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4" r:id="rId29"/>
    <p:sldId id="283" r:id="rId30"/>
    <p:sldId id="285" r:id="rId3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05" autoAdjust="0"/>
    <p:restoredTop sz="92185" autoAdjust="0"/>
  </p:normalViewPr>
  <p:slideViewPr>
    <p:cSldViewPr>
      <p:cViewPr varScale="1">
        <p:scale>
          <a:sx n="67" d="100"/>
          <a:sy n="67" d="100"/>
        </p:scale>
        <p:origin x="-8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Alcím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F13297-AE73-4C6E-A469-881B88A3B429}" type="datetime1">
              <a:rPr lang="hu-HU"/>
              <a:pPr lvl="0"/>
              <a:t>2013.02.17.</a:t>
            </a:fld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00634-0D18-4B61-B8E9-9E63F1121EBC}" type="slidenum">
              <a:rPr/>
              <a:pPr lvl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51229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C4C201-2748-45FF-81EA-3A3673BEEF16}" type="datetime1">
              <a:rPr lang="hu-HU"/>
              <a:pPr lvl="0"/>
              <a:t>2013.02.17.</a:t>
            </a:fld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8119B8-999F-442E-A179-4FCF291B98C5}" type="slidenum">
              <a:rPr/>
              <a:pPr lvl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73966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EB1F0D-9179-4EBE-A217-CF582A18FE72}" type="datetime1">
              <a:rPr lang="hu-HU"/>
              <a:pPr lvl="0"/>
              <a:t>2013.02.17.</a:t>
            </a:fld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19BED6-8133-472B-AE5F-B2DD9B28C60B}" type="slidenum">
              <a:rPr/>
              <a:pPr lvl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7302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261577-7F6F-4BC4-8CCD-EBB36E1F208B}" type="datetime1">
              <a:rPr lang="hu-HU"/>
              <a:pPr lvl="0"/>
              <a:t>2013.02.17.</a:t>
            </a:fld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649A11-43E2-476E-9BC8-B3CABCED5AE3}" type="slidenum">
              <a:rPr/>
              <a:pPr lvl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97347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061F7A-F4F2-4975-BF24-587420BF4497}" type="datetime1">
              <a:rPr lang="hu-HU"/>
              <a:pPr lvl="0"/>
              <a:t>2013.02.17.</a:t>
            </a:fld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399D01-7B26-4647-87D2-CD024FBCAD1B}" type="slidenum">
              <a:rPr/>
              <a:pPr lvl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40053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995FC8-419C-42B7-AC13-40A6C3CABA0B}" type="datetime1">
              <a:rPr lang="hu-HU"/>
              <a:pPr lvl="0"/>
              <a:t>2013.02.17.</a:t>
            </a:fld>
            <a:endParaRPr lang="hu-HU"/>
          </a:p>
        </p:txBody>
      </p:sp>
      <p:sp>
        <p:nvSpPr>
          <p:cNvPr id="6" name="Élőláb hely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7" name="Dia számának hely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769763-FA15-4DC5-B482-CF9BB6808D13}" type="slidenum">
              <a:rPr/>
              <a:pPr lvl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4309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EF9616-CC81-4FF4-91EA-BE3640338CCA}" type="datetime1">
              <a:rPr lang="hu-HU"/>
              <a:pPr lvl="0"/>
              <a:t>2013.02.17.</a:t>
            </a:fld>
            <a:endParaRPr lang="hu-HU"/>
          </a:p>
        </p:txBody>
      </p:sp>
      <p:sp>
        <p:nvSpPr>
          <p:cNvPr id="8" name="Élőláb helye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9" name="Dia számának hely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92163A-0D36-40D5-BA5C-A712DA619311}" type="slidenum">
              <a:rPr/>
              <a:pPr lvl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60096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Dátum hely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50EAE1-C40F-44AF-B264-1154F91BDCB1}" type="datetime1">
              <a:rPr lang="hu-HU"/>
              <a:pPr lvl="0"/>
              <a:t>2013.02.17.</a:t>
            </a:fld>
            <a:endParaRPr lang="hu-HU"/>
          </a:p>
        </p:txBody>
      </p:sp>
      <p:sp>
        <p:nvSpPr>
          <p:cNvPr id="4" name="Élőláb helye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5" name="Dia számának hely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FF6041-0631-4FE1-A672-E2DC21D2FD19}" type="slidenum">
              <a:rPr/>
              <a:pPr lvl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24005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533655-2038-4FB6-BF27-C62D60375025}" type="datetime1">
              <a:rPr lang="hu-HU"/>
              <a:pPr lvl="0"/>
              <a:t>2013.02.17.</a:t>
            </a:fld>
            <a:endParaRPr lang="hu-HU"/>
          </a:p>
        </p:txBody>
      </p:sp>
      <p:sp>
        <p:nvSpPr>
          <p:cNvPr id="3" name="Élőláb helye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4" name="Dia számának hely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43FD2E-CA2A-4273-A2D1-7C6EADCF7DBA}" type="slidenum">
              <a:rPr/>
              <a:pPr lvl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11664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B20B45-7A05-4B9F-AB1E-46D1EE651F91}" type="datetime1">
              <a:rPr lang="hu-HU"/>
              <a:pPr lvl="0"/>
              <a:t>2013.02.17.</a:t>
            </a:fld>
            <a:endParaRPr lang="hu-HU"/>
          </a:p>
        </p:txBody>
      </p:sp>
      <p:sp>
        <p:nvSpPr>
          <p:cNvPr id="6" name="Élőláb hely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7" name="Dia számának hely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DEB676-4124-411E-A23C-96EF37173C6D}" type="slidenum">
              <a:rPr/>
              <a:pPr lvl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99883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Kép hely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hu-HU"/>
          </a:p>
        </p:txBody>
      </p:sp>
      <p:sp>
        <p:nvSpPr>
          <p:cNvPr id="4" name="Szöveg helye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437161-0E3A-4CB9-9A40-A236266F4BA9}" type="datetime1">
              <a:rPr lang="hu-HU"/>
              <a:pPr lvl="0"/>
              <a:t>2013.02.17.</a:t>
            </a:fld>
            <a:endParaRPr lang="hu-HU"/>
          </a:p>
        </p:txBody>
      </p:sp>
      <p:sp>
        <p:nvSpPr>
          <p:cNvPr id="6" name="Élőláb hely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7" name="Dia számának hely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C68104-052E-4605-8643-4B869F00C21C}" type="slidenum">
              <a:rPr/>
              <a:pPr lvl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48396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tile sx="100000" sy="10000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3D6B3B09-3D4A-4151-A095-6EEF8372C635}" type="datetime1">
              <a:rPr lang="hu-HU"/>
              <a:pPr lvl="0"/>
              <a:t>2013.02.17.</a:t>
            </a:fld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A5FDA43-F9EA-416E-9274-522EB648D969}" type="slidenum">
              <a:rPr/>
              <a:pPr lvl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hu-HU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hu-HU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hu-HU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hu-HU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hu-HU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hu-HU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slide" Target="slide2.xml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slide" Target="slide2.xml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7.xml"/><Relationship Id="rId18" Type="http://schemas.openxmlformats.org/officeDocument/2006/relationships/slide" Target="slide24.xml"/><Relationship Id="rId3" Type="http://schemas.openxmlformats.org/officeDocument/2006/relationships/image" Target="../media/image4.wmf"/><Relationship Id="rId7" Type="http://schemas.openxmlformats.org/officeDocument/2006/relationships/slide" Target="slide6.xml"/><Relationship Id="rId12" Type="http://schemas.openxmlformats.org/officeDocument/2006/relationships/slide" Target="slide16.xml"/><Relationship Id="rId17" Type="http://schemas.openxmlformats.org/officeDocument/2006/relationships/slide" Target="slide21.xml"/><Relationship Id="rId2" Type="http://schemas.openxmlformats.org/officeDocument/2006/relationships/image" Target="../media/image2.png"/><Relationship Id="rId16" Type="http://schemas.openxmlformats.org/officeDocument/2006/relationships/slide" Target="slide20.xml"/><Relationship Id="rId20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4.xml"/><Relationship Id="rId5" Type="http://schemas.openxmlformats.org/officeDocument/2006/relationships/slide" Target="slide4.xml"/><Relationship Id="rId15" Type="http://schemas.openxmlformats.org/officeDocument/2006/relationships/slide" Target="slide19.xml"/><Relationship Id="rId10" Type="http://schemas.openxmlformats.org/officeDocument/2006/relationships/slide" Target="slide10.xml"/><Relationship Id="rId19" Type="http://schemas.openxmlformats.org/officeDocument/2006/relationships/slide" Target="slide27.xml"/><Relationship Id="rId4" Type="http://schemas.openxmlformats.org/officeDocument/2006/relationships/slide" Target="slide3.xml"/><Relationship Id="rId9" Type="http://schemas.openxmlformats.org/officeDocument/2006/relationships/slide" Target="slide9.xml"/><Relationship Id="rId14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7.wmf"/><Relationship Id="rId4" Type="http://schemas.openxmlformats.org/officeDocument/2006/relationships/image" Target="../media/image4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gepnarancs.hu/2012/04/szemet-ugy-a-szemet/" TargetMode="External"/><Relationship Id="rId13" Type="http://schemas.openxmlformats.org/officeDocument/2006/relationships/hyperlink" Target="http://www.boraszportal.hu/nyomtat/20120112/4725" TargetMode="External"/><Relationship Id="rId18" Type="http://schemas.openxmlformats.org/officeDocument/2006/relationships/hyperlink" Target="http://hu.wikipedia.org/wiki/%C3%9Ajrahasznos%C3%ADt%C3%A1s" TargetMode="External"/><Relationship Id="rId26" Type="http://schemas.openxmlformats.org/officeDocument/2006/relationships/hyperlink" Target="http://www.moksha.hu/design/design-ora-szemetbol/" TargetMode="External"/><Relationship Id="rId3" Type="http://schemas.openxmlformats.org/officeDocument/2006/relationships/hyperlink" Target="http://www.alternativenergia.hu/tag/muanyag-zacsko" TargetMode="External"/><Relationship Id="rId21" Type="http://schemas.openxmlformats.org/officeDocument/2006/relationships/hyperlink" Target="http://hg.hu/blog/8381-hasznos-holmik-ujjaelesztett-kerekparalkatreszekbol" TargetMode="External"/><Relationship Id="rId7" Type="http://schemas.openxmlformats.org/officeDocument/2006/relationships/hyperlink" Target="http://www.feparec.hu/feldolgozas-ujrahasznositas" TargetMode="External"/><Relationship Id="rId12" Type="http://schemas.openxmlformats.org/officeDocument/2006/relationships/hyperlink" Target="http://www.kemkh.hu/files/15-N&#233;peg&#233;szs&#233;g&#252;gyi%20szakigazgat&#225;si%20szerv/kozeg/hulladek.pdf" TargetMode="External"/><Relationship Id="rId17" Type="http://schemas.openxmlformats.org/officeDocument/2006/relationships/hyperlink" Target="http://nagy-otletek-kis-bolygonk.hupont.hu/17/a-hulladek-fajtai" TargetMode="External"/><Relationship Id="rId25" Type="http://schemas.openxmlformats.org/officeDocument/2006/relationships/hyperlink" Target="http://www.inspiraciok.hu/search/label/CSIN%C3%81LD%20MAGAD%20-%20%20DIY" TargetMode="External"/><Relationship Id="rId2" Type="http://schemas.openxmlformats.org/officeDocument/2006/relationships/slide" Target="slide2.xml"/><Relationship Id="rId16" Type="http://schemas.openxmlformats.org/officeDocument/2006/relationships/hyperlink" Target="http://picasaweb.google.com/lh/photo/OSrC3vm-nD6SjLpUNKy6Fw" TargetMode="External"/><Relationship Id="rId20" Type="http://schemas.openxmlformats.org/officeDocument/2006/relationships/hyperlink" Target="http://www.fenntarthatofejloves.net/2013/01/12/ami-az-egyiknek-szemet-a-masiknak-heg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rdely.ma/kornyezetunk.php?id=48714&amp;cim=b&#337;viteni_szeretnek_a_kezdivasarhelyi_szemettelepet" TargetMode="External"/><Relationship Id="rId11" Type="http://schemas.openxmlformats.org/officeDocument/2006/relationships/hyperlink" Target="http://erdelyinimrod.ro/html/archivum/285" TargetMode="External"/><Relationship Id="rId24" Type="http://schemas.openxmlformats.org/officeDocument/2006/relationships/hyperlink" Target="http://dekooder.blog.hu/2012/03/29/ujrahasznositas_otthon_keszits_pet_palackbol_gyonyoru_viragot" TargetMode="External"/><Relationship Id="rId5" Type="http://schemas.openxmlformats.org/officeDocument/2006/relationships/hyperlink" Target="http://www.sikerado.hu/kereses/r&#233;szesed&#233;s" TargetMode="External"/><Relationship Id="rId15" Type="http://schemas.openxmlformats.org/officeDocument/2006/relationships/hyperlink" Target="http://www.bhm.hu/%C9rdekess%E9gek/vizszennyezes.php" TargetMode="External"/><Relationship Id="rId23" Type="http://schemas.openxmlformats.org/officeDocument/2006/relationships/hyperlink" Target="http://4szoba.hu/csinaldmagad?page=9" TargetMode="External"/><Relationship Id="rId28" Type="http://schemas.openxmlformats.org/officeDocument/2006/relationships/image" Target="../media/image2.png"/><Relationship Id="rId10" Type="http://schemas.openxmlformats.org/officeDocument/2006/relationships/hyperlink" Target="http://nol.hu/belfold/beteritette_debrecen_kornyeket_a_szemet" TargetMode="External"/><Relationship Id="rId19" Type="http://schemas.openxmlformats.org/officeDocument/2006/relationships/hyperlink" Target="http://www.joy.hu/divat/10195_kulonos_divat_tippek_trendi_ruhak_szemetbol.html" TargetMode="External"/><Relationship Id="rId4" Type="http://schemas.openxmlformats.org/officeDocument/2006/relationships/hyperlink" Target="http://www.budapestedu.hu/zold_kultura/erdekessegek/muanyagzacskok.html" TargetMode="External"/><Relationship Id="rId9" Type="http://schemas.openxmlformats.org/officeDocument/2006/relationships/hyperlink" Target="http://www.delmagyar.hu/hodmezovasarhely_hirek/csikk_es_szemet_a_kofal_toveben/2306318/" TargetMode="External"/><Relationship Id="rId14" Type="http://schemas.openxmlformats.org/officeDocument/2006/relationships/hyperlink" Target="http://www.nydailynews.com/new-york/straphangers-trash-pilot-program-removing-garbage-cans-subway-platforms-article-1.967823" TargetMode="External"/><Relationship Id="rId22" Type="http://schemas.openxmlformats.org/officeDocument/2006/relationships/hyperlink" Target="http://gazda.rtlklub.hu/galeria/43367" TargetMode="External"/><Relationship Id="rId27" Type="http://schemas.openxmlformats.org/officeDocument/2006/relationships/hyperlink" Target="http://pereputty.blogol.hu/?tag_id=63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gif"/><Relationship Id="rId18" Type="http://schemas.openxmlformats.org/officeDocument/2006/relationships/image" Target="../media/image21.gif"/><Relationship Id="rId3" Type="http://schemas.openxmlformats.org/officeDocument/2006/relationships/image" Target="../media/image6.gif"/><Relationship Id="rId21" Type="http://schemas.openxmlformats.org/officeDocument/2006/relationships/image" Target="../media/image24.gif"/><Relationship Id="rId7" Type="http://schemas.openxmlformats.org/officeDocument/2006/relationships/image" Target="../media/image10.gif"/><Relationship Id="rId12" Type="http://schemas.openxmlformats.org/officeDocument/2006/relationships/image" Target="../media/image15.gif"/><Relationship Id="rId17" Type="http://schemas.openxmlformats.org/officeDocument/2006/relationships/image" Target="../media/image20.gif"/><Relationship Id="rId2" Type="http://schemas.openxmlformats.org/officeDocument/2006/relationships/image" Target="../media/image5.gif"/><Relationship Id="rId16" Type="http://schemas.openxmlformats.org/officeDocument/2006/relationships/image" Target="../media/image19.gif"/><Relationship Id="rId20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image" Target="../media/image14.gif"/><Relationship Id="rId5" Type="http://schemas.openxmlformats.org/officeDocument/2006/relationships/image" Target="../media/image8.gif"/><Relationship Id="rId15" Type="http://schemas.openxmlformats.org/officeDocument/2006/relationships/image" Target="../media/image18.gif"/><Relationship Id="rId23" Type="http://schemas.openxmlformats.org/officeDocument/2006/relationships/slide" Target="slide2.xml"/><Relationship Id="rId10" Type="http://schemas.openxmlformats.org/officeDocument/2006/relationships/image" Target="../media/image13.gif"/><Relationship Id="rId19" Type="http://schemas.openxmlformats.org/officeDocument/2006/relationships/image" Target="../media/image22.gif"/><Relationship Id="rId4" Type="http://schemas.openxmlformats.org/officeDocument/2006/relationships/image" Target="../media/image7.gif"/><Relationship Id="rId9" Type="http://schemas.openxmlformats.org/officeDocument/2006/relationships/image" Target="../media/image12.gif"/><Relationship Id="rId14" Type="http://schemas.openxmlformats.org/officeDocument/2006/relationships/image" Target="../media/image17.gif"/><Relationship Id="rId2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jpe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331640" y="3933056"/>
            <a:ext cx="6552728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 txBox="1">
            <a:spLocks noGrp="1"/>
          </p:cNvSpPr>
          <p:nvPr>
            <p:ph type="ctrTitle"/>
          </p:nvPr>
        </p:nvSpPr>
        <p:spPr>
          <a:xfrm>
            <a:off x="683567" y="1124744"/>
            <a:ext cx="7772400" cy="1470026"/>
          </a:xfrm>
          <a:solidFill>
            <a:srgbClr val="FFFFFF"/>
          </a:solidFill>
          <a:ln>
            <a:solidFill>
              <a:srgbClr val="404040"/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/>
          <a:lstStyle/>
          <a:p>
            <a:r>
              <a:rPr lang="hu-HU" dirty="0" smtClean="0"/>
              <a:t>A hulladék</a:t>
            </a:r>
            <a:endParaRPr lang="hu-HU" dirty="0"/>
          </a:p>
        </p:txBody>
      </p:sp>
      <p:sp>
        <p:nvSpPr>
          <p:cNvPr id="3" name="Alcím 2"/>
          <p:cNvSpPr txBox="1">
            <a:spLocks noGrp="1"/>
          </p:cNvSpPr>
          <p:nvPr>
            <p:ph type="subTitle" idx="1"/>
          </p:nvPr>
        </p:nvSpPr>
        <p:spPr>
          <a:xfrm>
            <a:off x="1356792" y="3986839"/>
            <a:ext cx="6400800" cy="1077218"/>
          </a:xfrm>
          <a:noFill/>
          <a:ln w="9528">
            <a:noFill/>
            <a:prstDash val="solid"/>
          </a:ln>
          <a:effectLst/>
        </p:spPr>
        <p:txBody>
          <a:bodyPr wrap="square" anchorCtr="0">
            <a:spAutoFit/>
          </a:bodyPr>
          <a:lstStyle/>
          <a:p>
            <a:pPr lvl="0" algn="l">
              <a:spcBef>
                <a:spcPts val="400"/>
              </a:spcBef>
            </a:pPr>
            <a:r>
              <a:rPr lang="hu-HU" sz="1600" dirty="0"/>
              <a:t>Név: Timkó Andrea </a:t>
            </a:r>
            <a:r>
              <a:rPr lang="hu-HU" sz="1600" dirty="0" smtClean="0"/>
              <a:t/>
            </a:r>
            <a:br>
              <a:rPr lang="hu-HU" sz="1600" dirty="0" smtClean="0"/>
            </a:br>
            <a:r>
              <a:rPr lang="hu-HU" sz="1600" dirty="0" smtClean="0"/>
              <a:t>Felkészítő </a:t>
            </a:r>
            <a:r>
              <a:rPr lang="hu-HU" sz="1600" dirty="0"/>
              <a:t>tanár: Gráf </a:t>
            </a:r>
            <a:r>
              <a:rPr lang="hu-HU" sz="1600" dirty="0" smtClean="0"/>
              <a:t>Tímea</a:t>
            </a:r>
            <a:br>
              <a:rPr lang="hu-HU" sz="1600" dirty="0" smtClean="0"/>
            </a:br>
            <a:r>
              <a:rPr lang="hu-HU" sz="1600" dirty="0" smtClean="0"/>
              <a:t>Iskola</a:t>
            </a:r>
            <a:r>
              <a:rPr lang="hu-HU" sz="1600" dirty="0"/>
              <a:t>: Berzeviczy Gergely Két Tanítási Nyelvű Közgazdasági </a:t>
            </a:r>
            <a:r>
              <a:rPr lang="hu-HU" sz="1600" dirty="0" smtClean="0"/>
              <a:t>Szakközépiskola</a:t>
            </a:r>
            <a:br>
              <a:rPr lang="hu-HU" sz="1600" dirty="0" smtClean="0"/>
            </a:br>
            <a:r>
              <a:rPr lang="hu-HU" sz="1600" dirty="0" smtClean="0"/>
              <a:t>            1047 Budapest Baross u. 72.</a:t>
            </a:r>
            <a:endParaRPr lang="hu-HU" sz="1600" dirty="0"/>
          </a:p>
        </p:txBody>
      </p:sp>
      <p:pic>
        <p:nvPicPr>
          <p:cNvPr id="1027" name="Picture 3" descr="C:\Users\Saturn\AppData\Local\Microsoft\Windows\Temporary Internet Files\Content.IE5\DJE2O4Y7\MC900432586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0023" y="3288884"/>
            <a:ext cx="1152128" cy="1152128"/>
          </a:xfrm>
          <a:prstGeom prst="rect">
            <a:avLst/>
          </a:prstGeom>
          <a:noFill/>
          <a:effectLst>
            <a:outerShdw blurRad="762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turn\AppData\Local\Microsoft\Windows\Temporary Internet Files\Content.IE5\DJE2O4Y7\MC900432586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3568" y="3211341"/>
            <a:ext cx="1058302" cy="105830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</p:pic>
      <p:pic>
        <p:nvPicPr>
          <p:cNvPr id="1029" name="Picture 5" descr="C:\Users\Saturn\AppData\Local\Microsoft\Windows\Temporary Internet Files\Content.IE5\DJE2O4Y7\MC900432586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9692" y="0"/>
            <a:ext cx="1828572" cy="182857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8" presetClass="emph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500000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500000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build="p"/>
      <p:bldP spid="3" grpId="1" uiExpand="1" build="allAtOnce"/>
      <p:bldP spid="3" grpId="2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611560" y="332656"/>
            <a:ext cx="7643192" cy="792088"/>
          </a:xfr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/>
          <a:lstStyle/>
          <a:p>
            <a:pPr lvl="0"/>
            <a:r>
              <a:rPr lang="hu-HU" sz="4000" dirty="0"/>
              <a:t>Jó-jó, hogy csúnya, de mi bajt okoz?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457200" y="1628800"/>
            <a:ext cx="6896770" cy="1512168"/>
          </a:xfr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/>
          <a:lstStyle/>
          <a:p>
            <a:pPr marL="0" lvl="0" indent="0">
              <a:buNone/>
            </a:pPr>
            <a:r>
              <a:rPr lang="hu-HU" dirty="0"/>
              <a:t>Rengeteg baktériumnak ad otthont, és élelmet a szemét. </a:t>
            </a:r>
            <a:r>
              <a:rPr lang="hu-HU" dirty="0" err="1"/>
              <a:t>Pl</a:t>
            </a:r>
            <a:r>
              <a:rPr lang="hu-HU" dirty="0"/>
              <a:t>: coli, </a:t>
            </a:r>
            <a:r>
              <a:rPr lang="hu-HU" dirty="0" err="1"/>
              <a:t>streptococcus</a:t>
            </a:r>
            <a:r>
              <a:rPr lang="hu-HU" dirty="0"/>
              <a:t>, </a:t>
            </a:r>
            <a:r>
              <a:rPr lang="hu-HU" dirty="0" err="1"/>
              <a:t>proteus</a:t>
            </a:r>
            <a:r>
              <a:rPr lang="hu-HU" dirty="0"/>
              <a:t> stb.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274" y="3403104"/>
            <a:ext cx="5568696" cy="320954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</p:pic>
      <p:pic>
        <p:nvPicPr>
          <p:cNvPr id="5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-18830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8566" y="1124744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50238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kciógomb: Visszatérés 7">
            <a:hlinkClick r:id="rId4" action="ppaction://hlinksldjump" highlightClick="1"/>
          </p:cNvPr>
          <p:cNvSpPr/>
          <p:nvPr/>
        </p:nvSpPr>
        <p:spPr>
          <a:xfrm>
            <a:off x="7956376" y="5136"/>
            <a:ext cx="1187624" cy="1052736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 noGrp="1"/>
          </p:cNvSpPr>
          <p:nvPr>
            <p:ph idx="1"/>
          </p:nvPr>
        </p:nvSpPr>
        <p:spPr>
          <a:xfrm>
            <a:off x="107506" y="332658"/>
            <a:ext cx="7344814" cy="1584171"/>
          </a:xfr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/>
          <a:lstStyle/>
          <a:p>
            <a:pPr marL="0" lvl="0" indent="0">
              <a:buNone/>
            </a:pPr>
            <a:r>
              <a:rPr lang="hu-HU" dirty="0"/>
              <a:t>Rovarok, rágcsálók, és legyek hadait vonzza az orrfacsaró bűz. Ezek olyan betegségeket terjesztenek, mint a pestis és a tífusz.</a:t>
            </a:r>
          </a:p>
        </p:txBody>
      </p:sp>
      <p:pic>
        <p:nvPicPr>
          <p:cNvPr id="3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132856"/>
            <a:ext cx="6048371" cy="451485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</p:pic>
      <p:pic>
        <p:nvPicPr>
          <p:cNvPr id="4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99392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9188" y="1844824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kciógomb: Visszatérés 5">
            <a:hlinkClick r:id="rId4" action="ppaction://hlinksldjump" highlightClick="1"/>
          </p:cNvPr>
          <p:cNvSpPr/>
          <p:nvPr/>
        </p:nvSpPr>
        <p:spPr>
          <a:xfrm>
            <a:off x="7956376" y="5136"/>
            <a:ext cx="1187624" cy="1052736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 noGrp="1"/>
          </p:cNvSpPr>
          <p:nvPr>
            <p:ph idx="1"/>
          </p:nvPr>
        </p:nvSpPr>
        <p:spPr>
          <a:xfrm>
            <a:off x="179512" y="563933"/>
            <a:ext cx="7056781" cy="1512168"/>
          </a:xfr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/>
          <a:lstStyle/>
          <a:p>
            <a:pPr marL="0" lvl="0" indent="0">
              <a:buNone/>
            </a:pPr>
            <a:r>
              <a:rPr lang="hu-HU" dirty="0"/>
              <a:t>A káros anyagok belejutnak a talajba és a talajvízbe. Így kerülnek a folyókba, tavakba és az ívó vízbe.</a:t>
            </a:r>
          </a:p>
        </p:txBody>
      </p:sp>
      <p:pic>
        <p:nvPicPr>
          <p:cNvPr id="3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5" y="2132856"/>
            <a:ext cx="5080004" cy="381000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</p:pic>
      <p:pic>
        <p:nvPicPr>
          <p:cNvPr id="4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0910" y="0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44824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kciógomb: Visszatérés 5">
            <a:hlinkClick r:id="rId4" action="ppaction://hlinksldjump" highlightClick="1"/>
          </p:cNvPr>
          <p:cNvSpPr/>
          <p:nvPr/>
        </p:nvSpPr>
        <p:spPr>
          <a:xfrm>
            <a:off x="7956376" y="5136"/>
            <a:ext cx="1187624" cy="1052736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 noGrp="1"/>
          </p:cNvSpPr>
          <p:nvPr>
            <p:ph idx="1"/>
          </p:nvPr>
        </p:nvSpPr>
        <p:spPr>
          <a:xfrm>
            <a:off x="179512" y="439797"/>
            <a:ext cx="8136901" cy="1080120"/>
          </a:xfr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/>
          <a:lstStyle/>
          <a:p>
            <a:pPr marL="0" lvl="0" indent="0">
              <a:buNone/>
            </a:pPr>
            <a:r>
              <a:rPr lang="hu-HU" dirty="0"/>
              <a:t>Bűzös gázok keletkeznek </a:t>
            </a:r>
            <a:r>
              <a:rPr lang="hu-HU" dirty="0" smtClean="0"/>
              <a:t>pl.: </a:t>
            </a:r>
            <a:r>
              <a:rPr lang="hu-HU" dirty="0"/>
              <a:t>szén-dioxid, kén-hidrogén és metán. A metán miatt </a:t>
            </a:r>
            <a:r>
              <a:rPr lang="hu-HU" dirty="0" smtClean="0"/>
              <a:t>gyúlékonyak.</a:t>
            </a:r>
            <a:endParaRPr lang="hu-HU" dirty="0"/>
          </a:p>
        </p:txBody>
      </p:sp>
      <p:pic>
        <p:nvPicPr>
          <p:cNvPr id="3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8085" y="1700811"/>
            <a:ext cx="6096003" cy="45720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</p:pic>
      <p:pic>
        <p:nvPicPr>
          <p:cNvPr id="4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2373" y="-18828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4772" y="1247945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kciógomb: Visszatérés 5">
            <a:hlinkClick r:id="rId4" action="ppaction://hlinksldjump" highlightClick="1"/>
          </p:cNvPr>
          <p:cNvSpPr/>
          <p:nvPr/>
        </p:nvSpPr>
        <p:spPr>
          <a:xfrm>
            <a:off x="7956376" y="5136"/>
            <a:ext cx="1187624" cy="1052736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1403648" y="260648"/>
            <a:ext cx="6419056" cy="1143000"/>
          </a:xfr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/>
          <a:lstStyle/>
          <a:p>
            <a:pPr algn="l"/>
            <a:r>
              <a:rPr lang="hu-HU" dirty="0" smtClean="0"/>
              <a:t>Elszemetesítjük a Bolygót</a:t>
            </a:r>
            <a:endParaRPr lang="hu-HU" dirty="0"/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1282304" y="4166246"/>
            <a:ext cx="2249971" cy="2236307"/>
            <a:chOff x="1282304" y="4166246"/>
            <a:chExt cx="2249971" cy="2236307"/>
          </a:xfrm>
        </p:grpSpPr>
        <p:pic>
          <p:nvPicPr>
            <p:cNvPr id="1026" name="Picture 2" descr="C:\Users\Saturn\AppData\Local\Microsoft\Windows\Temporary Internet Files\Content.IE5\DJE2O4Y7\MC9002326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9594" y="4293096"/>
              <a:ext cx="2062681" cy="2109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Saturn\AppData\Local\Microsoft\Windows\Temporary Internet Files\Content.IE5\6X2K4571\MC900434734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304" y="4166246"/>
              <a:ext cx="1345479" cy="1345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Saturn\AppData\Local\Microsoft\Windows\Temporary Internet Files\Content.IE5\6X2K4571\MC900434734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4805" y="4509119"/>
              <a:ext cx="1002605" cy="1002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Szalagív 4"/>
            <p:cNvSpPr/>
            <p:nvPr/>
          </p:nvSpPr>
          <p:spPr>
            <a:xfrm rot="11008161">
              <a:off x="2074764" y="5533050"/>
              <a:ext cx="720080" cy="504056"/>
            </a:xfrm>
            <a:prstGeom prst="blockArc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Csoportba foglalás 9"/>
          <p:cNvGrpSpPr/>
          <p:nvPr/>
        </p:nvGrpSpPr>
        <p:grpSpPr>
          <a:xfrm>
            <a:off x="9741915" y="2355533"/>
            <a:ext cx="5610881" cy="3967507"/>
            <a:chOff x="9741915" y="2355533"/>
            <a:chExt cx="5610881" cy="3967507"/>
          </a:xfrm>
        </p:grpSpPr>
        <p:grpSp>
          <p:nvGrpSpPr>
            <p:cNvPr id="9" name="Csoportba foglalás 8"/>
            <p:cNvGrpSpPr/>
            <p:nvPr/>
          </p:nvGrpSpPr>
          <p:grpSpPr>
            <a:xfrm>
              <a:off x="9741915" y="2355533"/>
              <a:ext cx="3520644" cy="2591592"/>
              <a:chOff x="9741915" y="2355533"/>
              <a:chExt cx="3520644" cy="2591592"/>
            </a:xfrm>
          </p:grpSpPr>
          <p:pic>
            <p:nvPicPr>
              <p:cNvPr id="1039" name="Picture 15" descr="C:\Users\Saturn\AppData\Local\Microsoft\Windows\Temporary Internet Files\Content.IE5\RO88UVT7\MC900352182[1]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21165" y="2701415"/>
                <a:ext cx="718242" cy="891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3" name="Picture 9" descr="C:\Users\Saturn\AppData\Local\Microsoft\Windows\Temporary Internet Files\Content.IE5\RO88UVT7\MC900352182[1]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04848" y="2355533"/>
                <a:ext cx="1057711" cy="1312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5" name="Picture 11" descr="C:\Users\Saturn\AppData\Local\Microsoft\Windows\Temporary Internet Files\Content.IE5\RO88UVT7\MC900352182[1]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06083" y="3140224"/>
                <a:ext cx="1030165" cy="12779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C:\Users\Saturn\AppData\Local\Microsoft\Windows\Temporary Internet Files\Content.IE5\RO88UVT7\MC900352182[1]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98764" y="2701415"/>
                <a:ext cx="1012168" cy="1255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6" name="Picture 12" descr="C:\Users\Saturn\AppData\Local\Microsoft\Windows\Temporary Internet Files\Content.IE5\RO88UVT7\MC900352182[1]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41915" y="3586229"/>
                <a:ext cx="1097013" cy="13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7" name="Picture 13" descr="C:\Users\Saturn\AppData\Local\Microsoft\Windows\Temporary Internet Files\Content.IE5\RO88UVT7\MC900352182[1]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08737" y="3340954"/>
                <a:ext cx="1070819" cy="13284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8" name="Picture 14" descr="C:\Users\Saturn\AppData\Local\Microsoft\Windows\Temporary Internet Files\Content.IE5\RO88UVT7\MC900352182[1]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72890" y="3140224"/>
                <a:ext cx="847227" cy="10510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32" name="Picture 8" descr="C:\Users\Saturn\AppData\Local\Microsoft\Windows\Temporary Internet Files\Content.IE5\PN806XB6\MC900233551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1915" y="2701415"/>
              <a:ext cx="5610881" cy="3621625"/>
            </a:xfrm>
            <a:prstGeom prst="rect">
              <a:avLst/>
            </a:prstGeom>
            <a:noFill/>
            <a:scene3d>
              <a:camera prst="orthographicFront">
                <a:rot lat="0" lon="10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2373" y="-18829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kciógomb: Visszatérés 18">
            <a:hlinkClick r:id="rId7" action="ppaction://hlinksldjump" highlightClick="1"/>
          </p:cNvPr>
          <p:cNvSpPr/>
          <p:nvPr/>
        </p:nvSpPr>
        <p:spPr>
          <a:xfrm>
            <a:off x="7956376" y="5136"/>
            <a:ext cx="1187624" cy="1052736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5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143 0.00393 L -0.66753 0.0287 " pathEditMode="relative" rAng="0" ptsTypes="AA">
                                      <p:cBhvr>
                                        <p:cTn id="3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48" y="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aturn\AppData\Local\Microsoft\Windows\Temporary Internet Files\Content.IE5\DJE2O4Y7\MC90023269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9594" y="4293096"/>
            <a:ext cx="2062681" cy="210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Saturn\AppData\Local\Microsoft\Windows\Temporary Internet Files\Content.IE5\6X2K4571\MC900434734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304" y="4166246"/>
            <a:ext cx="1345479" cy="134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Saturn\AppData\Local\Microsoft\Windows\Temporary Internet Files\Content.IE5\6X2K4571\MC900434734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4805" y="4509119"/>
            <a:ext cx="1002605" cy="100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alagív 7"/>
          <p:cNvSpPr/>
          <p:nvPr/>
        </p:nvSpPr>
        <p:spPr>
          <a:xfrm rot="11008161">
            <a:off x="2074764" y="5533050"/>
            <a:ext cx="720080" cy="504056"/>
          </a:xfrm>
          <a:prstGeom prst="blockArc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12" name="Picture 15" descr="C:\Users\Saturn\AppData\Local\Microsoft\Windows\Temporary Internet Files\Content.IE5\RO88UVT7\MC90035218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8119" y="2965168"/>
            <a:ext cx="718242" cy="89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Saturn\AppData\Local\Microsoft\Windows\Temporary Internet Files\Content.IE5\RO88UVT7\MC90035218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1802" y="2619286"/>
            <a:ext cx="1057711" cy="131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C:\Users\Saturn\AppData\Local\Microsoft\Windows\Temporary Internet Files\Content.IE5\RO88UVT7\MC90035218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3037" y="3403977"/>
            <a:ext cx="1030165" cy="127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C:\Users\Saturn\AppData\Local\Microsoft\Windows\Temporary Internet Files\Content.IE5\RO88UVT7\MC90035218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5718" y="2965168"/>
            <a:ext cx="1012168" cy="125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C:\Users\Saturn\AppData\Local\Microsoft\Windows\Temporary Internet Files\Content.IE5\RO88UVT7\MC90035218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8869" y="3849982"/>
            <a:ext cx="1097013" cy="136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Saturn\AppData\Local\Microsoft\Windows\Temporary Internet Files\Content.IE5\RO88UVT7\MC90035218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5691" y="3604707"/>
            <a:ext cx="1070819" cy="132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C:\Users\Saturn\AppData\Local\Microsoft\Windows\Temporary Internet Files\Content.IE5\RO88UVT7\MC90035218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9844" y="3403977"/>
            <a:ext cx="847227" cy="105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ím 1"/>
          <p:cNvSpPr txBox="1">
            <a:spLocks noGrp="1"/>
          </p:cNvSpPr>
          <p:nvPr>
            <p:ph type="title"/>
          </p:nvPr>
        </p:nvSpPr>
        <p:spPr>
          <a:xfrm>
            <a:off x="1403648" y="260648"/>
            <a:ext cx="6419056" cy="1143000"/>
          </a:xfr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/>
          <a:lstStyle/>
          <a:p>
            <a:pPr algn="l"/>
            <a:r>
              <a:rPr lang="hu-HU" dirty="0" smtClean="0"/>
              <a:t>Elszemetesítjük a Bolygót</a:t>
            </a:r>
            <a:endParaRPr lang="hu-HU" dirty="0"/>
          </a:p>
        </p:txBody>
      </p:sp>
      <p:pic>
        <p:nvPicPr>
          <p:cNvPr id="11" name="Picture 8" descr="C:\Users\Saturn\AppData\Local\Microsoft\Windows\Temporary Internet Files\Content.IE5\PN806XB6\MC90023355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8869" y="2965168"/>
            <a:ext cx="5610881" cy="362162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2373" y="-18829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kciógomb: Visszatérés 19">
            <a:hlinkClick r:id="rId7" action="ppaction://hlinksldjump" highlightClick="1"/>
          </p:cNvPr>
          <p:cNvSpPr/>
          <p:nvPr/>
        </p:nvSpPr>
        <p:spPr>
          <a:xfrm>
            <a:off x="7956376" y="5136"/>
            <a:ext cx="1187624" cy="1052736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26457E-6 C -0.0467 0.00092 -0.09357 0.00092 -0.13993 0.003 C -0.16059 0.0037 -0.17465 0.01156 -0.19219 0.01965 C -0.20069 0.02405 -0.20729 0.02359 -0.21649 0.02682 C -0.225 0.03006 -0.27517 0.05712 -0.28229 0.06406 C -0.29809 0.07955 -0.3092 0.09643 -0.32361 0.11239 " pathEditMode="relative" rAng="0" ptsTypes="fffff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1" y="56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5E-6 2.10916E-6 C -0.01111 0.00902 -0.02343 0.0148 -0.03281 0.02775 C -0.03611 0.03261 -0.03889 0.03769 -0.04218 0.04278 C -0.04444 0.04648 -0.04618 0.05296 -0.04861 0.05596 C -0.04913 0.05666 -0.05486 0.05897 -0.05503 0.0592 C -0.06146 0.06591 -0.0585 0.06383 -0.06337 0.06637 C -0.07326 0.08164 -0.06041 0.0629 -0.06909 0.07215 C -0.07205 0.07539 -0.07448 0.0814 -0.07743 0.08418 C -0.08003 0.08649 -0.08298 0.08695 -0.08576 0.0888 C -0.09218 0.09875 -0.09826 0.1117 -0.10625 0.11818 C -0.11198 0.13275 -0.10295 0.1117 -0.1118 0.12558 C -0.11944 0.13737 -0.10764 0.12673 -0.11753 0.13436 C -0.1217 0.14153 -0.12413 0.14963 -0.12847 0.1568 C -0.12968 0.16235 -0.13246 0.16466 -0.1342 0.16998 C -0.13455 0.1716 -0.13437 0.17345 -0.13507 0.1746 C -0.13576 0.17553 -0.13698 0.17553 -0.13802 0.17599 C -0.13975 0.17877 -0.14184 0.18039 -0.1434 0.18339 C -0.14444 0.18501 -0.14462 0.18756 -0.14531 0.18917 C -0.146 0.19056 -0.14791 0.19241 -0.14791 0.19241 " pathEditMode="relative" rAng="0" ptsTypes="ffffffffffffffffff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962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3.3395E-6 C -0.02205 0.00485 -0.04271 0.0104 -0.06546 0.0148 C -0.07466 0.01665 -0.08421 0.0178 -0.09341 0.01942 C -0.11094 0.02289 -0.12848 0.02682 -0.14705 0.02937 C -0.14775 0.03029 -0.14757 0.03122 -0.14896 0.03191 C -0.15035 0.03237 -0.15313 0.03237 -0.15487 0.03261 C -0.15712 0.03284 -0.15868 0.03422 -0.16094 0.03469 C -0.16268 0.03515 -0.16511 0.03515 -0.16667 0.03561 C -0.18594 0.03977 -0.17153 0.03816 -0.18664 0.03931 C -0.19896 0.04417 -0.21632 0.04602 -0.2323 0.0481 C -0.24827 0.05226 -0.26719 0.05388 -0.28577 0.05481 C -0.29705 0.05781 -0.31025 0.05619 -0.32171 0.05874 C -0.32882 0.06013 -0.33941 0.06198 -0.34549 0.06406 C -0.35886 0.06868 -0.35105 0.06683 -0.36528 0.07076 C -0.38716 0.07655 -0.4099 0.0814 -0.42848 0.08903 " pathEditMode="relative" rAng="0" ptsTypes="ffffffffffffff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24" y="444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3.321E-6 C -0.02448 0.01619 -0.04861 0.03237 -0.07275 0.04879 C -0.09566 0.06475 -0.11598 0.0858 -0.14202 0.09343 C -0.15261 0.10291 -0.1632 0.10592 -0.17466 0.11355 C -0.18403 0.11979 -0.19393 0.12488 -0.204 0.12928 C -0.22795 0.15032 -0.25452 0.15772 -0.28177 0.16928 C -0.30018 0.17692 -0.31216 0.18825 -0.33195 0.19149 C -0.34323 0.19657 -0.35625 0.19981 -0.36806 0.20282 C -0.37743 0.21045 -0.38837 0.21091 -0.39914 0.21392 C -0.41545 0.21831 -0.42952 0.22918 -0.4441 0.23843 C -0.46459 0.26572 -0.43229 0.22433 -0.45625 0.24977 C -0.45782 0.25138 -0.45816 0.25416 -0.45938 0.25624 C -0.46337 0.26156 -0.46823 0.26595 -0.47153 0.27174 C -0.47604 0.27914 -0.47882 0.28723 -0.48351 0.2944 " pathEditMode="relative" rAng="0" ptsTypes="fffffffffffff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84" y="147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2.25717E-6 C -0.02483 0.00671 -0.04896 0.0185 -0.07431 0.02128 C -0.08091 0.0222 -0.16285 0.02498 -0.16407 0.02498 C -0.18247 0.03539 -0.20157 0.04117 -0.22136 0.04649 C -0.23559 0.05019 -0.23212 0.05181 -0.2507 0.05343 C -0.26303 0.05828 -0.27483 0.06522 -0.28785 0.06799 C -0.28993 0.06915 -0.29184 0.07077 -0.29393 0.07146 C -0.29636 0.07262 -0.29931 0.07216 -0.30174 0.07331 C -0.304 0.07447 -0.30573 0.07725 -0.30782 0.07886 C -0.31077 0.08118 -0.31719 0.0858 -0.31719 0.08603 C -0.3198 0.09528 -0.32587 0.10037 -0.33264 0.10546 C -0.33542 0.11032 -0.3382 0.11425 -0.34184 0.11818 " pathEditMode="relative" rAng="0" ptsTypes="fffffffffff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1" y="589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11111E-6 -6.23497E-6 C -0.11059 0.03931 -0.06129 0.02358 -0.14775 0.04925 C -0.19375 0.0629 -0.13924 0.04995 -0.17379 0.05735 C -0.18004 0.05874 -0.19236 0.06151 -0.19236 0.06151 C -0.20921 0.06891 -0.21945 0.07955 -0.23386 0.09435 C -0.23594 0.09666 -0.23907 0.09666 -0.2415 0.09828 C -0.24427 0.10013 -0.24705 0.10198 -0.24931 0.10453 C -0.25417 0.11008 -0.25851 0.11678 -0.26302 0.12303 C -0.27066 0.13344 -0.28108 0.14014 -0.28768 0.15171 C -0.29427 0.16304 -0.29497 0.16674 -0.3 0.18038 C -0.30452 0.19264 -0.30921 0.18963 -0.31389 0.19865 C -0.32101 0.21207 -0.3283 0.22617 -0.33698 0.23774 C -0.33802 0.24051 -0.33855 0.24352 -0.33993 0.24583 C -0.34115 0.24768 -0.34358 0.24791 -0.34462 0.24999 C -0.34636 0.25369 -0.34775 0.26225 -0.34775 0.26225 C -0.34636 0.27821 -0.34445 0.28792 -0.3415 0.30319 C -0.34115 0.3048 -0.33421 0.31799 -0.3323 0.32169 C -0.33125 0.32377 -0.32917 0.32793 -0.32917 0.32793 C -0.32605 0.34088 -0.32622 0.33579 -0.32622 0.34227 " pathEditMode="relative" ptsTypes="ffffffffffffffffff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7 -4.53284E-6 C -0.06302 0.02452 -0.1151 0.05481 -0.17847 0.05898 C -0.18594 0.06083 -0.19236 0.06291 -0.19983 0.06684 C -0.20243 0.06846 -0.20486 0.07193 -0.20747 0.07355 C -0.21701 0.0784 -0.22795 0.08257 -0.23767 0.08627 C -0.25069 0.09968 -0.26493 0.10731 -0.27795 0.1198 C -0.28385 0.12535 -0.29115 0.12558 -0.29688 0.1309 C -0.30226 0.13599 -0.30764 0.1427 -0.31337 0.14547 C -0.3184 0.15148 -0.32448 0.15819 -0.32795 0.16767 C -0.33247 0.17993 -0.33073 0.17369 -0.33316 0.18687 C -0.33368 0.18941 -0.33802 0.19982 -0.33906 0.20283 C -0.34167 0.20884 -0.34323 0.22341 -0.34514 0.2315 C -0.34618 0.2352 -0.3467 0.24284 -0.3467 0.24307 " pathEditMode="relative" rAng="0" ptsTypes="ffffffffffff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44" y="12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3059832" y="260648"/>
            <a:ext cx="3826768" cy="1143000"/>
          </a:xfr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/>
          <a:lstStyle/>
          <a:p>
            <a:pPr algn="l"/>
            <a:r>
              <a:rPr lang="hu-HU" dirty="0" smtClean="0"/>
              <a:t>Újrahasznosítás</a:t>
            </a:r>
            <a:endParaRPr lang="hu-HU" dirty="0"/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457200" y="1600201"/>
            <a:ext cx="8229600" cy="1684783"/>
          </a:xfr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/>
          <a:lstStyle/>
          <a:p>
            <a:r>
              <a:rPr lang="hu-HU" dirty="0" smtClean="0"/>
              <a:t>A hulladék anyagok, nyersanyaggá alakítása</a:t>
            </a:r>
          </a:p>
          <a:p>
            <a:r>
              <a:rPr lang="hu-HU" dirty="0" smtClean="0"/>
              <a:t>A természetes anyagok felhasználásának csökkentése</a:t>
            </a:r>
            <a:endParaRPr lang="hu-HU" dirty="0"/>
          </a:p>
        </p:txBody>
      </p:sp>
      <p:pic>
        <p:nvPicPr>
          <p:cNvPr id="4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2373" y="-18829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4773" y="1051307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kciógomb: Visszatérés 5">
            <a:hlinkClick r:id="rId3" action="ppaction://hlinksldjump" highlightClick="1"/>
          </p:cNvPr>
          <p:cNvSpPr/>
          <p:nvPr/>
        </p:nvSpPr>
        <p:spPr>
          <a:xfrm>
            <a:off x="7956376" y="5136"/>
            <a:ext cx="1187624" cy="1052736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3419872" y="260648"/>
            <a:ext cx="2674640" cy="1143000"/>
          </a:xfr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/>
          <a:lstStyle/>
          <a:p>
            <a:r>
              <a:rPr lang="hu-HU" dirty="0" smtClean="0"/>
              <a:t>Fel és le</a:t>
            </a:r>
            <a:endParaRPr lang="hu-HU" dirty="0"/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457200" y="1600201"/>
            <a:ext cx="7571184" cy="2116832"/>
          </a:xfr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hu-HU" u="sng" dirty="0" smtClean="0"/>
              <a:t>Felhasznosítás:</a:t>
            </a:r>
            <a:r>
              <a:rPr lang="hu-HU" dirty="0" smtClean="0"/>
              <a:t> Az anyagokat legalább a korábbi minőségét megtartva hasznosítjuk újra. Tehát akárhányszor hasznosítjuk újra, ugyanolyan marad. </a:t>
            </a:r>
            <a:r>
              <a:rPr lang="hu-HU" dirty="0" err="1" smtClean="0"/>
              <a:t>Pl</a:t>
            </a:r>
            <a:r>
              <a:rPr lang="hu-HU" dirty="0" smtClean="0"/>
              <a:t>: a zöldüveg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3955294"/>
            <a:ext cx="7560840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3200" u="sng" dirty="0" smtClean="0"/>
              <a:t>Lehasznosítás:</a:t>
            </a:r>
            <a:r>
              <a:rPr lang="hu-HU" sz="3200" dirty="0" smtClean="0"/>
              <a:t> Amikor az újrahasznosítás során az anyag minősége csökken. Ez valójában nem oldja meg a </a:t>
            </a:r>
            <a:r>
              <a:rPr lang="hu-HU" sz="3200" dirty="0" err="1" smtClean="0"/>
              <a:t>próblémát</a:t>
            </a:r>
            <a:r>
              <a:rPr lang="hu-HU" sz="3200" dirty="0" smtClean="0"/>
              <a:t>, csak </a:t>
            </a:r>
            <a:r>
              <a:rPr lang="hu-HU" sz="3200" dirty="0" err="1" smtClean="0"/>
              <a:t>elodászza</a:t>
            </a:r>
            <a:r>
              <a:rPr lang="hu-HU" sz="3200" dirty="0" smtClean="0"/>
              <a:t>. </a:t>
            </a:r>
            <a:r>
              <a:rPr lang="hu-HU" sz="3200" dirty="0" err="1" smtClean="0"/>
              <a:t>Pl</a:t>
            </a:r>
            <a:r>
              <a:rPr lang="hu-HU" sz="3200" dirty="0" smtClean="0"/>
              <a:t>: a papír</a:t>
            </a:r>
            <a:endParaRPr lang="hu-HU" sz="3200" dirty="0"/>
          </a:p>
        </p:txBody>
      </p:sp>
      <p:pic>
        <p:nvPicPr>
          <p:cNvPr id="5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-27137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0094" y="1052736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0094" y="3356992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kciógomb: Visszatérés 7">
            <a:hlinkClick r:id="rId3" action="ppaction://hlinksldjump" highlightClick="1"/>
          </p:cNvPr>
          <p:cNvSpPr/>
          <p:nvPr/>
        </p:nvSpPr>
        <p:spPr>
          <a:xfrm>
            <a:off x="7956376" y="5136"/>
            <a:ext cx="1187624" cy="1052736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1331640" y="274640"/>
            <a:ext cx="5904655" cy="1143000"/>
          </a:xfr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/>
          <a:lstStyle/>
          <a:p>
            <a:r>
              <a:rPr lang="hu-HU" dirty="0" smtClean="0"/>
              <a:t>Figyelj a pénztárcádra!</a:t>
            </a:r>
            <a:endParaRPr lang="hu-HU" dirty="0"/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1168475" y="1870449"/>
            <a:ext cx="5923805" cy="1630559"/>
          </a:xfr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Az újrahasznosított termékek előállítása sokkal kevesebbe kerül, mert nem kell friss nyersanyag.</a:t>
            </a:r>
            <a:endParaRPr lang="hu-HU" dirty="0"/>
          </a:p>
        </p:txBody>
      </p:sp>
      <p:pic>
        <p:nvPicPr>
          <p:cNvPr id="2050" name="Picture 2" descr="C:\Users\Saturn\AppData\Local\Microsoft\Windows\Temporary Internet Files\Content.IE5\DJE2O4Y7\MC90030413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83064"/>
            <a:ext cx="2336951" cy="276407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2373" y="-18829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kciógomb: Visszatérés 6">
            <a:hlinkClick r:id="rId4" action="ppaction://hlinksldjump" highlightClick="1"/>
          </p:cNvPr>
          <p:cNvSpPr/>
          <p:nvPr/>
        </p:nvSpPr>
        <p:spPr>
          <a:xfrm>
            <a:off x="7956376" y="5136"/>
            <a:ext cx="1187624" cy="1052736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1259632" y="260648"/>
            <a:ext cx="6336704" cy="1143000"/>
          </a:xfr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/>
          <a:lstStyle/>
          <a:p>
            <a:r>
              <a:rPr lang="hu-HU" dirty="0" smtClean="0"/>
              <a:t>De…Mi lesz a többivel???</a:t>
            </a:r>
            <a:endParaRPr lang="hu-HU" dirty="0"/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467544" y="1399284"/>
            <a:ext cx="8208912" cy="2146348"/>
          </a:xfr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Mi történik azzal a rengeteg szeméttel, amit nem tudunk újrahasznosítani???</a:t>
            </a:r>
          </a:p>
          <a:p>
            <a:pPr marL="0" indent="0">
              <a:buNone/>
            </a:pPr>
            <a:r>
              <a:rPr lang="hu-HU" dirty="0" smtClean="0"/>
              <a:t>Többnyire: Elássuk vagy elégetjük, vagy csak ott marad a szeméttelepen.</a:t>
            </a:r>
            <a:endParaRPr lang="hu-HU" dirty="0"/>
          </a:p>
        </p:txBody>
      </p:sp>
      <p:pic>
        <p:nvPicPr>
          <p:cNvPr id="7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928670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36128"/>
            <a:ext cx="8720186" cy="5842527"/>
          </a:xfrm>
          <a:prstGeom prst="rect">
            <a:avLst/>
          </a:prstGeom>
          <a:noFill/>
          <a:ln>
            <a:noFill/>
          </a:ln>
          <a:effectLst>
            <a:outerShdw dist="50804" dir="5400000" algn="tl">
              <a:srgbClr val="262626"/>
            </a:outerShdw>
          </a:effectLst>
        </p:spPr>
      </p:pic>
      <p:pic>
        <p:nvPicPr>
          <p:cNvPr id="5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-18830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kciógomb: Visszatérés 7">
            <a:hlinkClick r:id="rId4" action="ppaction://hlinksldjump" highlightClick="1"/>
          </p:cNvPr>
          <p:cNvSpPr/>
          <p:nvPr/>
        </p:nvSpPr>
        <p:spPr>
          <a:xfrm>
            <a:off x="7956376" y="5136"/>
            <a:ext cx="1187624" cy="1052736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251520" y="418849"/>
            <a:ext cx="2314602" cy="792089"/>
          </a:xfrm>
          <a:solidFill>
            <a:srgbClr val="FFFFFF"/>
          </a:solidFill>
          <a:ln w="9528">
            <a:solidFill>
              <a:srgbClr val="404040"/>
            </a:solidFill>
            <a:prstDash val="solid"/>
          </a:ln>
          <a:effectLst>
            <a:outerShdw dist="50804" dir="5400000" algn="tl">
              <a:srgbClr val="262626">
                <a:alpha val="68000"/>
              </a:srgbClr>
            </a:outerShdw>
          </a:effectLst>
        </p:spPr>
        <p:txBody>
          <a:bodyPr anchorCtr="0"/>
          <a:lstStyle/>
          <a:p>
            <a:pPr lvl="0" algn="l"/>
            <a:r>
              <a:rPr lang="hu-HU" dirty="0"/>
              <a:t>Könyvtár</a:t>
            </a:r>
          </a:p>
        </p:txBody>
      </p:sp>
      <p:pic>
        <p:nvPicPr>
          <p:cNvPr id="2050" name="Picture 2" descr="C:\Users\Saturn\AppData\Local\Microsoft\Windows\Temporary Internet Files\Content.IE5\DJE2O4Y7\MC900432586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6072" y="-274670"/>
            <a:ext cx="1108492" cy="1108492"/>
          </a:xfrm>
          <a:prstGeom prst="rect">
            <a:avLst/>
          </a:prstGeom>
          <a:noFill/>
          <a:effectLst>
            <a:outerShdw blurRad="63500" dist="50800" dir="4800000" sx="106000" sy="106000" algn="ctr" rotWithShape="0">
              <a:schemeClr val="tx1">
                <a:lumMod val="85000"/>
                <a:lumOff val="15000"/>
                <a:alpha val="89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1" descr="data:image/jpeg;base64,/9j/4AAQSkZJRgABAQAAAQABAAD/2wCEAAkGBhQSERUSEhQTFBQWFxcVFBYTFBUVFRUVFRQWFRUSFRUXGyceFxkkGhQUHy8gIycpLCwsFR4zNTAqNSYrLCkBCQoKDgwOGg8PGikkHyQrLi0pKSkpLCwtLCwuLCwsKSwvKiwpLCkwLCoqLCw1LCwsKiwsKSkqLCksLCw0LCwpKf/AABEIAH8BjAMBIgACEQEDEQH/xAAcAAEAAgMBAQEAAAAAAAAAAAAABQYCBAcBAwj/xABTEAABAwEDBgYOBAoJBAMAAAABAAIDBAUREgYHEyExQVFhcYGR0RQXIjJEUlNUkpOhscHSFRZyhCRCRVVzgoOywvAjMzRDY5TT4eKio7PxJTV0/8QAGgEBAAIDAQAAAAAAAAAAAAAAAAEEAgMFBv/EADwRAAIBAQMKAwYEBAcAAAAAAAABAgMEEVESExQVITFSYaHRcZHhBTNBscHwIjJigVOS0vEjQnKissLi/9oADAMBAAIRAxEAPwDuKIiAIiEoD41lYyKN0sjgxjGlz3ONwa0C8klcaqYHW7MaqpxtoGYm0cIJYX67jUvO3XcbuYbjikcp7WNsVJpIiRZ9O8dkSDwmVpDhCw+IDdeeLkVgjjDQGtAAAAAGoADUABwLi+0rc6f+FTe34vD1Llno5X4pbipjNdRjZ2Q08Indeshm1px3s1Y37NQ7qVsRcTTK/G/Mt5qGCKl2uWbq20WjcBU6hyXsWQyAu2Whag+9f8Va0WWnWjjYzMMCqjIZ42Wnao+9HqT6kzbrVtTnqXH461akTT7RxsZmngVoZK1I2WraHO8H2LIZO1o2WtWc4YVY0U6wtPG+nYjM08Cu/QloDZa1TzxRH4614bJtPda83PTRH+JWNFlrG08fRdhmKeHzK19G2vuth/PSRda87Atj87n/ACkSsyKdZWni6LsRmKeHzK62ntgflQHlpWfArMG2B+UIjy03UVPop1naeLouw0enh1ZBiqtgeG0x5aZ3zLIWhbI8LpDy0zvmU0iaztPF0XYaPSw6kN9LW15zRH7u/wCZY/TNt+XofUv+ZTa8uU60tGPRDR6WHUhfpy2/KWef2Ug/iXrco7bG36PPHdIPZepnCmEKda2jFeQ0algRAyqtryVnH9eXqWQyutkf3Fnn9pL1KUwBMAWWtrRy8iNGpcyN+udsea0B/ayp9d7X8zouad/UpLRhNGE1tX5eXqNFp8yN+vdrDbQ0p5Khw94XvbAtUfk6A8lV1tUjgCYAp1vXwXl6kaLT5ka7OTaY/JLDyVjPi1eDOdaW+x+iti+RSeAJgCy1xWwj17kaLT5kb20bR/Mzuauj/wBNG51K+/urGkA4qtjj0aMKTwBMAU64rcK69xotPFmi3OpVfjWRUjkmjd8FkM7E2+yq3juLD/7W5hCYQmuKvCuvcjRIYs03Z33DWbLtLmia49AKxGeYb7MtQfd/+S3sITCstc1OFEaJHFmn252b7NtX/LD50bnqi30FptHCaYXex63Ll6p1zPgXmNEjiazc89PvpbQby0zvgVmM81JvirBy00mr2L73piKnXMuBeY0RYnz7c9BvFUOWml+VBnps7e6oHLTTfKvpiPCmJTrmXB19CNEWJh26rN8pMPu0/wAi87dll75pBywTD3tWa8wA7QOcBTrl8HX0I0TmSWT2cihrpdDTSl8lxdhwPb3LbrzrGzWFZ1zPNPTaeprrRIAa9/Y1PcLhooScTwd+J13IWldMXdhJyim1dyKTVzuQREWZAXN84eVEk8v0VQuIlcAauZuynhO1uLdI4artuvduls4uWxpGNpqbu66pvbTsAvwX6jO/VcGt1nXtu4AboLJnJ4UkRBcZJpHaSeV2t0kh2niaNgHWufbrYrPC5fme7ub6NLOPbuNyyrLjpoWQQtwsYLgN5O9x4STrJW2iLyLbbvZ1NwREUEhERAEREAREQBERAEREAREQBERAEREAREQBERAEREAREQBERAEREAREQBERAEREAREQBERAFCZaWx2NRTSDvyNHGNpMknctAG/aTzFTa5vnStstqKSJvewyMqpTuaNI1jC7i1u6VbsdHO1ox+Hx/Y1VZZMGzsmRNgdhUFPTXAOZG3HdvkcMUh9IlTi8C9XtDkBQeWOVkVn0zp5dbu9ijHfSyHvY2j38AvUlalpx08L55nYI42lz3cAHENp4lxCjyrprQrDaNbPDG2MllFTSSC+JoN5me0m4SE3HmHA1aa9XNQcrr+SM4RyncT+TFjzY311aQ6sn77ggi/Fp2cF2+727TYlDtywojqFXTk/pW9a9GV9Ffd2XT37LtK3rXj62eqzc5p3vkzqxyIq5Ml0UfHlDTO72ohPJI3rX3FpxHZLF6betaHCS3ozvRsovgK6Pykfpt61mKlh2PZ6TetRcwfRFiJR4zfSCyB5OlQSEXuEpgPAehAeIvcB4D0JhQHiIiAIiIAiIgCIiAIiIAiIgCIiAIiIAiIgCIiAIiIAiIgCIiAIiIAiIgCIiAX8PP1rjOUssk9NVVDdZqpnP3XNoaNwjZt2YpZI79essad5XR8ubUdDRP0d5llLYIQNpklOEXcYGI8yhKizI4rGtCV7gWxxx2fA67vjTvDZHtAv/AKypLz9ljL9i9B7Ho7JVX4L6lC1y3RO3U0mJjXcLQekXr6KNyamx0dM7xoIj0xtKkl3ykc3zw1RmNHZrfCpcc3FBBc54PATfq+yQsXZNUh8Fp/Us6lrWhNp7fndfeKWmjiA4Hykvd7LlNrzPtWvLPZCe5fP7R0bNBZF7+JzPKmxad1pwQMghYyOF00uGNoDy8lrGuuG7C085W19XKXzeH1bVjE/SWjXSbQ10cLeRrbz7SVYOxBh47tvGjlNKMb3sS+OO36nItUr6ruKflFZNLDTSy9jxAtbc3uPxnHC3ZxkdCsWTmbykbSwianjfLgBkc4G8ud3RBPFfdzKGykj0jqaDytRGD9lpxH3LpLBqWm0VpxpxSk9rb3/svqXrBBOLlIr7s3lnnwaPmv618n5tLPPg45nvHuKs6KnpFbjfmzo5uOCKr2r7P3QvHJNKPZiXnaxodzJRyTy/MrWinSq3G/NkZuGCKp2s6PdpxyVEnWvO1rT7pasclQ9WxE0qtxMZuGBUXZtot1XXt+zUezW0rEZuANlfaQ+8f8VcEU6VV4hm44FQ7Xrt1pWkPvBXrcg5R3tp2h+tJi95VuRRpVXHouwzcSp/U2qHe2rVc7Gu/iXzGSNofneXnpmf6iuCJpNTl/LHsM3H7b7lQGS9pfnY89JH8y8fk9aTQXG1W3AEm+kjuuAvJ1K4KAy9tDQ2dUPvuJZgB45CGD3rOnWnOSjdHa7vyx7ESgkr9vm+5TLCtu1J4WzCpiaHX3B8IvIBuvNwUl2dag8JpjywlbFjUGCKOIasLGjoAvW1LEWm4q7OUXJ3Rjd4I4LtVW/ZIhIMorUNWykElKXPY6Qu0brmMbeL3a79ZF3Op8wWv5Wg9XJ1qPyIi0tbWVGohpZTs4sIxO18t3Qr0q9oqKE8mMY7lfs+O87NnUpU1KTd7KndbI8wd6xvWshNbG+OgP7R4+CtSKvn/wBMfL1N2RzZVuy7WH9xRnkmd1L36RtXzSlPJO7qVoRRnlwR69xkc2VY2vag8BpzyVB6lgbftMfk2M8lSPiFbEU56PBHr3GS8X07FQ+s9pfmroqo+pG5V2hvsmTmqYz/AAK3opz0P4cfOX9QyXxPp2Kn9bqzfZVRzTRn+FPrrOO+sys48Ja7ouGtWxFGdp/w15y7jJlj8iouy/eNtm2jzRYvaF52xeGz7SH3f/dW9L0zlLg6sZMsehTznKZ5laX+WHzr0ZzYPxoK1v2qc7eDU7arhiPCUxnhPSmcpcH+70GTLHoU52dSiHfadvDigcLjwFeDO1Z/lXjlif8AAK56Q8J6V4XFTl0OB/zf+RdPFeXqVAZ1rO8u71MvyrNmdGzj4R0xyD3tUplbaGgoqiUXYmxuDdQ75wwt9pVSsGy2xU0TC1t4YCb2g3ud3ROvjKsU6VCcMu6S23fmX9JUtFolRu3P78SwNzjWefCWc4d1L6DL+g86i6T1KKNMzxGei3qUfktZbJrTqJdG3BBG2Fowtwl7+6e67hAJHOmYo5Llt2LFdjChbJ1Z5KSLS3LmhPhcHO8BZDLWh87p/WBbrrFpztgh9WzqWJydpjqNPBr/AMNvUqt9DCXmuxe/HyKhbuUUVRVxmBzZ2UkT6nuDia+oc5sFNFeNjtJIzkvB3KZywsLFTQWUSXdjUklZUFpuxysbo2Yt9zpJJXbfxeJQWb6liqLUmiYxrWtq31Ugb3gipL4qdhGwf0kpf+qDuVzhtBgorUtSfvZzIyPh7HgxQwNbebu7cXO5ZF7Cy0lSpRjH7vOXUk5SbZZs3k+Oy6Jx83iHQwD4Kwqp5qpcVkUfFEB0EhWxWDWcfyQl0tTadRvfWviv4WQDCz2O9qtIVPzWvxUJk3yTzPPGS7b7Fb7968XbpZVom+fy2HXoq6COZZIHGal/lKyUg8Ivbd7yrg83AniVOzda6SMna6SRx5cR6lbao9yehX62ypL73HnKjvk2Vl/dWrQN3NE8h5o3XHpC6MFzyzTfbUY8WkeRyl7gV0RUrZvgv0/VnbsKuorxCIipF0IiIAiIgCIiAIiIAiIgCpedR99NBDumqomO+zrJ9uFXRUfOI++ps6PcZZX88bY7v3lasnvo8r35Js0Wh3UpMk6Id8VjXu2cV5X0oh3POo+3p8McrvFieehjiraV+w82M1MX4EZjtnnllPSGXf8AQelXNVvN3AG2dTAb2YudznOPvVkVK0u+tN82eopq6CXIIiKuZhERAEREAREQBERAEREAREQBERAU3OlL+CxQ+XqIo+a/F7wOlbdFGLyeDUFG5wX31dmx7tJNIRxsawtPvUtRDueddSmrqUP3fW76HCt7vq3HwrGAG/ZqvPMtbNdHfSyT+Xnlk1+KDgb7ivMpKnBDM4bWRPI5QxxHwUjm9phHZ1MBvjxc8jnPP7yxrO6i+bX19DZ7Oj+NvkWNePfcCeAE9AvXq1LWmwU8zvFjeehpK5yV7uOwVDIOE01k1Vaz+02hNoKYHVeXvcxmo7gXSPN34rTwK52rZDC+gshndRQxaeYG44mQMEcLX3Ha6V4fxmNQub6LTNsuA/1dJSurZDsAlmc+OAE3+KZ3fqqXs61iyCvtdwJfO/RUrd5iicYaVjRwvkc53LJduC96ldsOIQWbXOZRUlnx09RKWyRvlaWiN5AGkdh1gXbLleLGziUtWwyU+nlYHFhc2nluDgAS3ZtucOlcryVtLsSyaiSYN0sEs7HXgf1uK4C+7xnLqebbJ7sOzaeFw7st0kl+3SSd06/pu5lXo13UlNXXZLu8TZOCik795z/NU3DZ4ZvZLK08of8A7q3kKr5Ew6KW0YD/AHddKQOBklxZ7G3q1N2ryltWTaJ+J06LvgjmGbg/gcX2pP3j1q11ve86q2Q3cslj8nVTM6C3rVrqx3J6VfrbakvE83NXSZXLNF1tRnxqR4HM9xXRFzgnDa1C7xmzsPqnXDpK6MFStm+D/T9Wdywu+ivE9REVIuhERAEREAREQBERAEREAVFzgf26zftVHTgj/wBlelSM4jLqizpOCaRnrGsu/dVqx+9Xg/8AiytavdSJWj73nKhspddPU/opf/G5TFH3vOVH2rDibK3xmPHSwj4q5F3NM86iUyEP/wAfTfoWKfVYza1GOzac8DXN9CRzfgrOufaFdVkub+Z6mP5V4IIiLSZBERAEREAREQBERAEREAREQBERAUXLZt9pUHFHOfZcpmk7wfzvUNlu660rP42VDegXqZpe9H8711Y+7h4f9mcC2++ZA5WP/Bqk/wCG8ey5WfJBl1DTA7oIh/2wqxlOPwWp/RSexpKsuRhvoKX9BF+4FrtHuV/q+hZ9nf5iaURle66gqj/gS/uFS6h8sf8A6+r/AEEv7hVKl7yPijqS/KyKyRjlp7CY4E9l2g6OngO0taW6KN2zU1kMb5Lthu41Y7ebFFLSUY1U1nwGtmvOoaBmjpmvN2u92N/LHfuWpkNIKl1CSQYbPs+Bzju7KngZdu2shDidf96FBZTVMklA+Rv9fbNW2OM+JRsJEf6ujaCR/jOO9e6bSV7OKtpCZO2Sat1DSPF/ZU8lpVgv1GMHuGuG9rtQI5Cv0KuY5o7P0s9XX3XR3to6QcEFP3JcOJxDecOXTlpoRahe972v9+xnN3s5TJAILerWecwwzjgvjvYbv53qeCjM6kZp6yz68d4HupZ/sTXYHHgAIcTzKTIXnPa1PJr5WK9C/ZpXwuwOcWRGIquujG6o0nrGhxVqeLweMKt2oBHbErfLU8cnOxxYfcehTUVZcLiDqWUnfc8UvkcW0xyaskV23H6Oeil8Spa08QeC333LpDVzXLNhNJI9vfRlko4sDwSei/oXQrNqhLEyRusPY145HNBHvVa0q+EZeK+v1Ol7OlfBrmbKIionSCIiAIiIAiIgCIiAIiIAqXnUbdT08u6Gqie48De6B9uFXRVvOLRaWzageK0SercHfBWLLLJrRbxNVVXwa5CjOojgK+Va3uuUL4WPVhzGPv1PY038ZAPWtquOxXWtlx5k0c1Ul1I+HyNRNFzdy4fvHoV0VGyEkwVddDsvfHMOR7bj7Qryqlr983jt81eeloSyqUXyCIiqm4IiIAiIgCIiAIiIAiIgCIiAIiICj5w24aqzpdwlljPLI1gb7ipajPc9Kj86MX4LDL5Gpik5ry34hbtE7aOO9dSm76UP3XW/6nCt6uq3kfbVNjjmZ40bx6TCPit/NxVaSzaY8DCz0HuZ8FjXN1g8Iu/npWpmukuppIfI1ErLuIkOHvKxrK+i+TT+fobPZz/G1yLmo/KKDHSVDPGhkb0sKkFhNHia5vCCOkXLnxdzTOw9qKxk1TaKwaSmhcdPaUgjLx3zWuxGV9+3uIYi0HccO5RecS2WsrHshA0dnUzaeFrd1TUAMjY1u/DGDs19y4LfzVVThA6pqBhhsyGaCO8m573PL5ZeK5rWtG3v3KHyHs7suvpWyAYnvlteoGs63PugF+re8Hn417ar+JKOPy3vp8zjx2bcDsmRVgCioKemuAcyNuO4XAyEXyH0iVNoi3mBAZeZPdnWfUU917nMJj/SN7pntAXMrKzlQaCMTiZkoYBINBIe6AuNxA17F2xFVtNkp2hJTv2YGynVlT3H5yyvytp5amkqITI4xF7JRoZGnRvG28gX3Eu1ca+v14pd7pByxP6l+hjGOAdCxNM07Wt6AtWr6WSo3vZ/fA1VUqsspn5yrct6N8b43Ofc5rmkaN2xwu38qlsg8u6WOghjqJ2MkYHMIN9+FrjgOzxSBzLuhoIztjZ6LepYGyofJReg3qWM/Z1KUMi977zOhLMtuPxOXjOFQecx+3qWX1/oPOovS/2XTfoeDyMXq2dSxNiU/kIfVs6lW1PS4n07FnS5YI5r9e6HzqD0179eaLzun9MLopydpj4PD6tnUvm7JWkO2mg9W3qTU9PifQy0uWCOfjLWi87p/WNX0bldSHZVU/rW9auz8iaE330lOb9v9E3qXxdm8s47aKlP7FnUo1NT4n0GmPBFSGVFN5zT+tZ1rMZQ058Ig9bH1q0drizfMaX1LOpYHNpZnmNN6tqjU0ON+ROmPhK6Lch8vB62P5lkLXi8tD6xnWp05r7MPgVP6AXzdmoss+Bw8wI+KjU0ePp6jTP0kULRYdkkfpt61kKxvjM9JvWt1+Z6yj4Izmc8e5y+EmZKyTrNL0TTj2B6jUy4+nqTpn6ep8xUDhb0hfOri0sb4zdc9rmH9YEfFfY5jrI82d6+f51gcxdk+bvH7eb5lGprtqn09Rpi4evoc4yMqsVIxrrg+Muic0nWCw3XEclynVaDmIsryMnr5OtfF2YKy/EnHJMfiFbn7PypOWVv5epyXRvd95R6So0Vrwm/uaiF0RAI7+Ml4J5sI510TGeBaAzAWaCHNdVMI1gtmAN/Dfg1L6OzH01+qttMcQqWXDkviWiv7LdRpqW5XbvU6FnrqlDIavNvHxJpOJanaSg3V9qj7yz/AE07S0e60bVH3lvyKvqafGvIsaXHhNvSJpFp9pho1i0rT4r5wR0Yday7UDhstOv53MP8KjU1TiQ0uOBt6RNItTtTS7rVrLuMRn23J2qaj861Xqo1Gp6vEuvYnS4YM29IE0gWp2rKrda1RzwxFYnNhWbrWm56eJRqetxLr2Gl08GbukCaQLQObOvGy1Xn7VPH8Fgc3VpjZacZ+1TD4OUP2RWxXXsTpVPBkljCYwo4ZA2r+cKc8tMfmXpyGtYbK6lPLTO+ZY6pr8vP0J0qnzJDGExhRpyMtceFUZ5YHfMvm7JO2hsmoDyxvHxUapr8vP0Gk0+ZL4wmIKBdk1b242aeXTD4L0ZP26NrbNPI+YfBRqq0cvMaTS5jLmk0tn1LNpEZeBxs7oe5QliV2OGKUfjMadfILwVNS2HbZBa6GgcCCCBLJrBFx2jgKrVBkha9FC2HsOKdrbyHsqY23Am+44yOE7ArVKw1403Fr43rby2/JHPtrjVucCXmnLrt1y0cjJtHX1kJ/H0c7Rw3jC723dK1nOtEajZ2v/8AXAtWns61OzWVUVAMQjdE5hqoCHtJJGvELrib+ZZaFWcZRa3rFb95ost9OopS3HTkBVOfbVrN22Yz/NxfMtSXLK0ma32dHds/tDNvM5UNWWnh6rudjSKeJE1Mz9LVWI3GGT1nZMkm5tKWCV7Rwaw3Xs1HhXQszdmhzaq0CAOyZcEIAuw00H9HE0DkHOGhcnt23ayaq0jadkEkkXYb7pQ68TODWm8HuSC4a1+kMnrIbS0sNM3WIo2R38Ja0AuPGTeedejs8Kmx1N6SXfz2HPm47o4kgiIrZq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13" descr="data:image/jpeg;base64,/9j/4AAQSkZJRgABAQAAAQABAAD/2wCEAAkGBhQSERUSEhQTFBQWFxcVFBYTFBUVFRUVFRQWFRUSFRUXGyceFxkkGhQUHy8gIycpLCwsFR4zNTAqNSYrLCkBCQoKDgwOGg8PGikkHyQrLi0pKSkpLCwtLCwuLCwsKSwvKiwpLCkwLCoqLCw1LCwsKiwsKSkqLCksLCw0LCwpKf/AABEIAH8BjAMBIgACEQEDEQH/xAAcAAEAAgMBAQEAAAAAAAAAAAAABQYCBAcBAwj/xABTEAABAwEDBgYOBAoJBAMAAAABAAIDBAUREgYHEyExQVFhcYGR0RQXIjJEUlNUkpOhscHSFRZyhCRCRVVzgoOywvAjMzRDY5TT4eKio7PxJTV0/8QAGgEBAAIDAQAAAAAAAAAAAAAAAAEEAgMFBv/EADwRAAIBAQMKAwYEBAcAAAAAAAABAgMEEVESExQVITFSYaHRcZHhBTNBscHwIjJigVOS0vEjQnKissLi/9oADAMBAAIRAxEAPwDuKIiAIiEoD41lYyKN0sjgxjGlz3ONwa0C8klcaqYHW7MaqpxtoGYm0cIJYX67jUvO3XcbuYbjikcp7WNsVJpIiRZ9O8dkSDwmVpDhCw+IDdeeLkVgjjDQGtAAAAAGoADUABwLi+0rc6f+FTe34vD1Llno5X4pbipjNdRjZ2Q08Indeshm1px3s1Y37NQ7qVsRcTTK/G/Mt5qGCKl2uWbq20WjcBU6hyXsWQyAu2Whag+9f8Va0WWnWjjYzMMCqjIZ42Wnao+9HqT6kzbrVtTnqXH461akTT7RxsZmngVoZK1I2WraHO8H2LIZO1o2WtWc4YVY0U6wtPG+nYjM08Cu/QloDZa1TzxRH4614bJtPda83PTRH+JWNFlrG08fRdhmKeHzK19G2vuth/PSRda87Atj87n/ACkSsyKdZWni6LsRmKeHzK62ntgflQHlpWfArMG2B+UIjy03UVPop1naeLouw0enh1ZBiqtgeG0x5aZ3zLIWhbI8LpDy0zvmU0iaztPF0XYaPSw6kN9LW15zRH7u/wCZY/TNt+XofUv+ZTa8uU60tGPRDR6WHUhfpy2/KWef2Ug/iXrco7bG36PPHdIPZepnCmEKda2jFeQ0algRAyqtryVnH9eXqWQyutkf3Fnn9pL1KUwBMAWWtrRy8iNGpcyN+udsea0B/ayp9d7X8zouad/UpLRhNGE1tX5eXqNFp8yN+vdrDbQ0p5Khw94XvbAtUfk6A8lV1tUjgCYAp1vXwXl6kaLT5ka7OTaY/JLDyVjPi1eDOdaW+x+iti+RSeAJgCy1xWwj17kaLT5kb20bR/Mzuauj/wBNG51K+/urGkA4qtjj0aMKTwBMAU64rcK69xotPFmi3OpVfjWRUjkmjd8FkM7E2+yq3juLD/7W5hCYQmuKvCuvcjRIYs03Z33DWbLtLmia49AKxGeYb7MtQfd/+S3sITCstc1OFEaJHFmn252b7NtX/LD50bnqi30FptHCaYXex63Ll6p1zPgXmNEjiazc89PvpbQby0zvgVmM81JvirBy00mr2L73piKnXMuBeY0RYnz7c9BvFUOWml+VBnps7e6oHLTTfKvpiPCmJTrmXB19CNEWJh26rN8pMPu0/wAi87dll75pBywTD3tWa8wA7QOcBTrl8HX0I0TmSWT2cihrpdDTSl8lxdhwPb3LbrzrGzWFZ1zPNPTaeprrRIAa9/Y1PcLhooScTwd+J13IWldMXdhJyim1dyKTVzuQREWZAXN84eVEk8v0VQuIlcAauZuynhO1uLdI4artuvduls4uWxpGNpqbu66pvbTsAvwX6jO/VcGt1nXtu4AboLJnJ4UkRBcZJpHaSeV2t0kh2niaNgHWufbrYrPC5fme7ub6NLOPbuNyyrLjpoWQQtwsYLgN5O9x4STrJW2iLyLbbvZ1NwREUEhERAEREAREQBERAEREAREQBERAEREAREQBERAEREAREQBERAEREAREQBERAEREAREQBERAFCZaWx2NRTSDvyNHGNpMknctAG/aTzFTa5vnStstqKSJvewyMqpTuaNI1jC7i1u6VbsdHO1ox+Hx/Y1VZZMGzsmRNgdhUFPTXAOZG3HdvkcMUh9IlTi8C9XtDkBQeWOVkVn0zp5dbu9ijHfSyHvY2j38AvUlalpx08L55nYI42lz3cAHENp4lxCjyrprQrDaNbPDG2MllFTSSC+JoN5me0m4SE3HmHA1aa9XNQcrr+SM4RyncT+TFjzY311aQ6sn77ggi/Fp2cF2+727TYlDtywojqFXTk/pW9a9GV9Ffd2XT37LtK3rXj62eqzc5p3vkzqxyIq5Ml0UfHlDTO72ohPJI3rX3FpxHZLF6betaHCS3ozvRsovgK6Pykfpt61mKlh2PZ6TetRcwfRFiJR4zfSCyB5OlQSEXuEpgPAehAeIvcB4D0JhQHiIiAIiIAiIgCIiAIiIAiIgCIiAIiIAiIgCIiAIiIAiIgCIiAIiIAiIgCIiAX8PP1rjOUssk9NVVDdZqpnP3XNoaNwjZt2YpZI79essad5XR8ubUdDRP0d5llLYIQNpklOEXcYGI8yhKizI4rGtCV7gWxxx2fA67vjTvDZHtAv/AKypLz9ljL9i9B7Ho7JVX4L6lC1y3RO3U0mJjXcLQekXr6KNyamx0dM7xoIj0xtKkl3ykc3zw1RmNHZrfCpcc3FBBc54PATfq+yQsXZNUh8Fp/Us6lrWhNp7fndfeKWmjiA4Hykvd7LlNrzPtWvLPZCe5fP7R0bNBZF7+JzPKmxad1pwQMghYyOF00uGNoDy8lrGuuG7C085W19XKXzeH1bVjE/SWjXSbQ10cLeRrbz7SVYOxBh47tvGjlNKMb3sS+OO36nItUr6ruKflFZNLDTSy9jxAtbc3uPxnHC3ZxkdCsWTmbykbSwianjfLgBkc4G8ud3RBPFfdzKGykj0jqaDytRGD9lpxH3LpLBqWm0VpxpxSk9rb3/svqXrBBOLlIr7s3lnnwaPmv618n5tLPPg45nvHuKs6KnpFbjfmzo5uOCKr2r7P3QvHJNKPZiXnaxodzJRyTy/MrWinSq3G/NkZuGCKp2s6PdpxyVEnWvO1rT7pasclQ9WxE0qtxMZuGBUXZtot1XXt+zUezW0rEZuANlfaQ+8f8VcEU6VV4hm44FQ7Xrt1pWkPvBXrcg5R3tp2h+tJi95VuRRpVXHouwzcSp/U2qHe2rVc7Gu/iXzGSNofneXnpmf6iuCJpNTl/LHsM3H7b7lQGS9pfnY89JH8y8fk9aTQXG1W3AEm+kjuuAvJ1K4KAy9tDQ2dUPvuJZgB45CGD3rOnWnOSjdHa7vyx7ESgkr9vm+5TLCtu1J4WzCpiaHX3B8IvIBuvNwUl2dag8JpjywlbFjUGCKOIasLGjoAvW1LEWm4q7OUXJ3Rjd4I4LtVW/ZIhIMorUNWykElKXPY6Qu0brmMbeL3a79ZF3Op8wWv5Wg9XJ1qPyIi0tbWVGohpZTs4sIxO18t3Qr0q9oqKE8mMY7lfs+O87NnUpU1KTd7KndbI8wd6xvWshNbG+OgP7R4+CtSKvn/wBMfL1N2RzZVuy7WH9xRnkmd1L36RtXzSlPJO7qVoRRnlwR69xkc2VY2vag8BpzyVB6lgbftMfk2M8lSPiFbEU56PBHr3GS8X07FQ+s9pfmroqo+pG5V2hvsmTmqYz/AAK3opz0P4cfOX9QyXxPp2Kn9bqzfZVRzTRn+FPrrOO+sys48Ja7ouGtWxFGdp/w15y7jJlj8iouy/eNtm2jzRYvaF52xeGz7SH3f/dW9L0zlLg6sZMsehTznKZ5laX+WHzr0ZzYPxoK1v2qc7eDU7arhiPCUxnhPSmcpcH+70GTLHoU52dSiHfadvDigcLjwFeDO1Z/lXjlif8AAK56Q8J6V4XFTl0OB/zf+RdPFeXqVAZ1rO8u71MvyrNmdGzj4R0xyD3tUplbaGgoqiUXYmxuDdQ75wwt9pVSsGy2xU0TC1t4YCb2g3ud3ROvjKsU6VCcMu6S23fmX9JUtFolRu3P78SwNzjWefCWc4d1L6DL+g86i6T1KKNMzxGei3qUfktZbJrTqJdG3BBG2Fowtwl7+6e67hAJHOmYo5Llt2LFdjChbJ1Z5KSLS3LmhPhcHO8BZDLWh87p/WBbrrFpztgh9WzqWJydpjqNPBr/AMNvUqt9DCXmuxe/HyKhbuUUVRVxmBzZ2UkT6nuDia+oc5sFNFeNjtJIzkvB3KZywsLFTQWUSXdjUklZUFpuxysbo2Yt9zpJJXbfxeJQWb6liqLUmiYxrWtq31Ugb3gipL4qdhGwf0kpf+qDuVzhtBgorUtSfvZzIyPh7HgxQwNbebu7cXO5ZF7Cy0lSpRjH7vOXUk5SbZZs3k+Oy6Jx83iHQwD4Kwqp5qpcVkUfFEB0EhWxWDWcfyQl0tTadRvfWviv4WQDCz2O9qtIVPzWvxUJk3yTzPPGS7b7Fb7968XbpZVom+fy2HXoq6COZZIHGal/lKyUg8Ivbd7yrg83AniVOzda6SMna6SRx5cR6lbao9yehX62ypL73HnKjvk2Vl/dWrQN3NE8h5o3XHpC6MFzyzTfbUY8WkeRyl7gV0RUrZvgv0/VnbsKuorxCIipF0IiIAiIgCIiAIiIAiIgCpedR99NBDumqomO+zrJ9uFXRUfOI++ps6PcZZX88bY7v3lasnvo8r35Js0Wh3UpMk6Id8VjXu2cV5X0oh3POo+3p8McrvFieehjiraV+w82M1MX4EZjtnnllPSGXf8AQelXNVvN3AG2dTAb2YudznOPvVkVK0u+tN82eopq6CXIIiKuZhERAEREAREQBERAEREAREQBERAU3OlL+CxQ+XqIo+a/F7wOlbdFGLyeDUFG5wX31dmx7tJNIRxsawtPvUtRDueddSmrqUP3fW76HCt7vq3HwrGAG/ZqvPMtbNdHfSyT+Xnlk1+KDgb7ivMpKnBDM4bWRPI5QxxHwUjm9phHZ1MBvjxc8jnPP7yxrO6i+bX19DZ7Oj+NvkWNePfcCeAE9AvXq1LWmwU8zvFjeehpK5yV7uOwVDIOE01k1Vaz+02hNoKYHVeXvcxmo7gXSPN34rTwK52rZDC+gshndRQxaeYG44mQMEcLX3Ha6V4fxmNQub6LTNsuA/1dJSurZDsAlmc+OAE3+KZ3fqqXs61iyCvtdwJfO/RUrd5iicYaVjRwvkc53LJduC96ldsOIQWbXOZRUlnx09RKWyRvlaWiN5AGkdh1gXbLleLGziUtWwyU+nlYHFhc2nluDgAS3ZtucOlcryVtLsSyaiSYN0sEs7HXgf1uK4C+7xnLqebbJ7sOzaeFw7st0kl+3SSd06/pu5lXo13UlNXXZLu8TZOCik795z/NU3DZ4ZvZLK08of8A7q3kKr5Ew6KW0YD/AHddKQOBklxZ7G3q1N2ryltWTaJ+J06LvgjmGbg/gcX2pP3j1q11ve86q2Q3cslj8nVTM6C3rVrqx3J6VfrbakvE83NXSZXLNF1tRnxqR4HM9xXRFzgnDa1C7xmzsPqnXDpK6MFStm+D/T9Wdywu+ivE9REVIuhERAEREAREQBERAEREAVFzgf26zftVHTgj/wBlelSM4jLqizpOCaRnrGsu/dVqx+9Xg/8AiytavdSJWj73nKhspddPU/opf/G5TFH3vOVH2rDibK3xmPHSwj4q5F3NM86iUyEP/wAfTfoWKfVYza1GOzac8DXN9CRzfgrOufaFdVkub+Z6mP5V4IIiLSZBERAEREAREQBERAEREAREQBERAUXLZt9pUHFHOfZcpmk7wfzvUNlu660rP42VDegXqZpe9H8711Y+7h4f9mcC2++ZA5WP/Bqk/wCG8ey5WfJBl1DTA7oIh/2wqxlOPwWp/RSexpKsuRhvoKX9BF+4FrtHuV/q+hZ9nf5iaURle66gqj/gS/uFS6h8sf8A6+r/AEEv7hVKl7yPijqS/KyKyRjlp7CY4E9l2g6OngO0taW6KN2zU1kMb5Lthu41Y7ebFFLSUY1U1nwGtmvOoaBmjpmvN2u92N/LHfuWpkNIKl1CSQYbPs+Bzju7KngZdu2shDidf96FBZTVMklA+Rv9fbNW2OM+JRsJEf6ujaCR/jOO9e6bSV7OKtpCZO2Sat1DSPF/ZU8lpVgv1GMHuGuG9rtQI5Cv0KuY5o7P0s9XX3XR3to6QcEFP3JcOJxDecOXTlpoRahe972v9+xnN3s5TJAILerWecwwzjgvjvYbv53qeCjM6kZp6yz68d4HupZ/sTXYHHgAIcTzKTIXnPa1PJr5WK9C/ZpXwuwOcWRGIquujG6o0nrGhxVqeLweMKt2oBHbErfLU8cnOxxYfcehTUVZcLiDqWUnfc8UvkcW0xyaskV23H6Oeil8Spa08QeC333LpDVzXLNhNJI9vfRlko4sDwSei/oXQrNqhLEyRusPY145HNBHvVa0q+EZeK+v1Ol7OlfBrmbKIionSCIiAIiIAiIgCIiAIiIAqXnUbdT08u6Gqie48De6B9uFXRVvOLRaWzageK0SercHfBWLLLJrRbxNVVXwa5CjOojgK+Va3uuUL4WPVhzGPv1PY038ZAPWtquOxXWtlx5k0c1Ul1I+HyNRNFzdy4fvHoV0VGyEkwVddDsvfHMOR7bj7Qryqlr983jt81eeloSyqUXyCIiqm4IiIAiIgCIiAIiIAiIgCIiAIiICj5w24aqzpdwlljPLI1gb7ipajPc9Kj86MX4LDL5Gpik5ry34hbtE7aOO9dSm76UP3XW/6nCt6uq3kfbVNjjmZ40bx6TCPit/NxVaSzaY8DCz0HuZ8FjXN1g8Iu/npWpmukuppIfI1ErLuIkOHvKxrK+i+TT+fobPZz/G1yLmo/KKDHSVDPGhkb0sKkFhNHia5vCCOkXLnxdzTOw9qKxk1TaKwaSmhcdPaUgjLx3zWuxGV9+3uIYi0HccO5RecS2WsrHshA0dnUzaeFrd1TUAMjY1u/DGDs19y4LfzVVThA6pqBhhsyGaCO8m573PL5ZeK5rWtG3v3KHyHs7suvpWyAYnvlteoGs63PugF+re8Hn417ar+JKOPy3vp8zjx2bcDsmRVgCioKemuAcyNuO4XAyEXyH0iVNoi3mBAZeZPdnWfUU917nMJj/SN7pntAXMrKzlQaCMTiZkoYBINBIe6AuNxA17F2xFVtNkp2hJTv2YGynVlT3H5yyvytp5amkqITI4xF7JRoZGnRvG28gX3Eu1ca+v14pd7pByxP6l+hjGOAdCxNM07Wt6AtWr6WSo3vZ/fA1VUqsspn5yrct6N8b43Ofc5rmkaN2xwu38qlsg8u6WOghjqJ2MkYHMIN9+FrjgOzxSBzLuhoIztjZ6LepYGyofJReg3qWM/Z1KUMi977zOhLMtuPxOXjOFQecx+3qWX1/oPOovS/2XTfoeDyMXq2dSxNiU/kIfVs6lW1PS4n07FnS5YI5r9e6HzqD0179eaLzun9MLopydpj4PD6tnUvm7JWkO2mg9W3qTU9PifQy0uWCOfjLWi87p/WNX0bldSHZVU/rW9auz8iaE330lOb9v9E3qXxdm8s47aKlP7FnUo1NT4n0GmPBFSGVFN5zT+tZ1rMZQ058Ig9bH1q0drizfMaX1LOpYHNpZnmNN6tqjU0ON+ROmPhK6Lch8vB62P5lkLXi8tD6xnWp05r7MPgVP6AXzdmoss+Bw8wI+KjU0ePp6jTP0kULRYdkkfpt61kKxvjM9JvWt1+Z6yj4Izmc8e5y+EmZKyTrNL0TTj2B6jUy4+nqTpn6ep8xUDhb0hfOri0sb4zdc9rmH9YEfFfY5jrI82d6+f51gcxdk+bvH7eb5lGprtqn09Rpi4evoc4yMqsVIxrrg+Muic0nWCw3XEclynVaDmIsryMnr5OtfF2YKy/EnHJMfiFbn7PypOWVv5epyXRvd95R6So0Vrwm/uaiF0RAI7+Ml4J5sI510TGeBaAzAWaCHNdVMI1gtmAN/Dfg1L6OzH01+qttMcQqWXDkviWiv7LdRpqW5XbvU6FnrqlDIavNvHxJpOJanaSg3V9qj7yz/AE07S0e60bVH3lvyKvqafGvIsaXHhNvSJpFp9pho1i0rT4r5wR0Yday7UDhstOv53MP8KjU1TiQ0uOBt6RNItTtTS7rVrLuMRn23J2qaj861Xqo1Gp6vEuvYnS4YM29IE0gWp2rKrda1RzwxFYnNhWbrWm56eJRqetxLr2Gl08GbukCaQLQObOvGy1Xn7VPH8Fgc3VpjZacZ+1TD4OUP2RWxXXsTpVPBkljCYwo4ZA2r+cKc8tMfmXpyGtYbK6lPLTO+ZY6pr8vP0J0qnzJDGExhRpyMtceFUZ5YHfMvm7JO2hsmoDyxvHxUapr8vP0Gk0+ZL4wmIKBdk1b242aeXTD4L0ZP26NrbNPI+YfBRqq0cvMaTS5jLmk0tn1LNpEZeBxs7oe5QliV2OGKUfjMadfILwVNS2HbZBa6GgcCCCBLJrBFx2jgKrVBkha9FC2HsOKdrbyHsqY23Am+44yOE7ArVKw1403Fr43rby2/JHPtrjVucCXmnLrt1y0cjJtHX1kJ/H0c7Rw3jC723dK1nOtEajZ2v/8AXAtWns61OzWVUVAMQjdE5hqoCHtJJGvELrib+ZZaFWcZRa3rFb95ost9OopS3HTkBVOfbVrN22Yz/NxfMtSXLK0ma32dHds/tDNvM5UNWWnh6rudjSKeJE1Mz9LVWI3GGT1nZMkm5tKWCV7Rwaw3Xs1HhXQszdmhzaq0CAOyZcEIAuw00H9HE0DkHOGhcnt23ayaq0jadkEkkXYb7pQ68TODWm8HuSC4a1+kMnrIbS0sNM3WIo2R38Ja0AuPGTeedejs8Kmx1N6SXfz2HPm47o4kgiIrZq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15" descr="data:image/jpeg;base64,/9j/4AAQSkZJRgABAQAAAQABAAD/2wCEAAkGBhQSERUSEhQTFBQWFxcVFBYTFBUVFRUVFRQWFRUSFRUXGyceFxkkGhQUHy8gIycpLCwsFR4zNTAqNSYrLCkBCQoKDgwOGg8PGikkHyQrLi0pKSkpLCwtLCwuLCwsKSwvKiwpLCkwLCoqLCw1LCwsKiwsKSkqLCksLCw0LCwpKf/AABEIAH8BjAMBIgACEQEDEQH/xAAcAAEAAgMBAQEAAAAAAAAAAAAABQYCBAcBAwj/xABTEAABAwEDBgYOBAoJBAMAAAABAAIDBAUREgYHEyExQVFhcYGR0RQXIjJEUlNUkpOhscHSFRZyhCRCRVVzgoOywvAjMzRDY5TT4eKio7PxJTV0/8QAGgEBAAIDAQAAAAAAAAAAAAAAAAEEAgMFBv/EADwRAAIBAQMKAwYEBAcAAAAAAAABAgMEEVESExQVITFSYaHRcZHhBTNBscHwIjJigVOS0vEjQnKissLi/9oADAMBAAIRAxEAPwDuKIiAIiEoD41lYyKN0sjgxjGlz3ONwa0C8klcaqYHW7MaqpxtoGYm0cIJYX67jUvO3XcbuYbjikcp7WNsVJpIiRZ9O8dkSDwmVpDhCw+IDdeeLkVgjjDQGtAAAAAGoADUABwLi+0rc6f+FTe34vD1Llno5X4pbipjNdRjZ2Q08Indeshm1px3s1Y37NQ7qVsRcTTK/G/Mt5qGCKl2uWbq20WjcBU6hyXsWQyAu2Whag+9f8Va0WWnWjjYzMMCqjIZ42Wnao+9HqT6kzbrVtTnqXH461akTT7RxsZmngVoZK1I2WraHO8H2LIZO1o2WtWc4YVY0U6wtPG+nYjM08Cu/QloDZa1TzxRH4614bJtPda83PTRH+JWNFlrG08fRdhmKeHzK19G2vuth/PSRda87Atj87n/ACkSsyKdZWni6LsRmKeHzK62ntgflQHlpWfArMG2B+UIjy03UVPop1naeLouw0enh1ZBiqtgeG0x5aZ3zLIWhbI8LpDy0zvmU0iaztPF0XYaPSw6kN9LW15zRH7u/wCZY/TNt+XofUv+ZTa8uU60tGPRDR6WHUhfpy2/KWef2Ug/iXrco7bG36PPHdIPZepnCmEKda2jFeQ0algRAyqtryVnH9eXqWQyutkf3Fnn9pL1KUwBMAWWtrRy8iNGpcyN+udsea0B/ayp9d7X8zouad/UpLRhNGE1tX5eXqNFp8yN+vdrDbQ0p5Khw94XvbAtUfk6A8lV1tUjgCYAp1vXwXl6kaLT5ka7OTaY/JLDyVjPi1eDOdaW+x+iti+RSeAJgCy1xWwj17kaLT5kb20bR/Mzuauj/wBNG51K+/urGkA4qtjj0aMKTwBMAU64rcK69xotPFmi3OpVfjWRUjkmjd8FkM7E2+yq3juLD/7W5hCYQmuKvCuvcjRIYs03Z33DWbLtLmia49AKxGeYb7MtQfd/+S3sITCstc1OFEaJHFmn252b7NtX/LD50bnqi30FptHCaYXex63Ll6p1zPgXmNEjiazc89PvpbQby0zvgVmM81JvirBy00mr2L73piKnXMuBeY0RYnz7c9BvFUOWml+VBnps7e6oHLTTfKvpiPCmJTrmXB19CNEWJh26rN8pMPu0/wAi87dll75pBywTD3tWa8wA7QOcBTrl8HX0I0TmSWT2cihrpdDTSl8lxdhwPb3LbrzrGzWFZ1zPNPTaeprrRIAa9/Y1PcLhooScTwd+J13IWldMXdhJyim1dyKTVzuQREWZAXN84eVEk8v0VQuIlcAauZuynhO1uLdI4artuvduls4uWxpGNpqbu66pvbTsAvwX6jO/VcGt1nXtu4AboLJnJ4UkRBcZJpHaSeV2t0kh2niaNgHWufbrYrPC5fme7ub6NLOPbuNyyrLjpoWQQtwsYLgN5O9x4STrJW2iLyLbbvZ1NwREUEhERAEREAREQBERAEREAREQBERAEREAREQBERAEREAREQBERAEREAREQBERAEREAREQBERAFCZaWx2NRTSDvyNHGNpMknctAG/aTzFTa5vnStstqKSJvewyMqpTuaNI1jC7i1u6VbsdHO1ox+Hx/Y1VZZMGzsmRNgdhUFPTXAOZG3HdvkcMUh9IlTi8C9XtDkBQeWOVkVn0zp5dbu9ijHfSyHvY2j38AvUlalpx08L55nYI42lz3cAHENp4lxCjyrprQrDaNbPDG2MllFTSSC+JoN5me0m4SE3HmHA1aa9XNQcrr+SM4RyncT+TFjzY311aQ6sn77ggi/Fp2cF2+727TYlDtywojqFXTk/pW9a9GV9Ffd2XT37LtK3rXj62eqzc5p3vkzqxyIq5Ml0UfHlDTO72ohPJI3rX3FpxHZLF6betaHCS3ozvRsovgK6Pykfpt61mKlh2PZ6TetRcwfRFiJR4zfSCyB5OlQSEXuEpgPAehAeIvcB4D0JhQHiIiAIiIAiIgCIiAIiIAiIgCIiAIiIAiIgCIiAIiIAiIgCIiAIiIAiIgCIiAX8PP1rjOUssk9NVVDdZqpnP3XNoaNwjZt2YpZI79essad5XR8ubUdDRP0d5llLYIQNpklOEXcYGI8yhKizI4rGtCV7gWxxx2fA67vjTvDZHtAv/AKypLz9ljL9i9B7Ho7JVX4L6lC1y3RO3U0mJjXcLQekXr6KNyamx0dM7xoIj0xtKkl3ykc3zw1RmNHZrfCpcc3FBBc54PATfq+yQsXZNUh8Fp/Us6lrWhNp7fndfeKWmjiA4Hykvd7LlNrzPtWvLPZCe5fP7R0bNBZF7+JzPKmxad1pwQMghYyOF00uGNoDy8lrGuuG7C085W19XKXzeH1bVjE/SWjXSbQ10cLeRrbz7SVYOxBh47tvGjlNKMb3sS+OO36nItUr6ruKflFZNLDTSy9jxAtbc3uPxnHC3ZxkdCsWTmbykbSwianjfLgBkc4G8ud3RBPFfdzKGykj0jqaDytRGD9lpxH3LpLBqWm0VpxpxSk9rb3/svqXrBBOLlIr7s3lnnwaPmv618n5tLPPg45nvHuKs6KnpFbjfmzo5uOCKr2r7P3QvHJNKPZiXnaxodzJRyTy/MrWinSq3G/NkZuGCKp2s6PdpxyVEnWvO1rT7pasclQ9WxE0qtxMZuGBUXZtot1XXt+zUezW0rEZuANlfaQ+8f8VcEU6VV4hm44FQ7Xrt1pWkPvBXrcg5R3tp2h+tJi95VuRRpVXHouwzcSp/U2qHe2rVc7Gu/iXzGSNofneXnpmf6iuCJpNTl/LHsM3H7b7lQGS9pfnY89JH8y8fk9aTQXG1W3AEm+kjuuAvJ1K4KAy9tDQ2dUPvuJZgB45CGD3rOnWnOSjdHa7vyx7ESgkr9vm+5TLCtu1J4WzCpiaHX3B8IvIBuvNwUl2dag8JpjywlbFjUGCKOIasLGjoAvW1LEWm4q7OUXJ3Rjd4I4LtVW/ZIhIMorUNWykElKXPY6Qu0brmMbeL3a79ZF3Op8wWv5Wg9XJ1qPyIi0tbWVGohpZTs4sIxO18t3Qr0q9oqKE8mMY7lfs+O87NnUpU1KTd7KndbI8wd6xvWshNbG+OgP7R4+CtSKvn/wBMfL1N2RzZVuy7WH9xRnkmd1L36RtXzSlPJO7qVoRRnlwR69xkc2VY2vag8BpzyVB6lgbftMfk2M8lSPiFbEU56PBHr3GS8X07FQ+s9pfmroqo+pG5V2hvsmTmqYz/AAK3opz0P4cfOX9QyXxPp2Kn9bqzfZVRzTRn+FPrrOO+sys48Ja7ouGtWxFGdp/w15y7jJlj8iouy/eNtm2jzRYvaF52xeGz7SH3f/dW9L0zlLg6sZMsehTznKZ5laX+WHzr0ZzYPxoK1v2qc7eDU7arhiPCUxnhPSmcpcH+70GTLHoU52dSiHfadvDigcLjwFeDO1Z/lXjlif8AAK56Q8J6V4XFTl0OB/zf+RdPFeXqVAZ1rO8u71MvyrNmdGzj4R0xyD3tUplbaGgoqiUXYmxuDdQ75wwt9pVSsGy2xU0TC1t4YCb2g3ud3ROvjKsU6VCcMu6S23fmX9JUtFolRu3P78SwNzjWefCWc4d1L6DL+g86i6T1KKNMzxGei3qUfktZbJrTqJdG3BBG2Fowtwl7+6e67hAJHOmYo5Llt2LFdjChbJ1Z5KSLS3LmhPhcHO8BZDLWh87p/WBbrrFpztgh9WzqWJydpjqNPBr/AMNvUqt9DCXmuxe/HyKhbuUUVRVxmBzZ2UkT6nuDia+oc5sFNFeNjtJIzkvB3KZywsLFTQWUSXdjUklZUFpuxysbo2Yt9zpJJXbfxeJQWb6liqLUmiYxrWtq31Ugb3gipL4qdhGwf0kpf+qDuVzhtBgorUtSfvZzIyPh7HgxQwNbebu7cXO5ZF7Cy0lSpRjH7vOXUk5SbZZs3k+Oy6Jx83iHQwD4Kwqp5qpcVkUfFEB0EhWxWDWcfyQl0tTadRvfWviv4WQDCz2O9qtIVPzWvxUJk3yTzPPGS7b7Fb7968XbpZVom+fy2HXoq6COZZIHGal/lKyUg8Ivbd7yrg83AniVOzda6SMna6SRx5cR6lbao9yehX62ypL73HnKjvk2Vl/dWrQN3NE8h5o3XHpC6MFzyzTfbUY8WkeRyl7gV0RUrZvgv0/VnbsKuorxCIipF0IiIAiIgCIiAIiIAiIgCpedR99NBDumqomO+zrJ9uFXRUfOI++ps6PcZZX88bY7v3lasnvo8r35Js0Wh3UpMk6Id8VjXu2cV5X0oh3POo+3p8McrvFieehjiraV+w82M1MX4EZjtnnllPSGXf8AQelXNVvN3AG2dTAb2YudznOPvVkVK0u+tN82eopq6CXIIiKuZhERAEREAREQBERAEREAREQBERAU3OlL+CxQ+XqIo+a/F7wOlbdFGLyeDUFG5wX31dmx7tJNIRxsawtPvUtRDueddSmrqUP3fW76HCt7vq3HwrGAG/ZqvPMtbNdHfSyT+Xnlk1+KDgb7ivMpKnBDM4bWRPI5QxxHwUjm9phHZ1MBvjxc8jnPP7yxrO6i+bX19DZ7Oj+NvkWNePfcCeAE9AvXq1LWmwU8zvFjeehpK5yV7uOwVDIOE01k1Vaz+02hNoKYHVeXvcxmo7gXSPN34rTwK52rZDC+gshndRQxaeYG44mQMEcLX3Ha6V4fxmNQub6LTNsuA/1dJSurZDsAlmc+OAE3+KZ3fqqXs61iyCvtdwJfO/RUrd5iicYaVjRwvkc53LJduC96ldsOIQWbXOZRUlnx09RKWyRvlaWiN5AGkdh1gXbLleLGziUtWwyU+nlYHFhc2nluDgAS3ZtucOlcryVtLsSyaiSYN0sEs7HXgf1uK4C+7xnLqebbJ7sOzaeFw7st0kl+3SSd06/pu5lXo13UlNXXZLu8TZOCik795z/NU3DZ4ZvZLK08of8A7q3kKr5Ew6KW0YD/AHddKQOBklxZ7G3q1N2ryltWTaJ+J06LvgjmGbg/gcX2pP3j1q11ve86q2Q3cslj8nVTM6C3rVrqx3J6VfrbakvE83NXSZXLNF1tRnxqR4HM9xXRFzgnDa1C7xmzsPqnXDpK6MFStm+D/T9Wdywu+ivE9REVIuhERAEREAREQBERAEREAVFzgf26zftVHTgj/wBlelSM4jLqizpOCaRnrGsu/dVqx+9Xg/8AiytavdSJWj73nKhspddPU/opf/G5TFH3vOVH2rDibK3xmPHSwj4q5F3NM86iUyEP/wAfTfoWKfVYza1GOzac8DXN9CRzfgrOufaFdVkub+Z6mP5V4IIiLSZBERAEREAREQBERAEREAREQBERAUXLZt9pUHFHOfZcpmk7wfzvUNlu660rP42VDegXqZpe9H8711Y+7h4f9mcC2++ZA5WP/Bqk/wCG8ey5WfJBl1DTA7oIh/2wqxlOPwWp/RSexpKsuRhvoKX9BF+4FrtHuV/q+hZ9nf5iaURle66gqj/gS/uFS6h8sf8A6+r/AEEv7hVKl7yPijqS/KyKyRjlp7CY4E9l2g6OngO0taW6KN2zU1kMb5Lthu41Y7ebFFLSUY1U1nwGtmvOoaBmjpmvN2u92N/LHfuWpkNIKl1CSQYbPs+Bzju7KngZdu2shDidf96FBZTVMklA+Rv9fbNW2OM+JRsJEf6ujaCR/jOO9e6bSV7OKtpCZO2Sat1DSPF/ZU8lpVgv1GMHuGuG9rtQI5Cv0KuY5o7P0s9XX3XR3to6QcEFP3JcOJxDecOXTlpoRahe972v9+xnN3s5TJAILerWecwwzjgvjvYbv53qeCjM6kZp6yz68d4HupZ/sTXYHHgAIcTzKTIXnPa1PJr5WK9C/ZpXwuwOcWRGIquujG6o0nrGhxVqeLweMKt2oBHbErfLU8cnOxxYfcehTUVZcLiDqWUnfc8UvkcW0xyaskV23H6Oeil8Spa08QeC333LpDVzXLNhNJI9vfRlko4sDwSei/oXQrNqhLEyRusPY145HNBHvVa0q+EZeK+v1Ol7OlfBrmbKIionSCIiAIiIAiIgCIiAIiIAqXnUbdT08u6Gqie48De6B9uFXRVvOLRaWzageK0SercHfBWLLLJrRbxNVVXwa5CjOojgK+Va3uuUL4WPVhzGPv1PY038ZAPWtquOxXWtlx5k0c1Ul1I+HyNRNFzdy4fvHoV0VGyEkwVddDsvfHMOR7bj7Qryqlr983jt81eeloSyqUXyCIiqm4IiIAiIgCIiAIiIAiIgCIiAIiICj5w24aqzpdwlljPLI1gb7ipajPc9Kj86MX4LDL5Gpik5ry34hbtE7aOO9dSm76UP3XW/6nCt6uq3kfbVNjjmZ40bx6TCPit/NxVaSzaY8DCz0HuZ8FjXN1g8Iu/npWpmukuppIfI1ErLuIkOHvKxrK+i+TT+fobPZz/G1yLmo/KKDHSVDPGhkb0sKkFhNHia5vCCOkXLnxdzTOw9qKxk1TaKwaSmhcdPaUgjLx3zWuxGV9+3uIYi0HccO5RecS2WsrHshA0dnUzaeFrd1TUAMjY1u/DGDs19y4LfzVVThA6pqBhhsyGaCO8m573PL5ZeK5rWtG3v3KHyHs7suvpWyAYnvlteoGs63PugF+re8Hn417ar+JKOPy3vp8zjx2bcDsmRVgCioKemuAcyNuO4XAyEXyH0iVNoi3mBAZeZPdnWfUU917nMJj/SN7pntAXMrKzlQaCMTiZkoYBINBIe6AuNxA17F2xFVtNkp2hJTv2YGynVlT3H5yyvytp5amkqITI4xF7JRoZGnRvG28gX3Eu1ca+v14pd7pByxP6l+hjGOAdCxNM07Wt6AtWr6WSo3vZ/fA1VUqsspn5yrct6N8b43Ofc5rmkaN2xwu38qlsg8u6WOghjqJ2MkYHMIN9+FrjgOzxSBzLuhoIztjZ6LepYGyofJReg3qWM/Z1KUMi977zOhLMtuPxOXjOFQecx+3qWX1/oPOovS/2XTfoeDyMXq2dSxNiU/kIfVs6lW1PS4n07FnS5YI5r9e6HzqD0179eaLzun9MLopydpj4PD6tnUvm7JWkO2mg9W3qTU9PifQy0uWCOfjLWi87p/WNX0bldSHZVU/rW9auz8iaE330lOb9v9E3qXxdm8s47aKlP7FnUo1NT4n0GmPBFSGVFN5zT+tZ1rMZQ058Ig9bH1q0drizfMaX1LOpYHNpZnmNN6tqjU0ON+ROmPhK6Lch8vB62P5lkLXi8tD6xnWp05r7MPgVP6AXzdmoss+Bw8wI+KjU0ePp6jTP0kULRYdkkfpt61kKxvjM9JvWt1+Z6yj4Izmc8e5y+EmZKyTrNL0TTj2B6jUy4+nqTpn6ep8xUDhb0hfOri0sb4zdc9rmH9YEfFfY5jrI82d6+f51gcxdk+bvH7eb5lGprtqn09Rpi4evoc4yMqsVIxrrg+Muic0nWCw3XEclynVaDmIsryMnr5OtfF2YKy/EnHJMfiFbn7PypOWVv5epyXRvd95R6So0Vrwm/uaiF0RAI7+Ml4J5sI510TGeBaAzAWaCHNdVMI1gtmAN/Dfg1L6OzH01+qttMcQqWXDkviWiv7LdRpqW5XbvU6FnrqlDIavNvHxJpOJanaSg3V9qj7yz/AE07S0e60bVH3lvyKvqafGvIsaXHhNvSJpFp9pho1i0rT4r5wR0Yday7UDhstOv53MP8KjU1TiQ0uOBt6RNItTtTS7rVrLuMRn23J2qaj861Xqo1Gp6vEuvYnS4YM29IE0gWp2rKrda1RzwxFYnNhWbrWm56eJRqetxLr2Gl08GbukCaQLQObOvGy1Xn7VPH8Fgc3VpjZacZ+1TD4OUP2RWxXXsTpVPBkljCYwo4ZA2r+cKc8tMfmXpyGtYbK6lPLTO+ZY6pr8vP0J0qnzJDGExhRpyMtceFUZ5YHfMvm7JO2hsmoDyxvHxUapr8vP0Gk0+ZL4wmIKBdk1b242aeXTD4L0ZP26NrbNPI+YfBRqq0cvMaTS5jLmk0tn1LNpEZeBxs7oe5QliV2OGKUfjMadfILwVNS2HbZBa6GgcCCCBLJrBFx2jgKrVBkha9FC2HsOKdrbyHsqY23Am+44yOE7ArVKw1403Fr43rby2/JHPtrjVucCXmnLrt1y0cjJtHX1kJ/H0c7Rw3jC723dK1nOtEajZ2v/8AXAtWns61OzWVUVAMQjdE5hqoCHtJJGvELrib+ZZaFWcZRa3rFb95ost9OopS3HTkBVOfbVrN22Yz/NxfMtSXLK0ma32dHds/tDNvM5UNWWnh6rudjSKeJE1Mz9LVWI3GGT1nZMkm5tKWCV7Rwaw3Xs1HhXQszdmhzaq0CAOyZcEIAuw00H9HE0DkHOGhcnt23ayaq0jadkEkkXYb7pQ68TODWm8HuSC4a1+kMnrIbS0sNM3WIo2R38Ja0AuPGTeedejs8Kmx1N6SXfz2HPm47o4kgiIrZq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7" descr="data:image/jpeg;base64,/9j/4AAQSkZJRgABAQAAAQABAAD/2wCEAAkGBhQSERUSEhQTFBQWFxcVFBYTFBUVFRUVFRQWFRUSFRUXGyceFxkkGhQUHy8gIycpLCwsFR4zNTAqNSYrLCkBCQoKDgwOGg8PGikkHyQrLi0pKSkpLCwtLCwuLCwsKSwvKiwpLCkwLCoqLCw1LCwsKiwsKSkqLCksLCw0LCwpKf/AABEIAH8BjAMBIgACEQEDEQH/xAAcAAEAAgMBAQEAAAAAAAAAAAAABQYCBAcBAwj/xABTEAABAwEDBgYOBAoJBAMAAAABAAIDBAUREgYHEyExQVFhcYGR0RQXIjJEUlNUkpOhscHSFRZyhCRCRVVzgoOywvAjMzRDY5TT4eKio7PxJTV0/8QAGgEBAAIDAQAAAAAAAAAAAAAAAAEEAgMFBv/EADwRAAIBAQMKAwYEBAcAAAAAAAABAgMEEVESExQVITFSYaHRcZHhBTNBscHwIjJigVOS0vEjQnKissLi/9oADAMBAAIRAxEAPwDuKIiAIiEoD41lYyKN0sjgxjGlz3ONwa0C8klcaqYHW7MaqpxtoGYm0cIJYX67jUvO3XcbuYbjikcp7WNsVJpIiRZ9O8dkSDwmVpDhCw+IDdeeLkVgjjDQGtAAAAAGoADUABwLi+0rc6f+FTe34vD1Llno5X4pbipjNdRjZ2Q08Indeshm1px3s1Y37NQ7qVsRcTTK/G/Mt5qGCKl2uWbq20WjcBU6hyXsWQyAu2Whag+9f8Va0WWnWjjYzMMCqjIZ42Wnao+9HqT6kzbrVtTnqXH461akTT7RxsZmngVoZK1I2WraHO8H2LIZO1o2WtWc4YVY0U6wtPG+nYjM08Cu/QloDZa1TzxRH4614bJtPda83PTRH+JWNFlrG08fRdhmKeHzK19G2vuth/PSRda87Atj87n/ACkSsyKdZWni6LsRmKeHzK62ntgflQHlpWfArMG2B+UIjy03UVPop1naeLouw0enh1ZBiqtgeG0x5aZ3zLIWhbI8LpDy0zvmU0iaztPF0XYaPSw6kN9LW15zRH7u/wCZY/TNt+XofUv+ZTa8uU60tGPRDR6WHUhfpy2/KWef2Ug/iXrco7bG36PPHdIPZepnCmEKda2jFeQ0algRAyqtryVnH9eXqWQyutkf3Fnn9pL1KUwBMAWWtrRy8iNGpcyN+udsea0B/ayp9d7X8zouad/UpLRhNGE1tX5eXqNFp8yN+vdrDbQ0p5Khw94XvbAtUfk6A8lV1tUjgCYAp1vXwXl6kaLT5ka7OTaY/JLDyVjPi1eDOdaW+x+iti+RSeAJgCy1xWwj17kaLT5kb20bR/Mzuauj/wBNG51K+/urGkA4qtjj0aMKTwBMAU64rcK69xotPFmi3OpVfjWRUjkmjd8FkM7E2+yq3juLD/7W5hCYQmuKvCuvcjRIYs03Z33DWbLtLmia49AKxGeYb7MtQfd/+S3sITCstc1OFEaJHFmn252b7NtX/LD50bnqi30FptHCaYXex63Ll6p1zPgXmNEjiazc89PvpbQby0zvgVmM81JvirBy00mr2L73piKnXMuBeY0RYnz7c9BvFUOWml+VBnps7e6oHLTTfKvpiPCmJTrmXB19CNEWJh26rN8pMPu0/wAi87dll75pBywTD3tWa8wA7QOcBTrl8HX0I0TmSWT2cihrpdDTSl8lxdhwPb3LbrzrGzWFZ1zPNPTaeprrRIAa9/Y1PcLhooScTwd+J13IWldMXdhJyim1dyKTVzuQREWZAXN84eVEk8v0VQuIlcAauZuynhO1uLdI4artuvduls4uWxpGNpqbu66pvbTsAvwX6jO/VcGt1nXtu4AboLJnJ4UkRBcZJpHaSeV2t0kh2niaNgHWufbrYrPC5fme7ub6NLOPbuNyyrLjpoWQQtwsYLgN5O9x4STrJW2iLyLbbvZ1NwREUEhERAEREAREQBERAEREAREQBERAEREAREQBERAEREAREQBERAEREAREQBERAEREAREQBERAFCZaWx2NRTSDvyNHGNpMknctAG/aTzFTa5vnStstqKSJvewyMqpTuaNI1jC7i1u6VbsdHO1ox+Hx/Y1VZZMGzsmRNgdhUFPTXAOZG3HdvkcMUh9IlTi8C9XtDkBQeWOVkVn0zp5dbu9ijHfSyHvY2j38AvUlalpx08L55nYI42lz3cAHENp4lxCjyrprQrDaNbPDG2MllFTSSC+JoN5me0m4SE3HmHA1aa9XNQcrr+SM4RyncT+TFjzY311aQ6sn77ggi/Fp2cF2+727TYlDtywojqFXTk/pW9a9GV9Ffd2XT37LtK3rXj62eqzc5p3vkzqxyIq5Ml0UfHlDTO72ohPJI3rX3FpxHZLF6betaHCS3ozvRsovgK6Pykfpt61mKlh2PZ6TetRcwfRFiJR4zfSCyB5OlQSEXuEpgPAehAeIvcB4D0JhQHiIiAIiIAiIgCIiAIiIAiIgCIiAIiIAiIgCIiAIiIAiIgCIiAIiIAiIgCIiAX8PP1rjOUssk9NVVDdZqpnP3XNoaNwjZt2YpZI79essad5XR8ubUdDRP0d5llLYIQNpklOEXcYGI8yhKizI4rGtCV7gWxxx2fA67vjTvDZHtAv/AKypLz9ljL9i9B7Ho7JVX4L6lC1y3RO3U0mJjXcLQekXr6KNyamx0dM7xoIj0xtKkl3ykc3zw1RmNHZrfCpcc3FBBc54PATfq+yQsXZNUh8Fp/Us6lrWhNp7fndfeKWmjiA4Hykvd7LlNrzPtWvLPZCe5fP7R0bNBZF7+JzPKmxad1pwQMghYyOF00uGNoDy8lrGuuG7C085W19XKXzeH1bVjE/SWjXSbQ10cLeRrbz7SVYOxBh47tvGjlNKMb3sS+OO36nItUr6ruKflFZNLDTSy9jxAtbc3uPxnHC3ZxkdCsWTmbykbSwianjfLgBkc4G8ud3RBPFfdzKGykj0jqaDytRGD9lpxH3LpLBqWm0VpxpxSk9rb3/svqXrBBOLlIr7s3lnnwaPmv618n5tLPPg45nvHuKs6KnpFbjfmzo5uOCKr2r7P3QvHJNKPZiXnaxodzJRyTy/MrWinSq3G/NkZuGCKp2s6PdpxyVEnWvO1rT7pasclQ9WxE0qtxMZuGBUXZtot1XXt+zUezW0rEZuANlfaQ+8f8VcEU6VV4hm44FQ7Xrt1pWkPvBXrcg5R3tp2h+tJi95VuRRpVXHouwzcSp/U2qHe2rVc7Gu/iXzGSNofneXnpmf6iuCJpNTl/LHsM3H7b7lQGS9pfnY89JH8y8fk9aTQXG1W3AEm+kjuuAvJ1K4KAy9tDQ2dUPvuJZgB45CGD3rOnWnOSjdHa7vyx7ESgkr9vm+5TLCtu1J4WzCpiaHX3B8IvIBuvNwUl2dag8JpjywlbFjUGCKOIasLGjoAvW1LEWm4q7OUXJ3Rjd4I4LtVW/ZIhIMorUNWykElKXPY6Qu0brmMbeL3a79ZF3Op8wWv5Wg9XJ1qPyIi0tbWVGohpZTs4sIxO18t3Qr0q9oqKE8mMY7lfs+O87NnUpU1KTd7KndbI8wd6xvWshNbG+OgP7R4+CtSKvn/wBMfL1N2RzZVuy7WH9xRnkmd1L36RtXzSlPJO7qVoRRnlwR69xkc2VY2vag8BpzyVB6lgbftMfk2M8lSPiFbEU56PBHr3GS8X07FQ+s9pfmroqo+pG5V2hvsmTmqYz/AAK3opz0P4cfOX9QyXxPp2Kn9bqzfZVRzTRn+FPrrOO+sys48Ja7ouGtWxFGdp/w15y7jJlj8iouy/eNtm2jzRYvaF52xeGz7SH3f/dW9L0zlLg6sZMsehTznKZ5laX+WHzr0ZzYPxoK1v2qc7eDU7arhiPCUxnhPSmcpcH+70GTLHoU52dSiHfadvDigcLjwFeDO1Z/lXjlif8AAK56Q8J6V4XFTl0OB/zf+RdPFeXqVAZ1rO8u71MvyrNmdGzj4R0xyD3tUplbaGgoqiUXYmxuDdQ75wwt9pVSsGy2xU0TC1t4YCb2g3ud3ROvjKsU6VCcMu6S23fmX9JUtFolRu3P78SwNzjWefCWc4d1L6DL+g86i6T1KKNMzxGei3qUfktZbJrTqJdG3BBG2Fowtwl7+6e67hAJHOmYo5Llt2LFdjChbJ1Z5KSLS3LmhPhcHO8BZDLWh87p/WBbrrFpztgh9WzqWJydpjqNPBr/AMNvUqt9DCXmuxe/HyKhbuUUVRVxmBzZ2UkT6nuDia+oc5sFNFeNjtJIzkvB3KZywsLFTQWUSXdjUklZUFpuxysbo2Yt9zpJJXbfxeJQWb6liqLUmiYxrWtq31Ugb3gipL4qdhGwf0kpf+qDuVzhtBgorUtSfvZzIyPh7HgxQwNbebu7cXO5ZF7Cy0lSpRjH7vOXUk5SbZZs3k+Oy6Jx83iHQwD4Kwqp5qpcVkUfFEB0EhWxWDWcfyQl0tTadRvfWviv4WQDCz2O9qtIVPzWvxUJk3yTzPPGS7b7Fb7968XbpZVom+fy2HXoq6COZZIHGal/lKyUg8Ivbd7yrg83AniVOzda6SMna6SRx5cR6lbao9yehX62ypL73HnKjvk2Vl/dWrQN3NE8h5o3XHpC6MFzyzTfbUY8WkeRyl7gV0RUrZvgv0/VnbsKuorxCIipF0IiIAiIgCIiAIiIAiIgCpedR99NBDumqomO+zrJ9uFXRUfOI++ps6PcZZX88bY7v3lasnvo8r35Js0Wh3UpMk6Id8VjXu2cV5X0oh3POo+3p8McrvFieehjiraV+w82M1MX4EZjtnnllPSGXf8AQelXNVvN3AG2dTAb2YudznOPvVkVK0u+tN82eopq6CXIIiKuZhERAEREAREQBERAEREAREQBERAU3OlL+CxQ+XqIo+a/F7wOlbdFGLyeDUFG5wX31dmx7tJNIRxsawtPvUtRDueddSmrqUP3fW76HCt7vq3HwrGAG/ZqvPMtbNdHfSyT+Xnlk1+KDgb7ivMpKnBDM4bWRPI5QxxHwUjm9phHZ1MBvjxc8jnPP7yxrO6i+bX19DZ7Oj+NvkWNePfcCeAE9AvXq1LWmwU8zvFjeehpK5yV7uOwVDIOE01k1Vaz+02hNoKYHVeXvcxmo7gXSPN34rTwK52rZDC+gshndRQxaeYG44mQMEcLX3Ha6V4fxmNQub6LTNsuA/1dJSurZDsAlmc+OAE3+KZ3fqqXs61iyCvtdwJfO/RUrd5iicYaVjRwvkc53LJduC96ldsOIQWbXOZRUlnx09RKWyRvlaWiN5AGkdh1gXbLleLGziUtWwyU+nlYHFhc2nluDgAS3ZtucOlcryVtLsSyaiSYN0sEs7HXgf1uK4C+7xnLqebbJ7sOzaeFw7st0kl+3SSd06/pu5lXo13UlNXXZLu8TZOCik795z/NU3DZ4ZvZLK08of8A7q3kKr5Ew6KW0YD/AHddKQOBklxZ7G3q1N2ryltWTaJ+J06LvgjmGbg/gcX2pP3j1q11ve86q2Q3cslj8nVTM6C3rVrqx3J6VfrbakvE83NXSZXLNF1tRnxqR4HM9xXRFzgnDa1C7xmzsPqnXDpK6MFStm+D/T9Wdywu+ivE9REVIuhERAEREAREQBERAEREAVFzgf26zftVHTgj/wBlelSM4jLqizpOCaRnrGsu/dVqx+9Xg/8AiytavdSJWj73nKhspddPU/opf/G5TFH3vOVH2rDibK3xmPHSwj4q5F3NM86iUyEP/wAfTfoWKfVYza1GOzac8DXN9CRzfgrOufaFdVkub+Z6mP5V4IIiLSZBERAEREAREQBERAEREAREQBERAUXLZt9pUHFHOfZcpmk7wfzvUNlu660rP42VDegXqZpe9H8711Y+7h4f9mcC2++ZA5WP/Bqk/wCG8ey5WfJBl1DTA7oIh/2wqxlOPwWp/RSexpKsuRhvoKX9BF+4FrtHuV/q+hZ9nf5iaURle66gqj/gS/uFS6h8sf8A6+r/AEEv7hVKl7yPijqS/KyKyRjlp7CY4E9l2g6OngO0taW6KN2zU1kMb5Lthu41Y7ebFFLSUY1U1nwGtmvOoaBmjpmvN2u92N/LHfuWpkNIKl1CSQYbPs+Bzju7KngZdu2shDidf96FBZTVMklA+Rv9fbNW2OM+JRsJEf6ujaCR/jOO9e6bSV7OKtpCZO2Sat1DSPF/ZU8lpVgv1GMHuGuG9rtQI5Cv0KuY5o7P0s9XX3XR3to6QcEFP3JcOJxDecOXTlpoRahe972v9+xnN3s5TJAILerWecwwzjgvjvYbv53qeCjM6kZp6yz68d4HupZ/sTXYHHgAIcTzKTIXnPa1PJr5WK9C/ZpXwuwOcWRGIquujG6o0nrGhxVqeLweMKt2oBHbErfLU8cnOxxYfcehTUVZcLiDqWUnfc8UvkcW0xyaskV23H6Oeil8Spa08QeC333LpDVzXLNhNJI9vfRlko4sDwSei/oXQrNqhLEyRusPY145HNBHvVa0q+EZeK+v1Ol7OlfBrmbKIionSCIiAIiIAiIgCIiAIiIAqXnUbdT08u6Gqie48De6B9uFXRVvOLRaWzageK0SercHfBWLLLJrRbxNVVXwa5CjOojgK+Va3uuUL4WPVhzGPv1PY038ZAPWtquOxXWtlx5k0c1Ul1I+HyNRNFzdy4fvHoV0VGyEkwVddDsvfHMOR7bj7Qryqlr983jt81eeloSyqUXyCIiqm4IiIAiIgCIiAIiIAiIgCIiAIiICj5w24aqzpdwlljPLI1gb7ipajPc9Kj86MX4LDL5Gpik5ry34hbtE7aOO9dSm76UP3XW/6nCt6uq3kfbVNjjmZ40bx6TCPit/NxVaSzaY8DCz0HuZ8FjXN1g8Iu/npWpmukuppIfI1ErLuIkOHvKxrK+i+TT+fobPZz/G1yLmo/KKDHSVDPGhkb0sKkFhNHia5vCCOkXLnxdzTOw9qKxk1TaKwaSmhcdPaUgjLx3zWuxGV9+3uIYi0HccO5RecS2WsrHshA0dnUzaeFrd1TUAMjY1u/DGDs19y4LfzVVThA6pqBhhsyGaCO8m573PL5ZeK5rWtG3v3KHyHs7suvpWyAYnvlteoGs63PugF+re8Hn417ar+JKOPy3vp8zjx2bcDsmRVgCioKemuAcyNuO4XAyEXyH0iVNoi3mBAZeZPdnWfUU917nMJj/SN7pntAXMrKzlQaCMTiZkoYBINBIe6AuNxA17F2xFVtNkp2hJTv2YGynVlT3H5yyvytp5amkqITI4xF7JRoZGnRvG28gX3Eu1ca+v14pd7pByxP6l+hjGOAdCxNM07Wt6AtWr6WSo3vZ/fA1VUqsspn5yrct6N8b43Ofc5rmkaN2xwu38qlsg8u6WOghjqJ2MkYHMIN9+FrjgOzxSBzLuhoIztjZ6LepYGyofJReg3qWM/Z1KUMi977zOhLMtuPxOXjOFQecx+3qWX1/oPOovS/2XTfoeDyMXq2dSxNiU/kIfVs6lW1PS4n07FnS5YI5r9e6HzqD0179eaLzun9MLopydpj4PD6tnUvm7JWkO2mg9W3qTU9PifQy0uWCOfjLWi87p/WNX0bldSHZVU/rW9auz8iaE330lOb9v9E3qXxdm8s47aKlP7FnUo1NT4n0GmPBFSGVFN5zT+tZ1rMZQ058Ig9bH1q0drizfMaX1LOpYHNpZnmNN6tqjU0ON+ROmPhK6Lch8vB62P5lkLXi8tD6xnWp05r7MPgVP6AXzdmoss+Bw8wI+KjU0ePp6jTP0kULRYdkkfpt61kKxvjM9JvWt1+Z6yj4Izmc8e5y+EmZKyTrNL0TTj2B6jUy4+nqTpn6ep8xUDhb0hfOri0sb4zdc9rmH9YEfFfY5jrI82d6+f51gcxdk+bvH7eb5lGprtqn09Rpi4evoc4yMqsVIxrrg+Muic0nWCw3XEclynVaDmIsryMnr5OtfF2YKy/EnHJMfiFbn7PypOWVv5epyXRvd95R6So0Vrwm/uaiF0RAI7+Ml4J5sI510TGeBaAzAWaCHNdVMI1gtmAN/Dfg1L6OzH01+qttMcQqWXDkviWiv7LdRpqW5XbvU6FnrqlDIavNvHxJpOJanaSg3V9qj7yz/AE07S0e60bVH3lvyKvqafGvIsaXHhNvSJpFp9pho1i0rT4r5wR0Yday7UDhstOv53MP8KjU1TiQ0uOBt6RNItTtTS7rVrLuMRn23J2qaj861Xqo1Gp6vEuvYnS4YM29IE0gWp2rKrda1RzwxFYnNhWbrWm56eJRqetxLr2Gl08GbukCaQLQObOvGy1Xn7VPH8Fgc3VpjZacZ+1TD4OUP2RWxXXsTpVPBkljCYwo4ZA2r+cKc8tMfmXpyGtYbK6lPLTO+ZY6pr8vP0J0qnzJDGExhRpyMtceFUZ5YHfMvm7JO2hsmoDyxvHxUapr8vP0Gk0+ZL4wmIKBdk1b242aeXTD4L0ZP26NrbNPI+YfBRqq0cvMaTS5jLmk0tn1LNpEZeBxs7oe5QliV2OGKUfjMadfILwVNS2HbZBa6GgcCCCBLJrBFx2jgKrVBkha9FC2HsOKdrbyHsqY23Am+44yOE7ArVKw1403Fr43rby2/JHPtrjVucCXmnLrt1y0cjJtHX1kJ/H0c7Rw3jC723dK1nOtEajZ2v/8AXAtWns61OzWVUVAMQjdE5hqoCHtJJGvELrib+ZZaFWcZRa3rFb95ost9OopS3HTkBVOfbVrN22Yz/NxfMtSXLK0ma32dHds/tDNvM5UNWWnh6rudjSKeJE1Mz9LVWI3GGT1nZMkm5tKWCV7Rwaw3Xs1HhXQszdmhzaq0CAOyZcEIAuw00H9HE0DkHOGhcnt23ayaq0jadkEkkXYb7pQ68TODWm8HuSC4a1+kMnrIbS0sNM3WIo2R38Ja0AuPGTeedejs8Kmx1N6SXfz2HPm47o4kgiIrZqP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1597662" y="1315523"/>
            <a:ext cx="6074975" cy="5170425"/>
            <a:chOff x="1631722" y="1329060"/>
            <a:chExt cx="6074975" cy="5170425"/>
          </a:xfrm>
        </p:grpSpPr>
        <p:sp>
          <p:nvSpPr>
            <p:cNvPr id="11" name="Szabadkézi sokszög 10"/>
            <p:cNvSpPr/>
            <p:nvPr/>
          </p:nvSpPr>
          <p:spPr>
            <a:xfrm>
              <a:off x="1636295" y="1443789"/>
              <a:ext cx="5839326" cy="4940969"/>
            </a:xfrm>
            <a:custGeom>
              <a:avLst/>
              <a:gdLst>
                <a:gd name="connsiteX0" fmla="*/ 96252 w 5839326"/>
                <a:gd name="connsiteY0" fmla="*/ 256674 h 4940969"/>
                <a:gd name="connsiteX1" fmla="*/ 1106905 w 5839326"/>
                <a:gd name="connsiteY1" fmla="*/ 144379 h 4940969"/>
                <a:gd name="connsiteX2" fmla="*/ 1572126 w 5839326"/>
                <a:gd name="connsiteY2" fmla="*/ 32085 h 4940969"/>
                <a:gd name="connsiteX3" fmla="*/ 2133600 w 5839326"/>
                <a:gd name="connsiteY3" fmla="*/ 48127 h 4940969"/>
                <a:gd name="connsiteX4" fmla="*/ 2711116 w 5839326"/>
                <a:gd name="connsiteY4" fmla="*/ 128337 h 4940969"/>
                <a:gd name="connsiteX5" fmla="*/ 2983831 w 5839326"/>
                <a:gd name="connsiteY5" fmla="*/ 240632 h 4940969"/>
                <a:gd name="connsiteX6" fmla="*/ 3465094 w 5839326"/>
                <a:gd name="connsiteY6" fmla="*/ 96253 h 4940969"/>
                <a:gd name="connsiteX7" fmla="*/ 3946358 w 5839326"/>
                <a:gd name="connsiteY7" fmla="*/ 16043 h 4940969"/>
                <a:gd name="connsiteX8" fmla="*/ 4379494 w 5839326"/>
                <a:gd name="connsiteY8" fmla="*/ 0 h 4940969"/>
                <a:gd name="connsiteX9" fmla="*/ 4780547 w 5839326"/>
                <a:gd name="connsiteY9" fmla="*/ 80211 h 4940969"/>
                <a:gd name="connsiteX10" fmla="*/ 5342021 w 5839326"/>
                <a:gd name="connsiteY10" fmla="*/ 192506 h 4940969"/>
                <a:gd name="connsiteX11" fmla="*/ 5791200 w 5839326"/>
                <a:gd name="connsiteY11" fmla="*/ 272716 h 4940969"/>
                <a:gd name="connsiteX12" fmla="*/ 5839326 w 5839326"/>
                <a:gd name="connsiteY12" fmla="*/ 1507958 h 4940969"/>
                <a:gd name="connsiteX13" fmla="*/ 5791200 w 5839326"/>
                <a:gd name="connsiteY13" fmla="*/ 2727158 h 4940969"/>
                <a:gd name="connsiteX14" fmla="*/ 5759116 w 5839326"/>
                <a:gd name="connsiteY14" fmla="*/ 4058653 h 4940969"/>
                <a:gd name="connsiteX15" fmla="*/ 5807242 w 5839326"/>
                <a:gd name="connsiteY15" fmla="*/ 4892843 h 4940969"/>
                <a:gd name="connsiteX16" fmla="*/ 5390147 w 5839326"/>
                <a:gd name="connsiteY16" fmla="*/ 4940969 h 4940969"/>
                <a:gd name="connsiteX17" fmla="*/ 4764505 w 5839326"/>
                <a:gd name="connsiteY17" fmla="*/ 4812632 h 4940969"/>
                <a:gd name="connsiteX18" fmla="*/ 4122821 w 5839326"/>
                <a:gd name="connsiteY18" fmla="*/ 4700337 h 4940969"/>
                <a:gd name="connsiteX19" fmla="*/ 3609473 w 5839326"/>
                <a:gd name="connsiteY19" fmla="*/ 4732422 h 4940969"/>
                <a:gd name="connsiteX20" fmla="*/ 3128210 w 5839326"/>
                <a:gd name="connsiteY20" fmla="*/ 4876800 h 4940969"/>
                <a:gd name="connsiteX21" fmla="*/ 2711116 w 5839326"/>
                <a:gd name="connsiteY21" fmla="*/ 4892843 h 4940969"/>
                <a:gd name="connsiteX22" fmla="*/ 2310063 w 5839326"/>
                <a:gd name="connsiteY22" fmla="*/ 4732422 h 4940969"/>
                <a:gd name="connsiteX23" fmla="*/ 1668379 w 5839326"/>
                <a:gd name="connsiteY23" fmla="*/ 4700337 h 4940969"/>
                <a:gd name="connsiteX24" fmla="*/ 1187116 w 5839326"/>
                <a:gd name="connsiteY24" fmla="*/ 4748464 h 4940969"/>
                <a:gd name="connsiteX25" fmla="*/ 657726 w 5839326"/>
                <a:gd name="connsiteY25" fmla="*/ 4924927 h 4940969"/>
                <a:gd name="connsiteX26" fmla="*/ 176463 w 5839326"/>
                <a:gd name="connsiteY26" fmla="*/ 4924927 h 4940969"/>
                <a:gd name="connsiteX27" fmla="*/ 16042 w 5839326"/>
                <a:gd name="connsiteY27" fmla="*/ 4940969 h 4940969"/>
                <a:gd name="connsiteX28" fmla="*/ 0 w 5839326"/>
                <a:gd name="connsiteY28" fmla="*/ 4090737 h 4940969"/>
                <a:gd name="connsiteX29" fmla="*/ 80210 w 5839326"/>
                <a:gd name="connsiteY29" fmla="*/ 2727158 h 4940969"/>
                <a:gd name="connsiteX30" fmla="*/ 48126 w 5839326"/>
                <a:gd name="connsiteY30" fmla="*/ 1796716 h 4940969"/>
                <a:gd name="connsiteX31" fmla="*/ 64168 w 5839326"/>
                <a:gd name="connsiteY31" fmla="*/ 818148 h 4940969"/>
                <a:gd name="connsiteX32" fmla="*/ 96252 w 5839326"/>
                <a:gd name="connsiteY32" fmla="*/ 256674 h 494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839326" h="4940969">
                  <a:moveTo>
                    <a:pt x="96252" y="256674"/>
                  </a:moveTo>
                  <a:lnTo>
                    <a:pt x="1106905" y="144379"/>
                  </a:lnTo>
                  <a:lnTo>
                    <a:pt x="1572126" y="32085"/>
                  </a:lnTo>
                  <a:lnTo>
                    <a:pt x="2133600" y="48127"/>
                  </a:lnTo>
                  <a:lnTo>
                    <a:pt x="2711116" y="128337"/>
                  </a:lnTo>
                  <a:lnTo>
                    <a:pt x="2983831" y="240632"/>
                  </a:lnTo>
                  <a:lnTo>
                    <a:pt x="3465094" y="96253"/>
                  </a:lnTo>
                  <a:lnTo>
                    <a:pt x="3946358" y="16043"/>
                  </a:lnTo>
                  <a:lnTo>
                    <a:pt x="4379494" y="0"/>
                  </a:lnTo>
                  <a:lnTo>
                    <a:pt x="4780547" y="80211"/>
                  </a:lnTo>
                  <a:lnTo>
                    <a:pt x="5342021" y="192506"/>
                  </a:lnTo>
                  <a:lnTo>
                    <a:pt x="5791200" y="272716"/>
                  </a:lnTo>
                  <a:lnTo>
                    <a:pt x="5839326" y="1507958"/>
                  </a:lnTo>
                  <a:lnTo>
                    <a:pt x="5791200" y="2727158"/>
                  </a:lnTo>
                  <a:lnTo>
                    <a:pt x="5759116" y="4058653"/>
                  </a:lnTo>
                  <a:lnTo>
                    <a:pt x="5807242" y="4892843"/>
                  </a:lnTo>
                  <a:lnTo>
                    <a:pt x="5390147" y="4940969"/>
                  </a:lnTo>
                  <a:lnTo>
                    <a:pt x="4764505" y="4812632"/>
                  </a:lnTo>
                  <a:lnTo>
                    <a:pt x="4122821" y="4700337"/>
                  </a:lnTo>
                  <a:lnTo>
                    <a:pt x="3609473" y="4732422"/>
                  </a:lnTo>
                  <a:lnTo>
                    <a:pt x="3128210" y="4876800"/>
                  </a:lnTo>
                  <a:lnTo>
                    <a:pt x="2711116" y="4892843"/>
                  </a:lnTo>
                  <a:lnTo>
                    <a:pt x="2310063" y="4732422"/>
                  </a:lnTo>
                  <a:lnTo>
                    <a:pt x="1668379" y="4700337"/>
                  </a:lnTo>
                  <a:lnTo>
                    <a:pt x="1187116" y="4748464"/>
                  </a:lnTo>
                  <a:lnTo>
                    <a:pt x="657726" y="4924927"/>
                  </a:lnTo>
                  <a:lnTo>
                    <a:pt x="176463" y="4924927"/>
                  </a:lnTo>
                  <a:lnTo>
                    <a:pt x="16042" y="4940969"/>
                  </a:lnTo>
                  <a:lnTo>
                    <a:pt x="0" y="4090737"/>
                  </a:lnTo>
                  <a:lnTo>
                    <a:pt x="80210" y="2727158"/>
                  </a:lnTo>
                  <a:lnTo>
                    <a:pt x="48126" y="1796716"/>
                  </a:lnTo>
                  <a:lnTo>
                    <a:pt x="64168" y="818148"/>
                  </a:lnTo>
                  <a:lnTo>
                    <a:pt x="96252" y="2566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45" name="Picture 21" descr="C:\Users\Saturn\AppData\Local\Microsoft\Windows\Temporary Internet Files\Content.IE5\PN806XB6\MC900014793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1722" y="1329060"/>
              <a:ext cx="6074975" cy="5170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Szövegdoboz 22"/>
          <p:cNvSpPr txBox="1"/>
          <p:nvPr/>
        </p:nvSpPr>
        <p:spPr>
          <a:xfrm>
            <a:off x="2483768" y="1916832"/>
            <a:ext cx="178196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hu-HU" dirty="0" smtClean="0">
                <a:hlinkClick r:id="rId4" action="ppaction://hlinksldjump"/>
              </a:rPr>
              <a:t>Mi a probléma?</a:t>
            </a:r>
            <a:endParaRPr lang="hu-HU" dirty="0"/>
          </a:p>
        </p:txBody>
      </p:sp>
      <p:sp>
        <p:nvSpPr>
          <p:cNvPr id="24" name="Cím 1"/>
          <p:cNvSpPr txBox="1">
            <a:spLocks/>
          </p:cNvSpPr>
          <p:nvPr/>
        </p:nvSpPr>
        <p:spPr>
          <a:xfrm>
            <a:off x="2112287" y="2445400"/>
            <a:ext cx="2366334" cy="553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algn="l"/>
            <a:r>
              <a:rPr lang="hu-HU" sz="1800" dirty="0" smtClean="0">
                <a:hlinkClick r:id="rId5" action="ppaction://hlinksldjump"/>
              </a:rPr>
              <a:t>Szemét, </a:t>
            </a:r>
            <a:r>
              <a:rPr lang="hu-HU" sz="1800" dirty="0" err="1" smtClean="0">
                <a:hlinkClick r:id="rId5" action="ppaction://hlinksldjump"/>
              </a:rPr>
              <a:t>szemét</a:t>
            </a:r>
            <a:r>
              <a:rPr lang="hu-HU" sz="1800" dirty="0" smtClean="0">
                <a:hlinkClick r:id="rId5" action="ppaction://hlinksldjump"/>
              </a:rPr>
              <a:t>, </a:t>
            </a:r>
            <a:r>
              <a:rPr lang="hu-HU" sz="1800" dirty="0" err="1" smtClean="0">
                <a:hlinkClick r:id="rId5" action="ppaction://hlinksldjump"/>
              </a:rPr>
              <a:t>szemét</a:t>
            </a:r>
            <a:endParaRPr lang="hu-HU" sz="1800" dirty="0"/>
          </a:p>
        </p:txBody>
      </p:sp>
      <p:sp>
        <p:nvSpPr>
          <p:cNvPr id="25" name="Cím 1"/>
          <p:cNvSpPr txBox="1">
            <a:spLocks/>
          </p:cNvSpPr>
          <p:nvPr/>
        </p:nvSpPr>
        <p:spPr>
          <a:xfrm>
            <a:off x="2327572" y="3027562"/>
            <a:ext cx="1821104" cy="357155"/>
          </a:xfrm>
          <a:prstGeom prst="rect">
            <a:avLst/>
          </a:prstGeom>
          <a:noFill/>
          <a:ln w="9528">
            <a:noFill/>
            <a:prstDash val="solid"/>
          </a:ln>
          <a:effectLst/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r>
              <a:rPr lang="hu-HU" sz="1800" dirty="0" smtClean="0">
                <a:hlinkClick r:id="rId6" action="ppaction://hlinksldjump"/>
              </a:rPr>
              <a:t>A szemét útja</a:t>
            </a:r>
            <a:endParaRPr lang="hu-HU" sz="1800" dirty="0"/>
          </a:p>
        </p:txBody>
      </p:sp>
      <p:sp>
        <p:nvSpPr>
          <p:cNvPr id="26" name="Cím 1"/>
          <p:cNvSpPr txBox="1">
            <a:spLocks/>
          </p:cNvSpPr>
          <p:nvPr/>
        </p:nvSpPr>
        <p:spPr>
          <a:xfrm>
            <a:off x="2470338" y="3416680"/>
            <a:ext cx="1440247" cy="434943"/>
          </a:xfrm>
          <a:prstGeom prst="rect">
            <a:avLst/>
          </a:prstGeom>
          <a:noFill/>
          <a:ln w="9528">
            <a:noFill/>
            <a:prstDash val="solid"/>
          </a:ln>
          <a:effectLst/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r>
              <a:rPr lang="hu-HU" sz="1800" dirty="0" smtClean="0">
                <a:hlinkClick r:id="rId7" action="ppaction://hlinksldjump"/>
              </a:rPr>
              <a:t>Gyártás</a:t>
            </a:r>
            <a:endParaRPr lang="hu-HU" sz="1800" dirty="0"/>
          </a:p>
        </p:txBody>
      </p:sp>
      <p:sp>
        <p:nvSpPr>
          <p:cNvPr id="27" name="Cím 1"/>
          <p:cNvSpPr txBox="1">
            <a:spLocks/>
          </p:cNvSpPr>
          <p:nvPr/>
        </p:nvSpPr>
        <p:spPr>
          <a:xfrm>
            <a:off x="2421035" y="3886735"/>
            <a:ext cx="1606796" cy="346053"/>
          </a:xfrm>
          <a:prstGeom prst="rect">
            <a:avLst/>
          </a:prstGeom>
          <a:noFill/>
          <a:ln w="9528">
            <a:noFill/>
            <a:prstDash val="solid"/>
          </a:ln>
          <a:effectLst/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r>
              <a:rPr lang="hu-HU" sz="1800" dirty="0" smtClean="0">
                <a:hlinkClick r:id="rId8" action="ppaction://hlinksldjump"/>
              </a:rPr>
              <a:t>Szeméttelep</a:t>
            </a:r>
            <a:endParaRPr lang="hu-HU" sz="1800" dirty="0"/>
          </a:p>
        </p:txBody>
      </p:sp>
      <p:sp>
        <p:nvSpPr>
          <p:cNvPr id="28" name="Szövegdoboz 7"/>
          <p:cNvSpPr txBox="1"/>
          <p:nvPr/>
        </p:nvSpPr>
        <p:spPr>
          <a:xfrm>
            <a:off x="1944319" y="4294475"/>
            <a:ext cx="2702270" cy="369332"/>
          </a:xfrm>
          <a:prstGeom prst="rect">
            <a:avLst/>
          </a:prstGeom>
          <a:noFill/>
          <a:ln w="9528">
            <a:noFill/>
            <a:prstDash val="solid"/>
          </a:ln>
          <a:effectLst/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hlinkClick r:id="rId9" action="ppaction://hlinksldjump"/>
              </a:rPr>
              <a:t>Valóban ezt szeretnénk???</a:t>
            </a:r>
            <a:endParaRPr lang="hu-HU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9" name="Cím 1"/>
          <p:cNvSpPr txBox="1">
            <a:spLocks/>
          </p:cNvSpPr>
          <p:nvPr/>
        </p:nvSpPr>
        <p:spPr>
          <a:xfrm>
            <a:off x="2149651" y="4587044"/>
            <a:ext cx="2160240" cy="7920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r>
              <a:rPr lang="es-ES" sz="1800" dirty="0" smtClean="0">
                <a:hlinkClick r:id="rId10" action="ppaction://hlinksldjump"/>
              </a:rPr>
              <a:t>Jó-jó, hogy csúnya, de mi bajt okoz?</a:t>
            </a:r>
            <a:endParaRPr lang="es-ES" sz="1800" dirty="0"/>
          </a:p>
        </p:txBody>
      </p:sp>
      <p:sp>
        <p:nvSpPr>
          <p:cNvPr id="30" name="Cím 1"/>
          <p:cNvSpPr txBox="1">
            <a:spLocks/>
          </p:cNvSpPr>
          <p:nvPr/>
        </p:nvSpPr>
        <p:spPr>
          <a:xfrm>
            <a:off x="1763688" y="5166779"/>
            <a:ext cx="2921491" cy="5715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algn="l"/>
            <a:r>
              <a:rPr lang="hu-HU" sz="1800" dirty="0" smtClean="0">
                <a:hlinkClick r:id="rId11" action="ppaction://hlinksldjump"/>
              </a:rPr>
              <a:t>Elszemetesítjük a Bolygót</a:t>
            </a:r>
            <a:endParaRPr lang="hu-HU" sz="1800" dirty="0"/>
          </a:p>
        </p:txBody>
      </p:sp>
      <p:sp>
        <p:nvSpPr>
          <p:cNvPr id="31" name="Cím 1"/>
          <p:cNvSpPr txBox="1">
            <a:spLocks/>
          </p:cNvSpPr>
          <p:nvPr/>
        </p:nvSpPr>
        <p:spPr>
          <a:xfrm>
            <a:off x="5076139" y="1636673"/>
            <a:ext cx="1670028" cy="3568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algn="l"/>
            <a:r>
              <a:rPr lang="hu-HU" sz="1800" dirty="0" smtClean="0">
                <a:hlinkClick r:id="rId12" action="ppaction://hlinksldjump"/>
              </a:rPr>
              <a:t>Újrahasznosítás</a:t>
            </a:r>
            <a:endParaRPr lang="hu-HU" sz="1800" dirty="0"/>
          </a:p>
        </p:txBody>
      </p:sp>
      <p:sp>
        <p:nvSpPr>
          <p:cNvPr id="32" name="Cím 1"/>
          <p:cNvSpPr txBox="1">
            <a:spLocks/>
          </p:cNvSpPr>
          <p:nvPr/>
        </p:nvSpPr>
        <p:spPr>
          <a:xfrm>
            <a:off x="5170485" y="1968413"/>
            <a:ext cx="1481336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r>
              <a:rPr lang="hu-HU" sz="1800" dirty="0" smtClean="0">
                <a:hlinkClick r:id="rId13" action="ppaction://hlinksldjump"/>
              </a:rPr>
              <a:t>Fel és le</a:t>
            </a:r>
            <a:endParaRPr lang="hu-HU" sz="1800" dirty="0"/>
          </a:p>
        </p:txBody>
      </p:sp>
      <p:sp>
        <p:nvSpPr>
          <p:cNvPr id="33" name="Cím 1"/>
          <p:cNvSpPr txBox="1">
            <a:spLocks/>
          </p:cNvSpPr>
          <p:nvPr/>
        </p:nvSpPr>
        <p:spPr>
          <a:xfrm>
            <a:off x="4882625" y="2332572"/>
            <a:ext cx="2304251" cy="454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r>
              <a:rPr lang="hu-HU" sz="1800" dirty="0" smtClean="0">
                <a:hlinkClick r:id="rId14" action="ppaction://hlinksldjump"/>
              </a:rPr>
              <a:t>Figyelj a pénztárcádra!</a:t>
            </a:r>
            <a:endParaRPr lang="hu-HU" sz="1800" dirty="0"/>
          </a:p>
        </p:txBody>
      </p:sp>
      <p:sp>
        <p:nvSpPr>
          <p:cNvPr id="34" name="Cím 1"/>
          <p:cNvSpPr txBox="1">
            <a:spLocks/>
          </p:cNvSpPr>
          <p:nvPr/>
        </p:nvSpPr>
        <p:spPr>
          <a:xfrm>
            <a:off x="4858555" y="2721940"/>
            <a:ext cx="2376260" cy="50405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r>
              <a:rPr lang="hu-HU" sz="1800" dirty="0" smtClean="0">
                <a:hlinkClick r:id="rId15" action="ppaction://hlinksldjump"/>
              </a:rPr>
              <a:t>De…Mi lesz a többivel???</a:t>
            </a:r>
            <a:endParaRPr lang="hu-HU" sz="1800" dirty="0"/>
          </a:p>
        </p:txBody>
      </p:sp>
      <p:sp>
        <p:nvSpPr>
          <p:cNvPr id="35" name="Cím 1"/>
          <p:cNvSpPr txBox="1">
            <a:spLocks/>
          </p:cNvSpPr>
          <p:nvPr/>
        </p:nvSpPr>
        <p:spPr>
          <a:xfrm>
            <a:off x="4832722" y="3233727"/>
            <a:ext cx="2376264" cy="45720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r>
              <a:rPr lang="hu-HU" sz="1800" dirty="0" smtClean="0">
                <a:hlinkClick r:id="rId16" action="ppaction://hlinksldjump"/>
              </a:rPr>
              <a:t>De a szemét másra is jó lehet</a:t>
            </a:r>
            <a:endParaRPr lang="hu-HU" sz="1800" dirty="0"/>
          </a:p>
        </p:txBody>
      </p:sp>
      <p:sp>
        <p:nvSpPr>
          <p:cNvPr id="36" name="Cím 1"/>
          <p:cNvSpPr txBox="1">
            <a:spLocks/>
          </p:cNvSpPr>
          <p:nvPr/>
        </p:nvSpPr>
        <p:spPr>
          <a:xfrm>
            <a:off x="4896477" y="3789229"/>
            <a:ext cx="2300416" cy="46839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r>
              <a:rPr lang="hu-HU" sz="1800" dirty="0" smtClean="0">
                <a:hlinkClick r:id="rId17" action="ppaction://hlinksldjump"/>
              </a:rPr>
              <a:t>Vagy valami mássá alakítják</a:t>
            </a:r>
            <a:endParaRPr lang="hu-HU" sz="1800" dirty="0"/>
          </a:p>
        </p:txBody>
      </p:sp>
      <p:sp>
        <p:nvSpPr>
          <p:cNvPr id="37" name="Cím 1"/>
          <p:cNvSpPr txBox="1">
            <a:spLocks/>
          </p:cNvSpPr>
          <p:nvPr/>
        </p:nvSpPr>
        <p:spPr>
          <a:xfrm>
            <a:off x="4982132" y="4297851"/>
            <a:ext cx="2141064" cy="4995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r>
              <a:rPr lang="hu-HU" sz="1800" dirty="0" smtClean="0">
                <a:hlinkClick r:id="rId18" action="ppaction://hlinksldjump"/>
              </a:rPr>
              <a:t>De nem kell nagyban gondolkozni</a:t>
            </a:r>
            <a:endParaRPr lang="hu-HU" sz="1800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5170485" y="4809354"/>
            <a:ext cx="144002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hu-HU" dirty="0" smtClean="0">
                <a:hlinkClick r:id="rId19" action="ppaction://hlinksldjump"/>
              </a:rPr>
              <a:t>Kérdések</a:t>
            </a:r>
            <a:endParaRPr lang="hu-HU" dirty="0"/>
          </a:p>
        </p:txBody>
      </p:sp>
      <p:sp>
        <p:nvSpPr>
          <p:cNvPr id="39" name="Cím 1"/>
          <p:cNvSpPr txBox="1">
            <a:spLocks/>
          </p:cNvSpPr>
          <p:nvPr/>
        </p:nvSpPr>
        <p:spPr>
          <a:xfrm>
            <a:off x="4982132" y="5166779"/>
            <a:ext cx="1542540" cy="42830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r>
              <a:rPr lang="hu-HU" sz="1800" dirty="0" smtClean="0">
                <a:hlinkClick r:id="rId20" action="ppaction://hlinksldjump"/>
              </a:rPr>
              <a:t>Források</a:t>
            </a:r>
            <a:endParaRPr lang="hu-HU" sz="1800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1043608" y="260648"/>
            <a:ext cx="6984776" cy="1143000"/>
          </a:xfr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/>
          <a:lstStyle/>
          <a:p>
            <a:r>
              <a:rPr lang="hu-HU" dirty="0" smtClean="0"/>
              <a:t>De a szemét másra is jó lehet</a:t>
            </a:r>
            <a:endParaRPr lang="hu-HU" dirty="0"/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457200" y="1600201"/>
            <a:ext cx="5786946" cy="604664"/>
          </a:xfr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Vannak emberek, akiket megihlet.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873" y="2383516"/>
            <a:ext cx="2857500" cy="38100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2383516"/>
            <a:ext cx="5072485" cy="38100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</p:pic>
      <p:pic>
        <p:nvPicPr>
          <p:cNvPr id="6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2373" y="-18829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1940" y="1039302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8056" y="2060848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8415" y="2060847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kciógomb: Visszatérés 9">
            <a:hlinkClick r:id="rId5" action="ppaction://hlinksldjump" highlightClick="1"/>
          </p:cNvPr>
          <p:cNvSpPr/>
          <p:nvPr/>
        </p:nvSpPr>
        <p:spPr>
          <a:xfrm>
            <a:off x="7956376" y="5136"/>
            <a:ext cx="1187624" cy="1052736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4241800" y="14068"/>
            <a:ext cx="5040560" cy="1143000"/>
          </a:xfr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/>
          <a:lstStyle/>
          <a:p>
            <a:r>
              <a:rPr lang="hu-HU" dirty="0" smtClean="0"/>
              <a:t>Vagy valami mássá alakítják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8680"/>
            <a:ext cx="5076564" cy="3384376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1800" y="3175000"/>
            <a:ext cx="4902200" cy="36830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</p:pic>
      <p:pic>
        <p:nvPicPr>
          <p:cNvPr id="6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60648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0647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8038" y="2722134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kciógomb: Visszatérés 8">
            <a:hlinkClick r:id="rId5" action="ppaction://hlinksldjump" highlightClick="1"/>
          </p:cNvPr>
          <p:cNvSpPr/>
          <p:nvPr/>
        </p:nvSpPr>
        <p:spPr>
          <a:xfrm>
            <a:off x="7940080" y="1206289"/>
            <a:ext cx="1187624" cy="1052736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52834"/>
            <a:ext cx="4815273" cy="320516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8926" y="0"/>
            <a:ext cx="6215074" cy="36902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4857753" cy="3643314"/>
          </a:xfrm>
          <a:prstGeom prst="rect">
            <a:avLst/>
          </a:prstGeom>
        </p:spPr>
      </p:pic>
      <p:pic>
        <p:nvPicPr>
          <p:cNvPr id="6" name="Tartalom helye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814" y="3571876"/>
            <a:ext cx="4929186" cy="3286124"/>
          </a:xfrm>
        </p:spPr>
      </p:pic>
      <p:sp>
        <p:nvSpPr>
          <p:cNvPr id="7" name="Akciógomb: Visszatérés 6">
            <a:hlinkClick r:id="rId6" action="ppaction://hlinksldjump" highlightClick="1"/>
          </p:cNvPr>
          <p:cNvSpPr/>
          <p:nvPr/>
        </p:nvSpPr>
        <p:spPr>
          <a:xfrm>
            <a:off x="7956376" y="5136"/>
            <a:ext cx="1187624" cy="1052736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000760" cy="2700342"/>
          </a:xfrm>
        </p:spPr>
      </p:pic>
      <p:pic>
        <p:nvPicPr>
          <p:cNvPr id="5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3146666"/>
            <a:ext cx="5567002" cy="3711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Tartalom hely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9092" y="2643182"/>
            <a:ext cx="4714908" cy="31432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Akciógomb: Visszatérés 6">
            <a:hlinkClick r:id="rId5" action="ppaction://hlinksldjump" highlightClick="1"/>
          </p:cNvPr>
          <p:cNvSpPr/>
          <p:nvPr/>
        </p:nvSpPr>
        <p:spPr>
          <a:xfrm>
            <a:off x="7956376" y="5136"/>
            <a:ext cx="1187624" cy="1052736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169168" y="315402"/>
            <a:ext cx="7787208" cy="1143000"/>
          </a:xfr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/>
          <a:lstStyle/>
          <a:p>
            <a:r>
              <a:rPr lang="hu-HU" dirty="0" smtClean="0"/>
              <a:t>De nem kell nagyban gondolkozni</a:t>
            </a:r>
            <a:endParaRPr lang="hu-HU" dirty="0"/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457200" y="1600201"/>
            <a:ext cx="7283152" cy="676672"/>
          </a:xfr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Vajon mi mit alkothatunk? Itt van </a:t>
            </a:r>
            <a:r>
              <a:rPr smtClean="0"/>
              <a:t>egy</a:t>
            </a:r>
            <a:r>
              <a:rPr lang="hu-HU" dirty="0" smtClean="0"/>
              <a:t> tipp.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3108" y="2285992"/>
            <a:ext cx="4573698" cy="4264974"/>
          </a:xfrm>
          <a:prstGeom prst="rect">
            <a:avLst/>
          </a:prstGeom>
        </p:spPr>
      </p:pic>
      <p:pic>
        <p:nvPicPr>
          <p:cNvPr id="5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2373" y="-18829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1071546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2000240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kciógomb: Visszatérés 7">
            <a:hlinkClick r:id="rId4" action="ppaction://hlinksldjump" highlightClick="1"/>
          </p:cNvPr>
          <p:cNvSpPr/>
          <p:nvPr/>
        </p:nvSpPr>
        <p:spPr>
          <a:xfrm>
            <a:off x="7956376" y="5136"/>
            <a:ext cx="1187624" cy="1052736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1142976" y="4214818"/>
            <a:ext cx="2249971" cy="2236307"/>
            <a:chOff x="1282304" y="4166246"/>
            <a:chExt cx="2249971" cy="2236307"/>
          </a:xfrm>
        </p:grpSpPr>
        <p:pic>
          <p:nvPicPr>
            <p:cNvPr id="4" name="Picture 2" descr="C:\Users\Saturn\AppData\Local\Microsoft\Windows\Temporary Internet Files\Content.IE5\DJE2O4Y7\MC9002326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9594" y="4293096"/>
              <a:ext cx="2062681" cy="2109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C:\Users\Saturn\AppData\Local\Microsoft\Windows\Temporary Internet Files\Content.IE5\6X2K4571\MC900434734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304" y="4166246"/>
              <a:ext cx="1345479" cy="1345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" descr="C:\Users\Saturn\AppData\Local\Microsoft\Windows\Temporary Internet Files\Content.IE5\6X2K4571\MC900434734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4805" y="4509119"/>
              <a:ext cx="1002605" cy="1002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Szalagív 7"/>
            <p:cNvSpPr/>
            <p:nvPr/>
          </p:nvSpPr>
          <p:spPr>
            <a:xfrm rot="11008161">
              <a:off x="2074764" y="5533050"/>
              <a:ext cx="720080" cy="504056"/>
            </a:xfrm>
            <a:prstGeom prst="blockArc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Csoportba foglalás 22"/>
          <p:cNvGrpSpPr/>
          <p:nvPr/>
        </p:nvGrpSpPr>
        <p:grpSpPr>
          <a:xfrm>
            <a:off x="428596" y="3214686"/>
            <a:ext cx="4129545" cy="3169528"/>
            <a:chOff x="3714744" y="928670"/>
            <a:chExt cx="4129545" cy="3169528"/>
          </a:xfrm>
        </p:grpSpPr>
        <p:pic>
          <p:nvPicPr>
            <p:cNvPr id="19" name="Picture 9" descr="C:\Users\Saturn\AppData\Local\Microsoft\Windows\Temporary Internet Files\Content.IE5\RO88UVT7\MC900352182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818" y="928670"/>
              <a:ext cx="1057711" cy="1312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" name="Csoportba foglalás 21"/>
            <p:cNvGrpSpPr/>
            <p:nvPr/>
          </p:nvGrpSpPr>
          <p:grpSpPr>
            <a:xfrm>
              <a:off x="3714744" y="1071546"/>
              <a:ext cx="4129545" cy="3026652"/>
              <a:chOff x="428596" y="3500438"/>
              <a:chExt cx="4129545" cy="3026652"/>
            </a:xfrm>
          </p:grpSpPr>
          <p:pic>
            <p:nvPicPr>
              <p:cNvPr id="21" name="Picture 9" descr="C:\Users\Saturn\AppData\Local\Microsoft\Windows\Temporary Internet Files\Content.IE5\RO88UVT7\MC900352182[1]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596" y="4429132"/>
                <a:ext cx="1057711" cy="1312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9" descr="C:\Users\Saturn\AppData\Local\Microsoft\Windows\Temporary Internet Files\Content.IE5\RO88UVT7\MC900352182[1]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1538" y="3500438"/>
                <a:ext cx="1057711" cy="1312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9" descr="C:\Users\Saturn\AppData\Local\Microsoft\Windows\Temporary Internet Files\Content.IE5\RO88UVT7\MC900352182[1]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3240" y="3714752"/>
                <a:ext cx="1057711" cy="1312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9" descr="C:\Users\Saturn\AppData\Local\Microsoft\Windows\Temporary Internet Files\Content.IE5\RO88UVT7\MC900352182[1]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3240" y="5000636"/>
                <a:ext cx="1057711" cy="1312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 descr="C:\Users\Saturn\AppData\Local\Microsoft\Windows\Temporary Internet Files\Content.IE5\RO88UVT7\MC900352182[1]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596" y="5072074"/>
                <a:ext cx="1057711" cy="1312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9" descr="C:\Users\Saturn\AppData\Local\Microsoft\Windows\Temporary Internet Files\Content.IE5\RO88UVT7\MC900352182[1]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7224" y="4572008"/>
                <a:ext cx="1057711" cy="1312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9" descr="C:\Users\Saturn\AppData\Local\Microsoft\Windows\Temporary Internet Files\Content.IE5\RO88UVT7\MC900352182[1]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0" y="4429132"/>
                <a:ext cx="1057711" cy="1312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9" descr="C:\Users\Saturn\AppData\Local\Microsoft\Windows\Temporary Internet Files\Content.IE5\RO88UVT7\MC900352182[1]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7488" y="4357694"/>
                <a:ext cx="1057711" cy="1312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9" descr="C:\Users\Saturn\AppData\Local\Microsoft\Windows\Temporary Internet Files\Content.IE5\RO88UVT7\MC900352182[1]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0298" y="3786190"/>
                <a:ext cx="1057711" cy="1312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9" descr="C:\Users\Saturn\AppData\Local\Microsoft\Windows\Temporary Internet Files\Content.IE5\RO88UVT7\MC900352182[1]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3042" y="3571876"/>
                <a:ext cx="1057711" cy="1312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9" descr="C:\Users\Saturn\AppData\Local\Microsoft\Windows\Temporary Internet Files\Content.IE5\RO88UVT7\MC900352182[1]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4348" y="3786190"/>
                <a:ext cx="1057711" cy="1312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9" descr="C:\Users\Saturn\AppData\Local\Microsoft\Windows\Temporary Internet Files\Content.IE5\RO88UVT7\MC900352182[1]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7290" y="5214950"/>
                <a:ext cx="1057711" cy="1312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026" name="Picture 2" descr="C:\Documents and Settings\timko_a11c\Local Settings\Temporary Internet Files\Content.IE5\8R8BO3K9\MC90037974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4143380"/>
            <a:ext cx="1872691" cy="1364285"/>
          </a:xfrm>
          <a:prstGeom prst="rect">
            <a:avLst/>
          </a:prstGeom>
          <a:noFill/>
          <a:scene3d>
            <a:camera prst="orthographicFront">
              <a:rot lat="0" lon="10799978" rev="0"/>
            </a:camera>
            <a:lightRig rig="threePt" dir="t"/>
          </a:scene3d>
        </p:spPr>
      </p:pic>
      <p:sp>
        <p:nvSpPr>
          <p:cNvPr id="24" name="Akciógomb: Visszatérés 23">
            <a:hlinkClick r:id="rId6" action="ppaction://hlinksldjump" highlightClick="1"/>
          </p:cNvPr>
          <p:cNvSpPr/>
          <p:nvPr/>
        </p:nvSpPr>
        <p:spPr>
          <a:xfrm>
            <a:off x="7956376" y="5136"/>
            <a:ext cx="1187624" cy="1052736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42431 -0.0002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5924"/>
          </a:xfr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/>
          <a:lstStyle/>
          <a:p>
            <a:pPr>
              <a:buNone/>
            </a:pPr>
            <a:r>
              <a:rPr smtClean="0"/>
              <a:t>A legfontosabb,hogy mindenki próbálja meg </a:t>
            </a:r>
          </a:p>
          <a:p>
            <a:pPr>
              <a:buNone/>
            </a:pPr>
            <a:r>
              <a:rPr smtClean="0"/>
              <a:t>a tőle telhetőt, még akkor is, ha nem változtat</a:t>
            </a:r>
          </a:p>
          <a:p>
            <a:pPr>
              <a:buNone/>
            </a:pPr>
            <a:r>
              <a:rPr smtClean="0"/>
              <a:t>sokat. </a:t>
            </a:r>
            <a:endParaRPr lang="hu-HU" dirty="0"/>
          </a:p>
        </p:txBody>
      </p:sp>
      <p:pic>
        <p:nvPicPr>
          <p:cNvPr id="5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1071546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kciógomb: Visszatérés 3">
            <a:hlinkClick r:id="rId3" action="ppaction://hlinksldjump" highlightClick="1"/>
          </p:cNvPr>
          <p:cNvSpPr/>
          <p:nvPr/>
        </p:nvSpPr>
        <p:spPr>
          <a:xfrm>
            <a:off x="7956376" y="5136"/>
            <a:ext cx="1187624" cy="1052736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36912"/>
          </a:xfr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1. Sorolj fel legalább öt fajta hulladékot!</a:t>
            </a:r>
          </a:p>
          <a:p>
            <a:pPr marL="0" indent="0">
              <a:buNone/>
            </a:pPr>
            <a:r>
              <a:rPr lang="hu-HU" dirty="0" smtClean="0"/>
              <a:t>2. Miért a gyártásnál kezdődik a szemét útja?</a:t>
            </a:r>
          </a:p>
          <a:p>
            <a:pPr marL="0" indent="0">
              <a:buNone/>
            </a:pPr>
            <a:r>
              <a:rPr lang="hu-HU" dirty="0" smtClean="0"/>
              <a:t>3. Mik a káros hatásai a széthagyott szemétnek?</a:t>
            </a:r>
          </a:p>
          <a:p>
            <a:pPr marL="0" indent="0">
              <a:buNone/>
            </a:pPr>
            <a:r>
              <a:rPr lang="hu-HU" dirty="0" smtClean="0"/>
              <a:t>4. Milyen gyúlékony anyag keletkezik a rothadó szemétből?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3714744" y="357166"/>
            <a:ext cx="2428892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4400" dirty="0" smtClean="0"/>
              <a:t>Kérdések</a:t>
            </a:r>
            <a:endParaRPr lang="hu-HU" sz="4400" dirty="0"/>
          </a:p>
        </p:txBody>
      </p:sp>
      <p:sp>
        <p:nvSpPr>
          <p:cNvPr id="4" name="Akciógomb: Visszatérés 3">
            <a:hlinkClick r:id="rId2" action="ppaction://hlinksldjump" highlightClick="1"/>
          </p:cNvPr>
          <p:cNvSpPr/>
          <p:nvPr/>
        </p:nvSpPr>
        <p:spPr>
          <a:xfrm>
            <a:off x="7956376" y="-27384"/>
            <a:ext cx="1187624" cy="1052736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églalap 1">
            <a:hlinkClick r:id="rId3" action="ppaction://hlinksldjump"/>
          </p:cNvPr>
          <p:cNvSpPr/>
          <p:nvPr/>
        </p:nvSpPr>
        <p:spPr>
          <a:xfrm>
            <a:off x="467544" y="4797152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Téglalap 6">
            <a:hlinkClick r:id="rId4" action="ppaction://hlinksldjump"/>
          </p:cNvPr>
          <p:cNvSpPr/>
          <p:nvPr/>
        </p:nvSpPr>
        <p:spPr>
          <a:xfrm>
            <a:off x="2627784" y="4797152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>
            <a:hlinkClick r:id="rId5" action="ppaction://hlinksldjump"/>
          </p:cNvPr>
          <p:cNvSpPr/>
          <p:nvPr/>
        </p:nvSpPr>
        <p:spPr>
          <a:xfrm>
            <a:off x="4847492" y="4782442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>
            <a:hlinkClick r:id="rId6" action="ppaction://hlinksldjump"/>
          </p:cNvPr>
          <p:cNvSpPr/>
          <p:nvPr/>
        </p:nvSpPr>
        <p:spPr>
          <a:xfrm>
            <a:off x="7092280" y="4782442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>
            <a:hlinkClick r:id="rId4" action="ppaction://hlinksldjump"/>
          </p:cNvPr>
          <p:cNvSpPr txBox="1"/>
          <p:nvPr/>
        </p:nvSpPr>
        <p:spPr>
          <a:xfrm>
            <a:off x="2915816" y="5013176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 smtClean="0"/>
              <a:t>2</a:t>
            </a:r>
            <a:endParaRPr lang="hu-HU" sz="6000" dirty="0"/>
          </a:p>
        </p:txBody>
      </p:sp>
      <p:sp>
        <p:nvSpPr>
          <p:cNvPr id="12" name="Szövegdoboz 11">
            <a:hlinkClick r:id="" action="ppaction://noaction"/>
          </p:cNvPr>
          <p:cNvSpPr txBox="1"/>
          <p:nvPr/>
        </p:nvSpPr>
        <p:spPr>
          <a:xfrm>
            <a:off x="5148064" y="5013176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 smtClean="0"/>
              <a:t>3</a:t>
            </a:r>
            <a:endParaRPr lang="hu-HU" sz="6000" dirty="0"/>
          </a:p>
        </p:txBody>
      </p:sp>
      <p:sp>
        <p:nvSpPr>
          <p:cNvPr id="13" name="Szövegdoboz 12">
            <a:hlinkClick r:id="rId6" action="ppaction://hlinksldjump"/>
          </p:cNvPr>
          <p:cNvSpPr txBox="1"/>
          <p:nvPr/>
        </p:nvSpPr>
        <p:spPr>
          <a:xfrm>
            <a:off x="7380312" y="5013176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 smtClean="0"/>
              <a:t>4</a:t>
            </a:r>
            <a:endParaRPr lang="hu-HU" sz="6000" dirty="0"/>
          </a:p>
        </p:txBody>
      </p:sp>
      <p:pic>
        <p:nvPicPr>
          <p:cNvPr id="14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2698" y="-95700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2573" y="1063485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9">
            <a:hlinkClick r:id="" action="ppaction://noaction"/>
          </p:cNvPr>
          <p:cNvSpPr txBox="1"/>
          <p:nvPr/>
        </p:nvSpPr>
        <p:spPr>
          <a:xfrm>
            <a:off x="827584" y="5013176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 smtClean="0"/>
              <a:t>1</a:t>
            </a:r>
            <a:endParaRPr lang="hu-HU" sz="6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8" grpId="0" animBg="1"/>
      <p:bldP spid="9" grpId="0" animBg="1"/>
      <p:bldP spid="11" grpId="0"/>
      <p:bldP spid="12" grpId="0"/>
      <p:bldP spid="13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5. Mit </a:t>
            </a:r>
            <a:r>
              <a:rPr lang="hu-HU" dirty="0"/>
              <a:t>takar az újrahasznosítás </a:t>
            </a:r>
            <a:r>
              <a:rPr lang="hu-HU" dirty="0" smtClean="0"/>
              <a:t>szó?</a:t>
            </a:r>
          </a:p>
          <a:p>
            <a:pPr marL="0" indent="0">
              <a:buNone/>
            </a:pPr>
            <a:r>
              <a:rPr lang="hu-HU" dirty="0" smtClean="0"/>
              <a:t>6. Mit </a:t>
            </a:r>
            <a:r>
              <a:rPr lang="hu-HU" dirty="0"/>
              <a:t>jelent a felhasznosítás és a lehasznosítás?</a:t>
            </a:r>
          </a:p>
          <a:p>
            <a:pPr marL="0" indent="0">
              <a:buNone/>
            </a:pPr>
            <a:r>
              <a:rPr lang="hu-HU" dirty="0" smtClean="0"/>
              <a:t>7. Miért </a:t>
            </a:r>
            <a:r>
              <a:rPr lang="hu-HU" dirty="0"/>
              <a:t>éri meg leginkább az újrahasznosítás?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Akciógomb: Visszatérés 3">
            <a:hlinkClick r:id="rId2" action="ppaction://hlinksldjump" highlightClick="1"/>
          </p:cNvPr>
          <p:cNvSpPr/>
          <p:nvPr/>
        </p:nvSpPr>
        <p:spPr>
          <a:xfrm>
            <a:off x="7956376" y="5136"/>
            <a:ext cx="1187624" cy="1052736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>
            <a:hlinkClick r:id="rId3" action="ppaction://hlinksldjump"/>
          </p:cNvPr>
          <p:cNvSpPr/>
          <p:nvPr/>
        </p:nvSpPr>
        <p:spPr>
          <a:xfrm>
            <a:off x="611560" y="4725144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>
            <a:hlinkClick r:id="rId4" action="ppaction://hlinksldjump"/>
          </p:cNvPr>
          <p:cNvSpPr/>
          <p:nvPr/>
        </p:nvSpPr>
        <p:spPr>
          <a:xfrm>
            <a:off x="2987824" y="4725144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>
            <a:hlinkClick r:id="rId5" action="ppaction://hlinksldjump"/>
          </p:cNvPr>
          <p:cNvSpPr/>
          <p:nvPr/>
        </p:nvSpPr>
        <p:spPr>
          <a:xfrm>
            <a:off x="5868144" y="4725144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>
            <a:hlinkClick r:id="rId3" action="ppaction://hlinksldjump"/>
          </p:cNvPr>
          <p:cNvSpPr txBox="1"/>
          <p:nvPr/>
        </p:nvSpPr>
        <p:spPr>
          <a:xfrm>
            <a:off x="755576" y="5085184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 smtClean="0"/>
              <a:t>5</a:t>
            </a:r>
            <a:endParaRPr lang="hu-HU" sz="6000" dirty="0"/>
          </a:p>
        </p:txBody>
      </p:sp>
      <p:sp>
        <p:nvSpPr>
          <p:cNvPr id="9" name="Szövegdoboz 8">
            <a:hlinkClick r:id="rId4" action="ppaction://hlinksldjump"/>
          </p:cNvPr>
          <p:cNvSpPr txBox="1"/>
          <p:nvPr/>
        </p:nvSpPr>
        <p:spPr>
          <a:xfrm>
            <a:off x="3203848" y="5085184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 smtClean="0"/>
              <a:t>6</a:t>
            </a:r>
            <a:endParaRPr lang="hu-HU" sz="6000" dirty="0"/>
          </a:p>
        </p:txBody>
      </p:sp>
      <p:sp>
        <p:nvSpPr>
          <p:cNvPr id="10" name="Szövegdoboz 9">
            <a:hlinkClick r:id="rId5" action="ppaction://hlinksldjump"/>
          </p:cNvPr>
          <p:cNvSpPr txBox="1"/>
          <p:nvPr/>
        </p:nvSpPr>
        <p:spPr>
          <a:xfrm>
            <a:off x="6084168" y="5085184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 smtClean="0"/>
              <a:t>7</a:t>
            </a:r>
            <a:endParaRPr lang="hu-HU" sz="6000" dirty="0"/>
          </a:p>
        </p:txBody>
      </p:sp>
      <p:pic>
        <p:nvPicPr>
          <p:cNvPr id="11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1071546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8. Mi történik a szeméttel a szeméttelepen?</a:t>
            </a:r>
          </a:p>
          <a:p>
            <a:pPr marL="0" indent="0">
              <a:buNone/>
            </a:pPr>
            <a:r>
              <a:rPr lang="hu-HU" dirty="0" smtClean="0"/>
              <a:t>9. Milyen más felhasználása lehet a szemétnek?</a:t>
            </a:r>
          </a:p>
        </p:txBody>
      </p:sp>
      <p:sp>
        <p:nvSpPr>
          <p:cNvPr id="4" name="Akciógomb: Visszatérés 3">
            <a:hlinkClick r:id="rId2" action="ppaction://hlinksldjump" highlightClick="1"/>
          </p:cNvPr>
          <p:cNvSpPr/>
          <p:nvPr/>
        </p:nvSpPr>
        <p:spPr>
          <a:xfrm>
            <a:off x="7956376" y="5136"/>
            <a:ext cx="1187624" cy="1052736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1547664" y="3740851"/>
            <a:ext cx="6048672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4400" dirty="0"/>
              <a:t>Mi a tanulság ebből</a:t>
            </a:r>
            <a:r>
              <a:rPr lang="hu-HU" sz="4400" dirty="0" smtClean="0"/>
              <a:t>?</a:t>
            </a:r>
            <a:endParaRPr lang="hu-HU" sz="4400" dirty="0"/>
          </a:p>
        </p:txBody>
      </p:sp>
      <p:sp>
        <p:nvSpPr>
          <p:cNvPr id="5" name="Téglalap 4">
            <a:hlinkClick r:id="rId3" action="ppaction://hlinksldjump"/>
          </p:cNvPr>
          <p:cNvSpPr/>
          <p:nvPr/>
        </p:nvSpPr>
        <p:spPr>
          <a:xfrm>
            <a:off x="696184" y="4892639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>
            <a:hlinkClick r:id="rId4" action="ppaction://hlinksldjump"/>
          </p:cNvPr>
          <p:cNvSpPr/>
          <p:nvPr/>
        </p:nvSpPr>
        <p:spPr>
          <a:xfrm>
            <a:off x="5652120" y="4869160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hlinkClick r:id="rId3" action="ppaction://hlinksldjump"/>
          </p:cNvPr>
          <p:cNvSpPr txBox="1"/>
          <p:nvPr/>
        </p:nvSpPr>
        <p:spPr>
          <a:xfrm>
            <a:off x="918516" y="5157192"/>
            <a:ext cx="851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 smtClean="0"/>
              <a:t>8</a:t>
            </a:r>
            <a:endParaRPr lang="hu-HU" sz="6000" dirty="0"/>
          </a:p>
        </p:txBody>
      </p:sp>
      <p:sp>
        <p:nvSpPr>
          <p:cNvPr id="8" name="Szövegdoboz 7">
            <a:hlinkClick r:id="rId4" action="ppaction://hlinksldjump"/>
          </p:cNvPr>
          <p:cNvSpPr txBox="1"/>
          <p:nvPr/>
        </p:nvSpPr>
        <p:spPr>
          <a:xfrm>
            <a:off x="5796136" y="5157192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 smtClean="0"/>
              <a:t>9</a:t>
            </a:r>
            <a:endParaRPr lang="hu-HU" sz="6000" dirty="0"/>
          </a:p>
        </p:txBody>
      </p:sp>
      <p:pic>
        <p:nvPicPr>
          <p:cNvPr id="9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1071546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8581" y="3219840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  <p:bldP spid="5" grpId="0" animBg="1"/>
      <p:bldP spid="6" grpId="0" animBg="1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2285984" y="642918"/>
            <a:ext cx="3798184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4400" dirty="0" smtClean="0"/>
              <a:t>Mi a probléma?</a:t>
            </a:r>
            <a:endParaRPr lang="hu-HU" sz="4400" dirty="0"/>
          </a:p>
        </p:txBody>
      </p:sp>
      <p:pic>
        <p:nvPicPr>
          <p:cNvPr id="6" name="Picture 2" descr="C:\Users\Saturn\AppData\Local\Microsoft\Windows\Temporary Internet Files\Content.IE5\6X2K4571\MC900432586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985724" cy="98572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827584" y="2060848"/>
            <a:ext cx="655272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dirty="0" smtClean="0"/>
              <a:t>Túl sok a szemét a földön, de nincs elég hely nekik. Rengeteg dologgal próbálkoznak, de így sincs elég hely. </a:t>
            </a:r>
          </a:p>
          <a:p>
            <a:endParaRPr lang="hu-HU" dirty="0"/>
          </a:p>
          <a:p>
            <a:r>
              <a:rPr lang="hu-HU" dirty="0" smtClean="0"/>
              <a:t>Szóval mi is a szemét útja?</a:t>
            </a:r>
            <a:endParaRPr lang="hu-HU" dirty="0"/>
          </a:p>
        </p:txBody>
      </p:sp>
      <p:pic>
        <p:nvPicPr>
          <p:cNvPr id="7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12359"/>
            <a:ext cx="985724" cy="98572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kciógomb: Visszatérés 2">
            <a:hlinkClick r:id="rId3" action="ppaction://hlinksldjump" highlightClick="1"/>
          </p:cNvPr>
          <p:cNvSpPr/>
          <p:nvPr/>
        </p:nvSpPr>
        <p:spPr>
          <a:xfrm>
            <a:off x="7956122" y="0"/>
            <a:ext cx="1187624" cy="1052736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kciógomb: Visszatérés 6">
            <a:hlinkClick r:id="rId2" action="ppaction://hlinksldjump" highlightClick="1"/>
          </p:cNvPr>
          <p:cNvSpPr/>
          <p:nvPr/>
        </p:nvSpPr>
        <p:spPr>
          <a:xfrm>
            <a:off x="7956376" y="5136"/>
            <a:ext cx="1187624" cy="1052736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3180670" y="0"/>
            <a:ext cx="2710640" cy="720083"/>
          </a:xfr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/>
          <a:lstStyle/>
          <a:p>
            <a:pPr lvl="0"/>
            <a:r>
              <a:rPr lang="hu-HU" dirty="0"/>
              <a:t>Források</a:t>
            </a:r>
          </a:p>
        </p:txBody>
      </p:sp>
      <p:sp>
        <p:nvSpPr>
          <p:cNvPr id="3" name="Szövegdoboz 3"/>
          <p:cNvSpPr txBox="1"/>
          <p:nvPr/>
        </p:nvSpPr>
        <p:spPr>
          <a:xfrm>
            <a:off x="611560" y="1052736"/>
            <a:ext cx="8136908" cy="5262979"/>
          </a:xfrm>
          <a:prstGeom prst="rect">
            <a:avLst/>
          </a:prstGeom>
          <a:solidFill>
            <a:srgbClr val="FFFFFF"/>
          </a:solidFill>
          <a:ln w="9528">
            <a:solidFill>
              <a:srgbClr val="404040"/>
            </a:solidFill>
            <a:prstDash val="solid"/>
          </a:ln>
          <a:effectLst>
            <a:outerShdw dist="50804" dir="5400000" algn="tl">
              <a:srgbClr val="262626">
                <a:alpha val="84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hlinkClick r:id="rId3"/>
              </a:rPr>
              <a:t>http://www.alternativenergia.hu/tag/muanyag-zacsko</a:t>
            </a:r>
            <a:endParaRPr lang="hu-HU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hlinkClick r:id="rId4"/>
              </a:rPr>
              <a:t>http://www.budapestedu.hu/zold_kultura/erdekessegek/muanyagzacskok.html</a:t>
            </a:r>
            <a:endParaRPr lang="hu-HU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hlinkClick r:id="rId5"/>
              </a:rPr>
              <a:t>http://www.sikerado.hu/kereses/r%C3%A9szesed%C3%A9s</a:t>
            </a:r>
            <a:endParaRPr lang="hu-HU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hlinkClick r:id="rId6"/>
              </a:rPr>
              <a:t>http://erdely.ma/kornyezetunk.php?id=48714&amp;cim=b%C5%91viteni_szeretnek_a_kezdivasarhelyi_szemettelepet</a:t>
            </a:r>
            <a:endParaRPr lang="hu-HU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hlinkClick r:id="rId7"/>
              </a:rPr>
              <a:t>http://www.feparec.hu/feldolgozas-ujrahasznositas</a:t>
            </a:r>
            <a:endParaRPr lang="hu-HU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hlinkClick r:id="rId8"/>
              </a:rPr>
              <a:t>http://gepnarancs.hu/2012/04/szemet-ugy-a-szemet/</a:t>
            </a:r>
            <a:endParaRPr lang="hu-HU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hlinkClick r:id="rId9"/>
              </a:rPr>
              <a:t>http://www.delmagyar.hu/hodmezovasarhely_hirek/csikk_es_szemet_a_kofal_toveben/2306318/</a:t>
            </a:r>
            <a:endParaRPr lang="hu-HU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hlinkClick r:id="rId10"/>
              </a:rPr>
              <a:t>http://nol.hu/belfold/beteritette_debrecen_kornyeket_a_szemet</a:t>
            </a:r>
            <a:endParaRPr lang="hu-HU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hlinkClick r:id="rId11"/>
              </a:rPr>
              <a:t>http://erdelyinimrod.ro/html/archivum/285</a:t>
            </a:r>
            <a:endParaRPr lang="hu-HU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hlinkClick r:id="rId12"/>
              </a:rPr>
              <a:t>http://www.kemkh.hu/files/15-N%C3%A9peg%C3%A9szs%C3%A9g%C3%BCgyi%20szakigazgat%C3%A1si%20szerv/kozeg/hulladek.pdf</a:t>
            </a:r>
            <a:endParaRPr lang="hu-HU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hlinkClick r:id="rId13"/>
              </a:rPr>
              <a:t>http://www.boraszportal.hu/nyomtat/20120112/4725</a:t>
            </a:r>
            <a:endParaRPr lang="hu-HU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hlinkClick r:id="rId14"/>
              </a:rPr>
              <a:t>http://www.nydailynews.com/new-york/straphangers-trash-pilot-program-removing-garbage-cans-subway-platforms-article-1.967823</a:t>
            </a:r>
            <a:endParaRPr lang="hu-HU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hlinkClick r:id="rId15"/>
              </a:rPr>
              <a:t>http://www.bhm.hu/%C9rdekess%E9gek/vizszennyezes.php</a:t>
            </a:r>
            <a:endParaRPr lang="hu-HU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hlinkClick r:id="rId16"/>
              </a:rPr>
              <a:t>http://picasaweb.google.com/lh/photo/OSrC3vm-nD6SjLpUNKy6Fw</a:t>
            </a:r>
            <a:endParaRPr lang="hu-HU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hlinkClick r:id="rId17"/>
              </a:rPr>
              <a:t>http://nagy-otletek-kis-bolygonk.hupont.hu/17/a-hulladek-fajtai</a:t>
            </a:r>
            <a:endParaRPr lang="hu-HU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dirty="0">
                <a:solidFill>
                  <a:srgbClr val="000000"/>
                </a:solidFill>
                <a:hlinkClick r:id="rId18"/>
              </a:rPr>
              <a:t>http://hu.wikipedia.org/wiki/%</a:t>
            </a:r>
            <a:r>
              <a:rPr lang="hu-HU" sz="1200" dirty="0" smtClean="0">
                <a:solidFill>
                  <a:srgbClr val="000000"/>
                </a:solidFill>
                <a:hlinkClick r:id="rId18"/>
              </a:rPr>
              <a:t>C3%9Ajrahasznos%C3%ADt%C3%A1s</a:t>
            </a:r>
            <a:endParaRPr lang="hu-HU" sz="1200" dirty="0" smtClean="0">
              <a:solidFill>
                <a:srgbClr val="000000"/>
              </a:solidFill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dirty="0">
                <a:solidFill>
                  <a:srgbClr val="000000"/>
                </a:solidFill>
                <a:hlinkClick r:id="rId19"/>
              </a:rPr>
              <a:t>http://</a:t>
            </a:r>
            <a:r>
              <a:rPr lang="hu-HU" sz="1200" dirty="0" smtClean="0">
                <a:solidFill>
                  <a:srgbClr val="000000"/>
                </a:solidFill>
                <a:hlinkClick r:id="rId19"/>
              </a:rPr>
              <a:t>www.joy.hu/divat/10195_kulonos_divat_tippek_trendi_ruhak_szemetbol.html</a:t>
            </a:r>
            <a:endParaRPr lang="hu-HU" sz="1200" dirty="0" smtClean="0">
              <a:solidFill>
                <a:srgbClr val="000000"/>
              </a:solidFill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dirty="0">
                <a:solidFill>
                  <a:srgbClr val="000000"/>
                </a:solidFill>
                <a:hlinkClick r:id="rId20"/>
              </a:rPr>
              <a:t>http://www.fenntarthatofejloves.net/2013/01/12/ami-az-egyiknek-szemet-a-masiknak-hegedu</a:t>
            </a:r>
            <a:r>
              <a:rPr lang="hu-HU" sz="1200" dirty="0" smtClean="0">
                <a:solidFill>
                  <a:srgbClr val="000000"/>
                </a:solidFill>
                <a:hlinkClick r:id="rId20"/>
              </a:rPr>
              <a:t>/</a:t>
            </a:r>
            <a:endParaRPr lang="hu-HU" sz="1200" dirty="0" smtClean="0">
              <a:solidFill>
                <a:srgbClr val="000000"/>
              </a:solidFill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dirty="0">
                <a:solidFill>
                  <a:srgbClr val="000000"/>
                </a:solidFill>
                <a:hlinkClick r:id="rId21"/>
              </a:rPr>
              <a:t>http://</a:t>
            </a:r>
            <a:r>
              <a:rPr lang="hu-HU" sz="1200" dirty="0" smtClean="0">
                <a:solidFill>
                  <a:srgbClr val="000000"/>
                </a:solidFill>
                <a:hlinkClick r:id="rId21"/>
              </a:rPr>
              <a:t>hg.hu/blog/8381-hasznos-holmik-ujjaelesztett-kerekparalkatreszekbol</a:t>
            </a:r>
            <a:endParaRPr lang="hu-HU" sz="1200" dirty="0" smtClean="0">
              <a:solidFill>
                <a:srgbClr val="000000"/>
              </a:solidFill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dirty="0">
                <a:solidFill>
                  <a:srgbClr val="000000"/>
                </a:solidFill>
                <a:hlinkClick r:id="rId22"/>
              </a:rPr>
              <a:t>http://</a:t>
            </a:r>
            <a:r>
              <a:rPr lang="hu-HU" sz="1200" dirty="0" smtClean="0">
                <a:solidFill>
                  <a:srgbClr val="000000"/>
                </a:solidFill>
                <a:hlinkClick r:id="rId22"/>
              </a:rPr>
              <a:t>gazda.rtlklub.hu/galeria/43367</a:t>
            </a:r>
            <a:endParaRPr lang="hu-HU" sz="1200" dirty="0" smtClean="0">
              <a:solidFill>
                <a:srgbClr val="000000"/>
              </a:solidFill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dirty="0">
                <a:solidFill>
                  <a:srgbClr val="000000"/>
                </a:solidFill>
                <a:hlinkClick r:id="rId23"/>
              </a:rPr>
              <a:t>http://</a:t>
            </a:r>
            <a:r>
              <a:rPr lang="hu-HU" sz="1200" dirty="0" smtClean="0">
                <a:solidFill>
                  <a:srgbClr val="000000"/>
                </a:solidFill>
                <a:hlinkClick r:id="rId23"/>
              </a:rPr>
              <a:t>4szoba.hu/</a:t>
            </a:r>
            <a:r>
              <a:rPr lang="hu-HU" sz="1200" dirty="0" err="1" smtClean="0">
                <a:solidFill>
                  <a:srgbClr val="000000"/>
                </a:solidFill>
                <a:hlinkClick r:id="rId23"/>
              </a:rPr>
              <a:t>csinaldmagad</a:t>
            </a:r>
            <a:r>
              <a:rPr lang="hu-HU" sz="1200" dirty="0" smtClean="0">
                <a:solidFill>
                  <a:srgbClr val="000000"/>
                </a:solidFill>
                <a:hlinkClick r:id="rId23"/>
              </a:rPr>
              <a:t>?</a:t>
            </a:r>
            <a:r>
              <a:rPr lang="hu-HU" sz="1200" dirty="0" err="1" smtClean="0">
                <a:solidFill>
                  <a:srgbClr val="000000"/>
                </a:solidFill>
                <a:hlinkClick r:id="rId23"/>
              </a:rPr>
              <a:t>page</a:t>
            </a:r>
            <a:r>
              <a:rPr lang="hu-HU" sz="1200" dirty="0" smtClean="0">
                <a:solidFill>
                  <a:srgbClr val="000000"/>
                </a:solidFill>
                <a:hlinkClick r:id="rId23"/>
              </a:rPr>
              <a:t>=9</a:t>
            </a:r>
            <a:endParaRPr lang="hu-HU" sz="1200" dirty="0" smtClean="0">
              <a:solidFill>
                <a:srgbClr val="000000"/>
              </a:solidFill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dirty="0">
                <a:solidFill>
                  <a:srgbClr val="000000"/>
                </a:solidFill>
                <a:hlinkClick r:id="rId24"/>
              </a:rPr>
              <a:t>http://</a:t>
            </a:r>
            <a:r>
              <a:rPr lang="hu-HU" sz="1200" dirty="0" smtClean="0">
                <a:solidFill>
                  <a:srgbClr val="000000"/>
                </a:solidFill>
                <a:hlinkClick r:id="rId24"/>
              </a:rPr>
              <a:t>dekooder.blog.hu/2012/03/29/ujrahasznositas_otthon_keszits_pet_palackbol_gyonyoru_viragot</a:t>
            </a:r>
            <a:endParaRPr lang="hu-HU" sz="1200" dirty="0" smtClean="0">
              <a:solidFill>
                <a:srgbClr val="000000"/>
              </a:solidFill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dirty="0">
                <a:solidFill>
                  <a:srgbClr val="000000"/>
                </a:solidFill>
                <a:hlinkClick r:id="rId25"/>
              </a:rPr>
              <a:t>http://www.inspiraciok.hu/search/label/CSIN%C3%81LD%20MAGAD%20-%</a:t>
            </a:r>
            <a:r>
              <a:rPr lang="hu-HU" sz="1200" dirty="0" smtClean="0">
                <a:solidFill>
                  <a:srgbClr val="000000"/>
                </a:solidFill>
                <a:hlinkClick r:id="rId25"/>
              </a:rPr>
              <a:t>20%20DIY</a:t>
            </a:r>
            <a:endParaRPr lang="hu-HU" sz="1200" dirty="0" smtClean="0">
              <a:solidFill>
                <a:srgbClr val="000000"/>
              </a:solidFill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dirty="0">
                <a:solidFill>
                  <a:srgbClr val="000000"/>
                </a:solidFill>
                <a:hlinkClick r:id="rId26"/>
              </a:rPr>
              <a:t>http://www.moksha.hu/design/design-ora-szemetbol</a:t>
            </a:r>
            <a:r>
              <a:rPr lang="hu-HU" sz="1200" dirty="0" smtClean="0">
                <a:solidFill>
                  <a:srgbClr val="000000"/>
                </a:solidFill>
                <a:hlinkClick r:id="rId26"/>
              </a:rPr>
              <a:t>/</a:t>
            </a:r>
            <a:endParaRPr lang="hu-HU" sz="1200" dirty="0" smtClean="0">
              <a:solidFill>
                <a:srgbClr val="000000"/>
              </a:solidFill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dirty="0">
                <a:solidFill>
                  <a:srgbClr val="000000"/>
                </a:solidFill>
                <a:hlinkClick r:id="rId27"/>
              </a:rPr>
              <a:t>http://pereputty.blogol.hu/?</a:t>
            </a:r>
            <a:r>
              <a:rPr lang="hu-HU" sz="1200" dirty="0" smtClean="0">
                <a:solidFill>
                  <a:srgbClr val="000000"/>
                </a:solidFill>
                <a:hlinkClick r:id="rId27"/>
              </a:rPr>
              <a:t>tag_id=63</a:t>
            </a:r>
            <a:endParaRPr lang="hu-HU" sz="1200" dirty="0" smtClean="0">
              <a:solidFill>
                <a:srgbClr val="000000"/>
              </a:solidFill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2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6770" y="-315416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2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90315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2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908" y="434036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1504324" y="260648"/>
            <a:ext cx="6230338" cy="692696"/>
          </a:xfr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/>
          <a:lstStyle/>
          <a:p>
            <a:pPr lvl="0" algn="l"/>
            <a:r>
              <a:rPr lang="hu-HU" dirty="0"/>
              <a:t>Szemét, </a:t>
            </a:r>
            <a:r>
              <a:rPr lang="hu-HU" dirty="0" err="1"/>
              <a:t>szemét</a:t>
            </a:r>
            <a:r>
              <a:rPr lang="hu-HU" dirty="0"/>
              <a:t>, </a:t>
            </a:r>
            <a:r>
              <a:rPr lang="hu-HU" dirty="0" err="1"/>
              <a:t>szemét</a:t>
            </a:r>
            <a:endParaRPr lang="hu-HU" dirty="0"/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0" y="980728"/>
            <a:ext cx="8070137" cy="460649"/>
          </a:xfr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/>
          <a:lstStyle/>
          <a:p>
            <a:pPr marL="0" lvl="0" indent="0">
              <a:buNone/>
            </a:pPr>
            <a:r>
              <a:rPr lang="hu-HU" dirty="0"/>
              <a:t>Rengetegféle hulladékot különböztetünk meg.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0503" y="1850434"/>
            <a:ext cx="774085" cy="369335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Papír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-28190" y="3469453"/>
            <a:ext cx="1165969" cy="369335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Műanyag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-28190" y="4734086"/>
            <a:ext cx="1394185" cy="369335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Fehér üveg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0" y="6076937"/>
            <a:ext cx="1365994" cy="369335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Színes üveg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4619493" y="1797874"/>
            <a:ext cx="839638" cy="369335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Fém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565425" y="3152549"/>
            <a:ext cx="1206139" cy="646334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Italos karton</a:t>
            </a:r>
          </a:p>
        </p:txBody>
      </p:sp>
      <p:pic>
        <p:nvPicPr>
          <p:cNvPr id="14" name="Kép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5994" y="1459437"/>
            <a:ext cx="1174336" cy="123957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</p:pic>
      <p:pic>
        <p:nvPicPr>
          <p:cNvPr id="15" name="Kép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5994" y="2901564"/>
            <a:ext cx="1190658" cy="125680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</p:pic>
      <p:pic>
        <p:nvPicPr>
          <p:cNvPr id="16" name="Kép 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65994" y="4321637"/>
            <a:ext cx="1131387" cy="119423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</p:pic>
      <p:pic>
        <p:nvPicPr>
          <p:cNvPr id="17" name="Kép 2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87473" y="5670541"/>
            <a:ext cx="1131377" cy="119423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</p:pic>
      <p:pic>
        <p:nvPicPr>
          <p:cNvPr id="18" name="Kép 2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47261" y="1468261"/>
            <a:ext cx="1039343" cy="109708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</p:pic>
      <p:pic>
        <p:nvPicPr>
          <p:cNvPr id="19" name="Kép 2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30052" y="2861349"/>
            <a:ext cx="1086188" cy="114652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</p:pic>
      <p:pic>
        <p:nvPicPr>
          <p:cNvPr id="20" name="Kép 2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65695" y="4321637"/>
            <a:ext cx="1086188" cy="114652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</p:pic>
      <p:pic>
        <p:nvPicPr>
          <p:cNvPr id="21" name="Kép 3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56066" y="5697598"/>
            <a:ext cx="1034158" cy="109161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</p:pic>
      <p:sp>
        <p:nvSpPr>
          <p:cNvPr id="24" name="Szövegdoboz 12"/>
          <p:cNvSpPr txBox="1"/>
          <p:nvPr/>
        </p:nvSpPr>
        <p:spPr>
          <a:xfrm>
            <a:off x="1856030" y="3445056"/>
            <a:ext cx="1595262" cy="369335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Világítótestek</a:t>
            </a:r>
          </a:p>
        </p:txBody>
      </p:sp>
      <p:pic>
        <p:nvPicPr>
          <p:cNvPr id="25" name="Kép 3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33874" y="2883679"/>
            <a:ext cx="1188537" cy="12545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</p:pic>
      <p:sp>
        <p:nvSpPr>
          <p:cNvPr id="26" name="Szövegdoboz 13"/>
          <p:cNvSpPr txBox="1"/>
          <p:nvPr/>
        </p:nvSpPr>
        <p:spPr>
          <a:xfrm>
            <a:off x="1837660" y="4735339"/>
            <a:ext cx="1613632" cy="646334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Elektronikai hulladék</a:t>
            </a:r>
          </a:p>
        </p:txBody>
      </p:sp>
      <p:pic>
        <p:nvPicPr>
          <p:cNvPr id="27" name="Kép 3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02895" y="4321637"/>
            <a:ext cx="1197095" cy="126360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</p:pic>
      <p:sp>
        <p:nvSpPr>
          <p:cNvPr id="28" name="Szövegdoboz 14"/>
          <p:cNvSpPr txBox="1"/>
          <p:nvPr/>
        </p:nvSpPr>
        <p:spPr>
          <a:xfrm>
            <a:off x="1816382" y="6082991"/>
            <a:ext cx="1656179" cy="369335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Adathordozók</a:t>
            </a:r>
          </a:p>
        </p:txBody>
      </p:sp>
      <p:pic>
        <p:nvPicPr>
          <p:cNvPr id="29" name="Kép 3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381999" y="5684678"/>
            <a:ext cx="1117991" cy="118009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</p:pic>
      <p:sp>
        <p:nvSpPr>
          <p:cNvPr id="30" name="Szövegdoboz 15"/>
          <p:cNvSpPr txBox="1"/>
          <p:nvPr/>
        </p:nvSpPr>
        <p:spPr>
          <a:xfrm>
            <a:off x="6246842" y="1719017"/>
            <a:ext cx="1572969" cy="646334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Vegyipari hulladék</a:t>
            </a:r>
          </a:p>
        </p:txBody>
      </p:sp>
      <p:pic>
        <p:nvPicPr>
          <p:cNvPr id="31" name="Kép 3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97181" y="1501234"/>
            <a:ext cx="1008107" cy="106411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</p:pic>
      <p:sp>
        <p:nvSpPr>
          <p:cNvPr id="32" name="Szövegdoboz 16"/>
          <p:cNvSpPr txBox="1"/>
          <p:nvPr/>
        </p:nvSpPr>
        <p:spPr>
          <a:xfrm>
            <a:off x="6155749" y="3249951"/>
            <a:ext cx="1440582" cy="3693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Hulladékolaj</a:t>
            </a:r>
          </a:p>
        </p:txBody>
      </p:sp>
      <p:pic>
        <p:nvPicPr>
          <p:cNvPr id="33" name="Kép 3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97181" y="2931164"/>
            <a:ext cx="1008107" cy="106411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</p:pic>
      <p:sp>
        <p:nvSpPr>
          <p:cNvPr id="34" name="Szövegdoboz 17"/>
          <p:cNvSpPr txBox="1"/>
          <p:nvPr/>
        </p:nvSpPr>
        <p:spPr>
          <a:xfrm>
            <a:off x="5940152" y="4768769"/>
            <a:ext cx="1656179" cy="3693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Üveg, porcelán</a:t>
            </a:r>
          </a:p>
        </p:txBody>
      </p:sp>
      <p:pic>
        <p:nvPicPr>
          <p:cNvPr id="35" name="Kép 39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697181" y="4438122"/>
            <a:ext cx="1008107" cy="106411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</p:pic>
      <p:sp>
        <p:nvSpPr>
          <p:cNvPr id="36" name="Szövegdoboz 18"/>
          <p:cNvSpPr txBox="1"/>
          <p:nvPr/>
        </p:nvSpPr>
        <p:spPr>
          <a:xfrm>
            <a:off x="6097219" y="6058741"/>
            <a:ext cx="1139077" cy="369335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Gumi</a:t>
            </a:r>
          </a:p>
        </p:txBody>
      </p:sp>
      <p:pic>
        <p:nvPicPr>
          <p:cNvPr id="37" name="Kép 40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675400" y="5702106"/>
            <a:ext cx="1029888" cy="108710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</p:pic>
      <p:pic>
        <p:nvPicPr>
          <p:cNvPr id="39" name="Kép 4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286125" y="4053187"/>
            <a:ext cx="1027813" cy="108490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</p:pic>
      <p:sp>
        <p:nvSpPr>
          <p:cNvPr id="40" name="Szövegdoboz 21"/>
          <p:cNvSpPr txBox="1"/>
          <p:nvPr/>
        </p:nvSpPr>
        <p:spPr>
          <a:xfrm>
            <a:off x="5292080" y="2699016"/>
            <a:ext cx="1741246" cy="646334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Építési és bontási hulladék</a:t>
            </a:r>
          </a:p>
        </p:txBody>
      </p:sp>
      <p:pic>
        <p:nvPicPr>
          <p:cNvPr id="41" name="Kép 43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006891" y="2496961"/>
            <a:ext cx="1063246" cy="112231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</p:pic>
      <p:sp>
        <p:nvSpPr>
          <p:cNvPr id="22" name="Szövegdoboz 11"/>
          <p:cNvSpPr txBox="1"/>
          <p:nvPr/>
        </p:nvSpPr>
        <p:spPr>
          <a:xfrm>
            <a:off x="1867113" y="1797874"/>
            <a:ext cx="1584179" cy="369335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Zöld hulladék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4367759" y="4710238"/>
            <a:ext cx="1343107" cy="369335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Szárazelem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365693" y="6076937"/>
            <a:ext cx="1181679" cy="369335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Gyógyszer</a:t>
            </a:r>
          </a:p>
        </p:txBody>
      </p:sp>
      <p:sp>
        <p:nvSpPr>
          <p:cNvPr id="12" name="Szövegdoboz 19"/>
          <p:cNvSpPr txBox="1"/>
          <p:nvPr/>
        </p:nvSpPr>
        <p:spPr>
          <a:xfrm>
            <a:off x="2540331" y="2716901"/>
            <a:ext cx="793534" cy="369335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Textil</a:t>
            </a:r>
          </a:p>
        </p:txBody>
      </p:sp>
      <p:sp>
        <p:nvSpPr>
          <p:cNvPr id="13" name="Szövegdoboz 20"/>
          <p:cNvSpPr txBox="1"/>
          <p:nvPr/>
        </p:nvSpPr>
        <p:spPr>
          <a:xfrm>
            <a:off x="2556653" y="4366003"/>
            <a:ext cx="729471" cy="369335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Fa</a:t>
            </a:r>
          </a:p>
        </p:txBody>
      </p:sp>
      <p:sp>
        <p:nvSpPr>
          <p:cNvPr id="42" name="Szövegdoboz 22"/>
          <p:cNvSpPr txBox="1"/>
          <p:nvPr/>
        </p:nvSpPr>
        <p:spPr>
          <a:xfrm>
            <a:off x="5258961" y="4525566"/>
            <a:ext cx="1431264" cy="369335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Hulladékvíz</a:t>
            </a:r>
          </a:p>
        </p:txBody>
      </p:sp>
      <p:pic>
        <p:nvPicPr>
          <p:cNvPr id="23" name="Kép 31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286125" y="1421443"/>
            <a:ext cx="1213866" cy="128130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</p:pic>
      <p:pic>
        <p:nvPicPr>
          <p:cNvPr id="38" name="Kép 4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321219" y="2270080"/>
            <a:ext cx="1103241" cy="116453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</p:pic>
      <p:pic>
        <p:nvPicPr>
          <p:cNvPr id="43" name="Kép 44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961626" y="4036927"/>
            <a:ext cx="1063246" cy="112231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</p:pic>
      <p:pic>
        <p:nvPicPr>
          <p:cNvPr id="1026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0862" y="-3776"/>
            <a:ext cx="836510" cy="83651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2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713" y="573933"/>
            <a:ext cx="842277" cy="84227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Akciógomb: Visszatérés 45">
            <a:hlinkClick r:id="rId23" action="ppaction://hlinksldjump" highlightClick="1"/>
          </p:cNvPr>
          <p:cNvSpPr/>
          <p:nvPr/>
        </p:nvSpPr>
        <p:spPr>
          <a:xfrm>
            <a:off x="7956376" y="0"/>
            <a:ext cx="1187624" cy="1052736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000"/>
                            </p:stCondLst>
                            <p:childTnLst>
                              <p:par>
                                <p:cTn id="9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1000"/>
                            </p:stCondLst>
                            <p:childTnLst>
                              <p:par>
                                <p:cTn id="20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4000"/>
                            </p:stCondLst>
                            <p:childTnLst>
                              <p:par>
                                <p:cTn id="2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6000"/>
                            </p:stCondLst>
                            <p:childTnLst>
                              <p:par>
                                <p:cTn id="2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7000"/>
                            </p:stCondLst>
                            <p:childTnLst>
                              <p:par>
                                <p:cTn id="2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8000"/>
                            </p:stCondLst>
                            <p:childTnLst>
                              <p:par>
                                <p:cTn id="2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9000"/>
                            </p:stCondLst>
                            <p:childTnLst>
                              <p:par>
                                <p:cTn id="2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41000"/>
                            </p:stCondLst>
                            <p:childTnLst>
                              <p:par>
                                <p:cTn id="2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2000"/>
                            </p:stCondLst>
                            <p:childTnLst>
                              <p:par>
                                <p:cTn id="2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3000"/>
                            </p:stCondLst>
                            <p:childTnLst>
                              <p:par>
                                <p:cTn id="2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4" grpId="0" animBg="1"/>
      <p:bldP spid="26" grpId="0" animBg="1"/>
      <p:bldP spid="28" grpId="0" animBg="1"/>
      <p:bldP spid="30" grpId="0" animBg="1"/>
      <p:bldP spid="32" grpId="0" animBg="1"/>
      <p:bldP spid="34" grpId="0" animBg="1"/>
      <p:bldP spid="36" grpId="0" animBg="1"/>
      <p:bldP spid="40" grpId="0" animBg="1"/>
      <p:bldP spid="22" grpId="0" animBg="1"/>
      <p:bldP spid="10" grpId="0" animBg="1"/>
      <p:bldP spid="11" grpId="0" animBg="1"/>
      <p:bldP spid="12" grpId="0" animBg="1"/>
      <p:bldP spid="13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2699793" y="476667"/>
            <a:ext cx="3528395" cy="648071"/>
          </a:xfrm>
          <a:solidFill>
            <a:srgbClr val="FFFFFF"/>
          </a:solidFill>
          <a:ln w="9528">
            <a:solidFill>
              <a:srgbClr val="404040"/>
            </a:solidFill>
            <a:prstDash val="solid"/>
          </a:ln>
          <a:effectLst>
            <a:outerShdw dist="50804" dir="5400000" algn="tl">
              <a:srgbClr val="262626">
                <a:alpha val="81000"/>
              </a:srgbClr>
            </a:outerShdw>
          </a:effectLst>
        </p:spPr>
        <p:txBody>
          <a:bodyPr/>
          <a:lstStyle/>
          <a:p>
            <a:pPr lvl="0"/>
            <a:r>
              <a:rPr lang="hu-HU" dirty="0"/>
              <a:t>A szemét útja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137178" y="1412775"/>
            <a:ext cx="3754764" cy="4277069"/>
          </a:xfrm>
          <a:solidFill>
            <a:srgbClr val="FFFFFF"/>
          </a:solidFill>
          <a:ln w="9528">
            <a:solidFill>
              <a:srgbClr val="404040"/>
            </a:solidFill>
            <a:prstDash val="solid"/>
          </a:ln>
          <a:effectLst>
            <a:outerShdw dist="50804" dir="5400000" algn="tl">
              <a:srgbClr val="262626">
                <a:alpha val="82000"/>
              </a:srgbClr>
            </a:outerShdw>
          </a:effectLst>
        </p:spPr>
        <p:txBody>
          <a:bodyPr anchorCtr="1"/>
          <a:lstStyle/>
          <a:p>
            <a:pPr marL="0" lvl="0" indent="0" algn="ctr">
              <a:spcBef>
                <a:spcPts val="600"/>
              </a:spcBef>
              <a:buNone/>
            </a:pPr>
            <a:r>
              <a:rPr lang="hu-HU" sz="2400" b="1" dirty="0"/>
              <a:t>A szemét útja gyakorlatilag a gyártásnál kezdődik, azután kerül hozzánk. Több-kevesebb részét felhasználjuk, majd kidobjuk a kukába. Úgy gondoljuk, hogy ez így rendben van, és majd valaki eltűnteti. Nem gondolkodunk el azon, hogy valójában hová is lesz.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7" y="1412775"/>
            <a:ext cx="3333746" cy="2505071"/>
          </a:xfrm>
          <a:prstGeom prst="rect">
            <a:avLst/>
          </a:prstGeom>
          <a:noFill/>
          <a:ln>
            <a:noFill/>
          </a:ln>
          <a:effectLst>
            <a:outerShdw dist="50804" dir="5400000" algn="tl">
              <a:srgbClr val="262626">
                <a:alpha val="83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1942" y="2602967"/>
            <a:ext cx="4981907" cy="3752194"/>
          </a:xfrm>
          <a:prstGeom prst="rect">
            <a:avLst/>
          </a:prstGeom>
          <a:noFill/>
          <a:ln>
            <a:noFill/>
          </a:ln>
          <a:effectLst>
            <a:outerShdw dist="50804" dir="5400000" algn="tl">
              <a:srgbClr val="262626">
                <a:alpha val="89000"/>
              </a:srgbClr>
            </a:outerShdw>
          </a:effectLst>
        </p:spPr>
      </p:pic>
      <p:pic>
        <p:nvPicPr>
          <p:cNvPr id="2050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2373" y="-18828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86903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6962" y="959909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0029" y="2150101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kciógomb: Visszatérés 9">
            <a:hlinkClick r:id="rId5" action="ppaction://hlinksldjump" highlightClick="1"/>
          </p:cNvPr>
          <p:cNvSpPr/>
          <p:nvPr/>
        </p:nvSpPr>
        <p:spPr>
          <a:xfrm>
            <a:off x="7956376" y="5136"/>
            <a:ext cx="1187624" cy="1052736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3635892" y="404667"/>
            <a:ext cx="2098575" cy="864098"/>
          </a:xfrm>
          <a:solidFill>
            <a:srgbClr val="FFFFFF"/>
          </a:solidFill>
          <a:ln w="9528">
            <a:solidFill>
              <a:srgbClr val="404040"/>
            </a:solidFill>
            <a:prstDash val="solid"/>
          </a:ln>
          <a:effectLst>
            <a:outerShdw dist="50803" dir="2100142" algn="tl">
              <a:srgbClr val="262626">
                <a:alpha val="87000"/>
              </a:srgbClr>
            </a:outerShdw>
          </a:effectLst>
        </p:spPr>
        <p:txBody>
          <a:bodyPr/>
          <a:lstStyle/>
          <a:p>
            <a:pPr lvl="0"/>
            <a:r>
              <a:rPr lang="hu-HU" dirty="0"/>
              <a:t>Gyártás</a:t>
            </a:r>
          </a:p>
        </p:txBody>
      </p:sp>
      <p:sp>
        <p:nvSpPr>
          <p:cNvPr id="3" name="Téglalap 5"/>
          <p:cNvSpPr/>
          <p:nvPr/>
        </p:nvSpPr>
        <p:spPr>
          <a:xfrm>
            <a:off x="222144" y="1628802"/>
            <a:ext cx="4950296" cy="1938994"/>
          </a:xfrm>
          <a:prstGeom prst="rect">
            <a:avLst/>
          </a:prstGeom>
          <a:solidFill>
            <a:srgbClr val="FFFFFF"/>
          </a:solidFill>
          <a:ln w="9528">
            <a:solidFill>
              <a:srgbClr val="404040"/>
            </a:solidFill>
            <a:prstDash val="solid"/>
          </a:ln>
          <a:effectLst>
            <a:outerShdw dist="50804" dir="5400000" algn="tl">
              <a:srgbClr val="262626"/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 szemét útja azért a gyártásnál kezdődik, mert ha nem gyártanának annyi csomagoló anyagot, akkor nem lenne olyan sok dolog, amit kidobjunk.</a:t>
            </a:r>
          </a:p>
        </p:txBody>
      </p:sp>
      <p:pic>
        <p:nvPicPr>
          <p:cNvPr id="4" name="Kép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0" y="3284982"/>
            <a:ext cx="4912165" cy="3209278"/>
          </a:xfrm>
          <a:prstGeom prst="rect">
            <a:avLst/>
          </a:prstGeom>
          <a:noFill/>
          <a:ln>
            <a:noFill/>
          </a:ln>
          <a:effectLst>
            <a:outerShdw dist="50804" dir="5400000" algn="tl">
              <a:srgbClr val="262626"/>
            </a:outerShdw>
          </a:effectLst>
        </p:spPr>
      </p:pic>
      <p:pic>
        <p:nvPicPr>
          <p:cNvPr id="5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2373" y="-18828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4426" y="1052736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32116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kciógomb: Visszatérés 7">
            <a:hlinkClick r:id="rId4" action="ppaction://hlinksldjump" highlightClick="1"/>
          </p:cNvPr>
          <p:cNvSpPr/>
          <p:nvPr/>
        </p:nvSpPr>
        <p:spPr>
          <a:xfrm>
            <a:off x="7956376" y="5136"/>
            <a:ext cx="1187624" cy="1052736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3078383" y="476672"/>
            <a:ext cx="3047978" cy="994126"/>
          </a:xfrm>
          <a:solidFill>
            <a:srgbClr val="FFFFFF"/>
          </a:solidFill>
          <a:ln w="9528">
            <a:solidFill>
              <a:srgbClr val="404040"/>
            </a:solidFill>
            <a:prstDash val="solid"/>
          </a:ln>
          <a:effectLst>
            <a:outerShdw dist="50804" dir="5400000" algn="tl">
              <a:srgbClr val="262626"/>
            </a:outerShdw>
          </a:effectLst>
        </p:spPr>
        <p:txBody>
          <a:bodyPr/>
          <a:lstStyle/>
          <a:p>
            <a:pPr lvl="0"/>
            <a:r>
              <a:rPr lang="hu-HU" dirty="0"/>
              <a:t>Szeméttelep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395532" y="1628802"/>
            <a:ext cx="3682755" cy="2620889"/>
          </a:xfrm>
          <a:solidFill>
            <a:srgbClr val="FFFFFF"/>
          </a:solidFill>
          <a:ln w="9528">
            <a:solidFill>
              <a:srgbClr val="404040"/>
            </a:solidFill>
            <a:prstDash val="solid"/>
          </a:ln>
          <a:effectLst>
            <a:outerShdw dist="50804" dir="5400000" algn="tl">
              <a:srgbClr val="262626"/>
            </a:outerShdw>
          </a:effectLst>
        </p:spPr>
        <p:txBody>
          <a:bodyPr anchorCtr="1"/>
          <a:lstStyle/>
          <a:p>
            <a:pPr marL="0" lvl="0" indent="0" algn="ctr">
              <a:buNone/>
            </a:pPr>
            <a:r>
              <a:rPr lang="hu-HU" dirty="0"/>
              <a:t>Miután mi kidobjuk a szemetet a kukás autó összeszedi, és viszi is a hulladék telepre.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212973"/>
            <a:ext cx="4943831" cy="3312368"/>
          </a:xfrm>
          <a:prstGeom prst="rect">
            <a:avLst/>
          </a:prstGeom>
          <a:noFill/>
          <a:ln>
            <a:noFill/>
          </a:ln>
          <a:effectLst>
            <a:outerShdw dist="50804" dir="5400000" algn="tl">
              <a:srgbClr val="262626"/>
            </a:outerShdw>
          </a:effectLst>
        </p:spPr>
      </p:pic>
      <p:pic>
        <p:nvPicPr>
          <p:cNvPr id="5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2372" y="0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7269" y="2760107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kciógomb: Visszatérés 7">
            <a:hlinkClick r:id="rId4" action="ppaction://hlinksldjump" highlightClick="1"/>
          </p:cNvPr>
          <p:cNvSpPr/>
          <p:nvPr/>
        </p:nvSpPr>
        <p:spPr>
          <a:xfrm>
            <a:off x="7956376" y="5136"/>
            <a:ext cx="1187624" cy="1052736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3"/>
          <p:cNvSpPr txBox="1"/>
          <p:nvPr/>
        </p:nvSpPr>
        <p:spPr>
          <a:xfrm>
            <a:off x="465703" y="548676"/>
            <a:ext cx="4466341" cy="523219"/>
          </a:xfrm>
          <a:prstGeom prst="rect">
            <a:avLst/>
          </a:prstGeom>
          <a:solidFill>
            <a:srgbClr val="FFFFFF"/>
          </a:solidFill>
          <a:ln w="9528">
            <a:solidFill>
              <a:srgbClr val="404040"/>
            </a:solidFill>
            <a:prstDash val="solid"/>
          </a:ln>
          <a:effectLst>
            <a:outerShdw dist="50804" dir="5400000" algn="tl">
              <a:srgbClr val="262626"/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Két választási lehetőség van.</a:t>
            </a:r>
          </a:p>
        </p:txBody>
      </p:sp>
      <p:sp>
        <p:nvSpPr>
          <p:cNvPr id="3" name="Jobbra nyíl 5"/>
          <p:cNvSpPr/>
          <p:nvPr/>
        </p:nvSpPr>
        <p:spPr>
          <a:xfrm>
            <a:off x="465703" y="1772820"/>
            <a:ext cx="3098188" cy="936107"/>
          </a:xfrm>
          <a:custGeom>
            <a:avLst>
              <a:gd name="f0" fmla="val 18337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FFFFFF"/>
          </a:solidFill>
          <a:ln w="19046">
            <a:solidFill>
              <a:srgbClr val="404040"/>
            </a:solidFill>
            <a:prstDash val="solid"/>
          </a:ln>
          <a:effectLst>
            <a:outerShdw dist="50804" dir="5400000" algn="tl">
              <a:srgbClr val="262626"/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Szövegdoboz 6"/>
          <p:cNvSpPr txBox="1"/>
          <p:nvPr/>
        </p:nvSpPr>
        <p:spPr>
          <a:xfrm>
            <a:off x="573712" y="2056202"/>
            <a:ext cx="2882161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Újrahasznosítás</a:t>
            </a:r>
          </a:p>
        </p:txBody>
      </p:sp>
      <p:sp>
        <p:nvSpPr>
          <p:cNvPr id="5" name="Balra nyíl 7"/>
          <p:cNvSpPr/>
          <p:nvPr/>
        </p:nvSpPr>
        <p:spPr>
          <a:xfrm>
            <a:off x="4932035" y="5589242"/>
            <a:ext cx="3312368" cy="936107"/>
          </a:xfrm>
          <a:custGeom>
            <a:avLst>
              <a:gd name="f0" fmla="val 3052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FFFFFF"/>
          </a:solidFill>
          <a:ln w="19046">
            <a:solidFill>
              <a:srgbClr val="404040"/>
            </a:solidFill>
            <a:prstDash val="solid"/>
          </a:ln>
          <a:effectLst>
            <a:outerShdw dist="50804" dir="5400000" algn="tl">
              <a:srgbClr val="262626"/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Szövegdoboz 8"/>
          <p:cNvSpPr txBox="1"/>
          <p:nvPr/>
        </p:nvSpPr>
        <p:spPr>
          <a:xfrm>
            <a:off x="5652116" y="5877269"/>
            <a:ext cx="2304260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Vagy… </a:t>
            </a:r>
          </a:p>
        </p:txBody>
      </p:sp>
      <p:pic>
        <p:nvPicPr>
          <p:cNvPr id="7" name="Kép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9374" y="1342046"/>
            <a:ext cx="3300417" cy="3300417"/>
          </a:xfrm>
          <a:prstGeom prst="rect">
            <a:avLst/>
          </a:prstGeom>
          <a:noFill/>
          <a:ln>
            <a:noFill/>
          </a:ln>
          <a:effectLst>
            <a:outerShdw dist="50804" dir="5400000" algn="tl">
              <a:srgbClr val="262626"/>
            </a:outerShdw>
          </a:effectLst>
        </p:spPr>
      </p:pic>
      <p:pic>
        <p:nvPicPr>
          <p:cNvPr id="8" name="Kép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987" y="3348477"/>
            <a:ext cx="4224683" cy="2898126"/>
          </a:xfrm>
          <a:prstGeom prst="rect">
            <a:avLst/>
          </a:prstGeom>
          <a:noFill/>
          <a:ln>
            <a:noFill/>
          </a:ln>
          <a:effectLst>
            <a:outerShdw dist="50804" dir="5400000" algn="tl">
              <a:srgbClr val="262626">
                <a:alpha val="89000"/>
              </a:srgbClr>
            </a:outerShdw>
          </a:effectLst>
        </p:spPr>
      </p:pic>
      <p:pic>
        <p:nvPicPr>
          <p:cNvPr id="9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7061" y="9099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0645" y="886903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6007" y="2999684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kciógomb: Visszatérés 11">
            <a:hlinkClick r:id="rId5" action="ppaction://hlinksldjump" highlightClick="1"/>
          </p:cNvPr>
          <p:cNvSpPr/>
          <p:nvPr/>
        </p:nvSpPr>
        <p:spPr>
          <a:xfrm>
            <a:off x="7956376" y="5136"/>
            <a:ext cx="1187624" cy="1052736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 noGrp="1"/>
          </p:cNvSpPr>
          <p:nvPr>
            <p:ph idx="1"/>
          </p:nvPr>
        </p:nvSpPr>
        <p:spPr>
          <a:xfrm>
            <a:off x="0" y="0"/>
            <a:ext cx="3250701" cy="2620889"/>
          </a:xfrm>
          <a:solidFill>
            <a:srgbClr val="FFFFFF"/>
          </a:solidFill>
          <a:ln w="9528">
            <a:solidFill>
              <a:srgbClr val="404040"/>
            </a:solidFill>
            <a:prstDash val="solid"/>
          </a:ln>
          <a:effectLst>
            <a:outerShdw dist="50804" dir="5400000" algn="tl">
              <a:srgbClr val="262626"/>
            </a:outerShdw>
          </a:effectLst>
        </p:spPr>
        <p:txBody>
          <a:bodyPr/>
          <a:lstStyle/>
          <a:p>
            <a:pPr marL="0" lvl="0" indent="0">
              <a:spcBef>
                <a:spcPts val="700"/>
              </a:spcBef>
              <a:buNone/>
            </a:pPr>
            <a:r>
              <a:rPr lang="hu-HU" sz="3000" dirty="0"/>
              <a:t>A legtöbben nem igazán szeretnének ezzel foglalkozni. De ez vajon hová vezetne???</a:t>
            </a:r>
          </a:p>
        </p:txBody>
      </p:sp>
      <p:pic>
        <p:nvPicPr>
          <p:cNvPr id="7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8110" y="-99392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919" y="0"/>
            <a:ext cx="6288081" cy="4202536"/>
          </a:xfrm>
          <a:prstGeom prst="rect">
            <a:avLst/>
          </a:prstGeom>
          <a:noFill/>
          <a:ln>
            <a:noFill/>
          </a:ln>
          <a:effectLst>
            <a:outerShdw dist="50804" dir="5400000" algn="tl">
              <a:srgbClr val="262626"/>
            </a:outerShdw>
          </a:effectLst>
        </p:spPr>
      </p:pic>
      <p:pic>
        <p:nvPicPr>
          <p:cNvPr id="4" name="Kép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6108" y="2060152"/>
            <a:ext cx="6993066" cy="4662040"/>
          </a:xfrm>
          <a:prstGeom prst="rect">
            <a:avLst/>
          </a:prstGeom>
          <a:noFill/>
          <a:ln>
            <a:noFill/>
          </a:ln>
          <a:effectLst>
            <a:outerShdw dist="50804" dir="5400000" algn="tl">
              <a:srgbClr val="262626">
                <a:alpha val="81000"/>
              </a:srgbClr>
            </a:outerShdw>
          </a:effectLst>
        </p:spPr>
      </p:pic>
      <p:pic>
        <p:nvPicPr>
          <p:cNvPr id="5" name="Kép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4733" y="2852937"/>
            <a:ext cx="4954895" cy="3666625"/>
          </a:xfrm>
          <a:prstGeom prst="rect">
            <a:avLst/>
          </a:prstGeom>
          <a:noFill/>
          <a:ln>
            <a:noFill/>
          </a:ln>
          <a:effectLst>
            <a:outerShdw dist="50804" dir="5400000" algn="tl">
              <a:srgbClr val="404040"/>
            </a:outerShdw>
          </a:effectLst>
        </p:spPr>
      </p:pic>
      <p:sp>
        <p:nvSpPr>
          <p:cNvPr id="6" name="Szövegdoboz 7"/>
          <p:cNvSpPr txBox="1"/>
          <p:nvPr/>
        </p:nvSpPr>
        <p:spPr>
          <a:xfrm>
            <a:off x="1907703" y="2857307"/>
            <a:ext cx="4574478" cy="523219"/>
          </a:xfrm>
          <a:prstGeom prst="rect">
            <a:avLst/>
          </a:prstGeom>
          <a:solidFill>
            <a:srgbClr val="FFFFFF"/>
          </a:solidFill>
          <a:ln w="9528">
            <a:solidFill>
              <a:srgbClr val="404040"/>
            </a:solidFill>
            <a:prstDash val="solid"/>
          </a:ln>
          <a:effectLst>
            <a:outerShdw dist="50804" dir="5400000" algn="tl">
              <a:srgbClr val="262626"/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Valóban ezt szeretnénk???</a:t>
            </a:r>
          </a:p>
        </p:txBody>
      </p:sp>
      <p:pic>
        <p:nvPicPr>
          <p:cNvPr id="8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3897" y="-27273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9002" y="2033797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8166" y="2895263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Saturn\AppData\Local\Microsoft\Windows\Temporary Internet Files\Content.IE5\6X2K4571\MC900432586[1].png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2275" y="2221108"/>
            <a:ext cx="905731" cy="9057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kciógomb: Visszatérés 11">
            <a:hlinkClick r:id="rId9" action="ppaction://hlinksldjump" highlightClick="1"/>
          </p:cNvPr>
          <p:cNvSpPr/>
          <p:nvPr/>
        </p:nvSpPr>
        <p:spPr>
          <a:xfrm>
            <a:off x="7956376" y="5136"/>
            <a:ext cx="1187624" cy="1052736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6" grpId="0" animBg="1"/>
    </p:bldLst>
  </p:timing>
</p:sld>
</file>

<file path=ppt/theme/theme1.xml><?xml version="1.0" encoding="utf-8"?>
<a:theme xmlns:a="http://schemas.openxmlformats.org/drawingml/2006/main" name="Office 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710</Words>
  <Application>Microsoft Office PowerPoint</Application>
  <PresentationFormat>Diavetítés a képernyőre (4:3 oldalarány)</PresentationFormat>
  <Paragraphs>129</Paragraphs>
  <Slides>30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1" baseType="lpstr">
      <vt:lpstr>Office téma</vt:lpstr>
      <vt:lpstr>A hulladék</vt:lpstr>
      <vt:lpstr>Könyvtár</vt:lpstr>
      <vt:lpstr>3. dia</vt:lpstr>
      <vt:lpstr>Szemét, szemét, szemét</vt:lpstr>
      <vt:lpstr>A szemét útja</vt:lpstr>
      <vt:lpstr>Gyártás</vt:lpstr>
      <vt:lpstr>Szeméttelep</vt:lpstr>
      <vt:lpstr>8. dia</vt:lpstr>
      <vt:lpstr>9. dia</vt:lpstr>
      <vt:lpstr>Jó-jó, hogy csúnya, de mi bajt okoz?</vt:lpstr>
      <vt:lpstr>11. dia</vt:lpstr>
      <vt:lpstr>12. dia</vt:lpstr>
      <vt:lpstr>13. dia</vt:lpstr>
      <vt:lpstr>Elszemetesítjük a Bolygót</vt:lpstr>
      <vt:lpstr>Elszemetesítjük a Bolygót</vt:lpstr>
      <vt:lpstr>Újrahasznosítás</vt:lpstr>
      <vt:lpstr>Fel és le</vt:lpstr>
      <vt:lpstr>Figyelj a pénztárcádra!</vt:lpstr>
      <vt:lpstr>De…Mi lesz a többivel???</vt:lpstr>
      <vt:lpstr>De a szemét másra is jó lehet</vt:lpstr>
      <vt:lpstr>Vagy valami mássá alakítják</vt:lpstr>
      <vt:lpstr>22. dia</vt:lpstr>
      <vt:lpstr>23. dia</vt:lpstr>
      <vt:lpstr>De nem kell nagyban gondolkozni</vt:lpstr>
      <vt:lpstr>25. dia</vt:lpstr>
      <vt:lpstr>26. dia</vt:lpstr>
      <vt:lpstr>27. dia</vt:lpstr>
      <vt:lpstr>28. dia</vt:lpstr>
      <vt:lpstr>29. dia</vt:lpstr>
      <vt:lpstr>Források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Saturn</dc:creator>
  <cp:lastModifiedBy>User</cp:lastModifiedBy>
  <cp:revision>63</cp:revision>
  <dcterms:created xsi:type="dcterms:W3CDTF">2013-01-26T18:48:43Z</dcterms:created>
  <dcterms:modified xsi:type="dcterms:W3CDTF">2013-02-17T21:25:42Z</dcterms:modified>
</cp:coreProperties>
</file>