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61" r:id="rId5"/>
    <p:sldId id="262" r:id="rId6"/>
    <p:sldId id="258" r:id="rId7"/>
    <p:sldId id="260" r:id="rId8"/>
    <p:sldId id="264" r:id="rId9"/>
    <p:sldId id="263" r:id="rId10"/>
    <p:sldId id="266" r:id="rId11"/>
    <p:sldId id="267" r:id="rId12"/>
    <p:sldId id="268" r:id="rId13"/>
    <p:sldId id="265" r:id="rId14"/>
    <p:sldId id="271" r:id="rId15"/>
    <p:sldId id="269" r:id="rId16"/>
    <p:sldId id="270" r:id="rId17"/>
    <p:sldId id="272" r:id="rId18"/>
    <p:sldId id="281" r:id="rId19"/>
    <p:sldId id="273" r:id="rId20"/>
    <p:sldId id="274" r:id="rId21"/>
    <p:sldId id="277" r:id="rId22"/>
    <p:sldId id="279" r:id="rId23"/>
    <p:sldId id="280" r:id="rId24"/>
    <p:sldId id="278" r:id="rId25"/>
    <p:sldId id="284" r:id="rId26"/>
    <p:sldId id="285" r:id="rId27"/>
    <p:sldId id="282" r:id="rId28"/>
    <p:sldId id="283" r:id="rId2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8" autoAdjust="0"/>
    <p:restoredTop sz="87391" autoAdjust="0"/>
  </p:normalViewPr>
  <p:slideViewPr>
    <p:cSldViewPr>
      <p:cViewPr>
        <p:scale>
          <a:sx n="80" d="100"/>
          <a:sy n="80" d="100"/>
        </p:scale>
        <p:origin x="-72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47F91-E165-4158-84E7-F3834D161CC2}" type="datetimeFigureOut">
              <a:rPr lang="hu-HU" smtClean="0"/>
              <a:pPr/>
              <a:t>2013.02.03.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C50A9-C1A2-4F8B-AA15-E66E94355FE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Szöveg: Saját</a:t>
            </a:r>
            <a:endParaRPr lang="hu-H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Képek: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ClipArt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C50A9-C1A2-4F8B-AA15-E66E94355FE4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http://www.zoldtesco.hu/?bg=kornyezetbarat&amp;menu=cikkek&amp;cikkid=19&amp;rovatid=7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C50A9-C1A2-4F8B-AA15-E66E94355FE4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Szöveg: </a:t>
            </a:r>
            <a:r>
              <a:rPr lang="hu-HU" dirty="0" err="1" smtClean="0"/>
              <a:t>wikipedia.org</a:t>
            </a:r>
            <a:endParaRPr lang="hu-HU" dirty="0" smtClean="0"/>
          </a:p>
          <a:p>
            <a:r>
              <a:rPr lang="hu-HU" dirty="0" smtClean="0"/>
              <a:t>Képek: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ClipArt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C50A9-C1A2-4F8B-AA15-E66E94355FE4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Szöveg: </a:t>
            </a:r>
            <a:r>
              <a:rPr lang="hu-HU" dirty="0" err="1" smtClean="0"/>
              <a:t>wikipedia.org</a:t>
            </a:r>
            <a:endParaRPr lang="hu-HU" dirty="0" smtClean="0"/>
          </a:p>
          <a:p>
            <a:r>
              <a:rPr lang="hu-HU" dirty="0" smtClean="0"/>
              <a:t>Képek: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ClipArt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C50A9-C1A2-4F8B-AA15-E66E94355FE4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http://megujulo-energia.honlapjai.hu/napelemes-lampa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C50A9-C1A2-4F8B-AA15-E66E94355FE4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Szöveg: Saját, </a:t>
            </a:r>
            <a:r>
              <a:rPr lang="hu-HU" dirty="0" err="1" smtClean="0"/>
              <a:t>wikipedia.org</a:t>
            </a:r>
            <a:endParaRPr lang="hu-H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Képek: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ClipArt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C50A9-C1A2-4F8B-AA15-E66E94355FE4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Szöveg: Saját, </a:t>
            </a:r>
            <a:r>
              <a:rPr lang="hu-HU" dirty="0" err="1" smtClean="0"/>
              <a:t>wikipedia.org</a:t>
            </a:r>
            <a:endParaRPr lang="hu-H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Képek: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ClipArt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C50A9-C1A2-4F8B-AA15-E66E94355FE4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Szöveg: Saját, </a:t>
            </a:r>
            <a:r>
              <a:rPr lang="hu-HU" dirty="0" err="1" smtClean="0"/>
              <a:t>wikipedia.org</a:t>
            </a:r>
            <a:endParaRPr lang="hu-H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Képek: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ClipArt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C50A9-C1A2-4F8B-AA15-E66E94355FE4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Szöveg: </a:t>
            </a:r>
            <a:r>
              <a:rPr lang="hu-HU" dirty="0" err="1" smtClean="0"/>
              <a:t>wikipedia.org</a:t>
            </a:r>
            <a:endParaRPr lang="hu-H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Képek: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ClipArt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C50A9-C1A2-4F8B-AA15-E66E94355FE4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Szöveg: Saját, </a:t>
            </a:r>
            <a:endParaRPr lang="hu-H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Videók</a:t>
            </a:r>
            <a:r>
              <a:rPr lang="hu-HU" baseline="0" dirty="0" smtClean="0"/>
              <a:t>: Sajátkészítésűek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C50A9-C1A2-4F8B-AA15-E66E94355FE4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Szöveg: Saját, </a:t>
            </a:r>
            <a:r>
              <a:rPr lang="hu-HU" dirty="0" err="1" smtClean="0"/>
              <a:t>wikipedia.org</a:t>
            </a:r>
            <a:endParaRPr lang="hu-H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Képek: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ClipArt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C50A9-C1A2-4F8B-AA15-E66E94355FE4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Szöveg: Saját</a:t>
            </a:r>
            <a:endParaRPr lang="hu-H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Képek: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ClipArt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C50A9-C1A2-4F8B-AA15-E66E94355FE4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Szöveg: Saját, </a:t>
            </a:r>
            <a:r>
              <a:rPr lang="hu-HU" dirty="0" err="1" smtClean="0"/>
              <a:t>wikipedia.org</a:t>
            </a:r>
            <a:endParaRPr lang="hu-H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Képek: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ClipArt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C50A9-C1A2-4F8B-AA15-E66E94355FE4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Szöveg: Saját</a:t>
            </a:r>
            <a:endParaRPr lang="hu-H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Képek: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ClipArt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C50A9-C1A2-4F8B-AA15-E66E94355FE4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Szöveg: Saját, </a:t>
            </a:r>
            <a:r>
              <a:rPr lang="hu-HU" dirty="0" err="1" smtClean="0"/>
              <a:t>wikipedia.org</a:t>
            </a:r>
            <a:endParaRPr lang="hu-H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Képek: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ClipArt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C50A9-C1A2-4F8B-AA15-E66E94355FE4}" type="slidenum">
              <a:rPr lang="hu-HU" smtClean="0"/>
              <a:pPr/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http://www.worldcarfans.com/109030217515/skoda-octavia-greenline-in-geneva</a:t>
            </a:r>
          </a:p>
          <a:p>
            <a:r>
              <a:rPr lang="hu-HU" dirty="0" smtClean="0"/>
              <a:t>http://www.alternativenergia.hu/kategoriak/technologiak/zold-auto/biodizel/page/11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C50A9-C1A2-4F8B-AA15-E66E94355FE4}" type="slidenum">
              <a:rPr lang="hu-HU" smtClean="0"/>
              <a:pPr/>
              <a:t>23</a:t>
            </a:fld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Szöveg: Saját, </a:t>
            </a:r>
            <a:r>
              <a:rPr lang="hu-HU" dirty="0" err="1" smtClean="0"/>
              <a:t>wikipedia.org</a:t>
            </a:r>
            <a:endParaRPr lang="hu-H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Képek: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ClipArt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C50A9-C1A2-4F8B-AA15-E66E94355FE4}" type="slidenum">
              <a:rPr lang="hu-HU" smtClean="0"/>
              <a:pPr/>
              <a:t>24</a:t>
            </a:fld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http://www.portfolio.hu/vallalatok/zold_energia/hatalmas_sztori_keszulodik_celegyenesben_a_pannergy.113748-2.html</a:t>
            </a:r>
          </a:p>
          <a:p>
            <a:r>
              <a:rPr lang="hu-HU" dirty="0" smtClean="0"/>
              <a:t>http://www.piacesprofit.hu/klimablog/miskolci_bemelegites/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C50A9-C1A2-4F8B-AA15-E66E94355FE4}" type="slidenum">
              <a:rPr lang="hu-HU" smtClean="0"/>
              <a:pPr/>
              <a:t>26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Szöveg: Saját</a:t>
            </a:r>
            <a:endParaRPr lang="hu-H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Képek: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ClipArt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C50A9-C1A2-4F8B-AA15-E66E94355FE4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Szöveg: Saját</a:t>
            </a:r>
            <a:endParaRPr lang="hu-H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Képek: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ClipArt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C50A9-C1A2-4F8B-AA15-E66E94355FE4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Szöveg: Saját</a:t>
            </a:r>
            <a:endParaRPr lang="hu-H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Képek: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ClipArt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C50A9-C1A2-4F8B-AA15-E66E94355FE4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Szöveg: Saját</a:t>
            </a:r>
            <a:endParaRPr lang="hu-H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Képek: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ClipArt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C50A9-C1A2-4F8B-AA15-E66E94355FE4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Szöveg: Saját</a:t>
            </a:r>
            <a:endParaRPr lang="hu-H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Képek: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ClipArt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C50A9-C1A2-4F8B-AA15-E66E94355FE4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http://www.koraxsolar.hu/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C50A9-C1A2-4F8B-AA15-E66E94355FE4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Szöveg: Saját kút</a:t>
            </a:r>
            <a:r>
              <a:rPr lang="hu-HU" baseline="0" dirty="0" smtClean="0"/>
              <a:t> fejből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Képek: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ClipArt</a:t>
            </a:r>
            <a:r>
              <a:rPr lang="hu-HU" baseline="0" dirty="0" smtClean="0"/>
              <a:t>, http://ktv.vac.hu/index.php?action=mnu7&amp;e=20&amp;n=49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C50A9-C1A2-4F8B-AA15-E66E94355FE4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11C6-C847-4C94-8BB9-A75DEF1DFD14}" type="datetimeFigureOut">
              <a:rPr lang="hu-HU" smtClean="0"/>
              <a:pPr/>
              <a:t>2013.02.03.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8853-6C3C-41EF-8D41-7B6D7678E1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11C6-C847-4C94-8BB9-A75DEF1DFD14}" type="datetimeFigureOut">
              <a:rPr lang="hu-HU" smtClean="0"/>
              <a:pPr/>
              <a:t>2013.02.03.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8853-6C3C-41EF-8D41-7B6D7678E1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11C6-C847-4C94-8BB9-A75DEF1DFD14}" type="datetimeFigureOut">
              <a:rPr lang="hu-HU" smtClean="0"/>
              <a:pPr/>
              <a:t>2013.02.03.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8853-6C3C-41EF-8D41-7B6D7678E1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11C6-C847-4C94-8BB9-A75DEF1DFD14}" type="datetimeFigureOut">
              <a:rPr lang="hu-HU" smtClean="0"/>
              <a:pPr/>
              <a:t>2013.02.03.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8853-6C3C-41EF-8D41-7B6D7678E1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11C6-C847-4C94-8BB9-A75DEF1DFD14}" type="datetimeFigureOut">
              <a:rPr lang="hu-HU" smtClean="0"/>
              <a:pPr/>
              <a:t>2013.02.03.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8853-6C3C-41EF-8D41-7B6D7678E1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11C6-C847-4C94-8BB9-A75DEF1DFD14}" type="datetimeFigureOut">
              <a:rPr lang="hu-HU" smtClean="0"/>
              <a:pPr/>
              <a:t>2013.02.03.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8853-6C3C-41EF-8D41-7B6D7678E1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11C6-C847-4C94-8BB9-A75DEF1DFD14}" type="datetimeFigureOut">
              <a:rPr lang="hu-HU" smtClean="0"/>
              <a:pPr/>
              <a:t>2013.02.03.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8853-6C3C-41EF-8D41-7B6D7678E1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11C6-C847-4C94-8BB9-A75DEF1DFD14}" type="datetimeFigureOut">
              <a:rPr lang="hu-HU" smtClean="0"/>
              <a:pPr/>
              <a:t>2013.02.03.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8853-6C3C-41EF-8D41-7B6D7678E1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11C6-C847-4C94-8BB9-A75DEF1DFD14}" type="datetimeFigureOut">
              <a:rPr lang="hu-HU" smtClean="0"/>
              <a:pPr/>
              <a:t>2013.02.03.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8853-6C3C-41EF-8D41-7B6D7678E1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11C6-C847-4C94-8BB9-A75DEF1DFD14}" type="datetimeFigureOut">
              <a:rPr lang="hu-HU" smtClean="0"/>
              <a:pPr/>
              <a:t>2013.02.03.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8853-6C3C-41EF-8D41-7B6D7678E1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11C6-C847-4C94-8BB9-A75DEF1DFD14}" type="datetimeFigureOut">
              <a:rPr lang="hu-HU" smtClean="0"/>
              <a:pPr/>
              <a:t>2013.02.03.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8853-6C3C-41EF-8D41-7B6D7678E1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accent5">
                <a:lumMod val="60000"/>
                <a:lumOff val="40000"/>
              </a:schemeClr>
            </a:gs>
            <a:gs pos="0">
              <a:schemeClr val="bg1">
                <a:lumMod val="40000"/>
                <a:lumOff val="60000"/>
              </a:schemeClr>
            </a:gs>
            <a:gs pos="0">
              <a:schemeClr val="bg1">
                <a:lumMod val="40000"/>
                <a:lumOff val="60000"/>
              </a:schemeClr>
            </a:gs>
            <a:gs pos="0">
              <a:schemeClr val="bg1">
                <a:lumMod val="40000"/>
                <a:lumOff val="60000"/>
              </a:schemeClr>
            </a:gs>
            <a:gs pos="0">
              <a:schemeClr val="bg1">
                <a:lumMod val="40000"/>
                <a:lumOff val="60000"/>
              </a:schemeClr>
            </a:gs>
            <a:gs pos="0">
              <a:schemeClr val="bg1">
                <a:lumMod val="40000"/>
                <a:lumOff val="60000"/>
              </a:schemeClr>
            </a:gs>
            <a:gs pos="0">
              <a:schemeClr val="bg1">
                <a:lumMod val="40000"/>
                <a:lumOff val="60000"/>
              </a:schemeClr>
            </a:gs>
            <a:gs pos="0">
              <a:schemeClr val="bg1">
                <a:lumMod val="40000"/>
                <a:lumOff val="60000"/>
              </a:schemeClr>
            </a:gs>
            <a:gs pos="0">
              <a:schemeClr val="bg1">
                <a:lumMod val="40000"/>
                <a:lumOff val="6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911C6-C847-4C94-8BB9-A75DEF1DFD14}" type="datetimeFigureOut">
              <a:rPr lang="hu-HU" smtClean="0"/>
              <a:pPr/>
              <a:t>2013.02.03.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fld id="{38368853-6C3C-41EF-8D41-7B6D7678E15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Derékszögű háromszög 16"/>
          <p:cNvSpPr/>
          <p:nvPr/>
        </p:nvSpPr>
        <p:spPr>
          <a:xfrm>
            <a:off x="0" y="1916832"/>
            <a:ext cx="1907704" cy="4941168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Derékszögű háromszög 17"/>
          <p:cNvSpPr/>
          <p:nvPr/>
        </p:nvSpPr>
        <p:spPr>
          <a:xfrm>
            <a:off x="179512" y="2924944"/>
            <a:ext cx="1368152" cy="3797424"/>
          </a:xfrm>
          <a:prstGeom prst="rtTriangle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Derékszögű háromszög 18"/>
          <p:cNvSpPr/>
          <p:nvPr/>
        </p:nvSpPr>
        <p:spPr>
          <a:xfrm>
            <a:off x="323528" y="3933056"/>
            <a:ext cx="936104" cy="2581672"/>
          </a:xfrm>
          <a:prstGeom prst="rt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Derékszögű háromszög 21"/>
          <p:cNvSpPr/>
          <p:nvPr/>
        </p:nvSpPr>
        <p:spPr>
          <a:xfrm rot="5400000">
            <a:off x="3451820" y="-3451820"/>
            <a:ext cx="1988840" cy="8892480"/>
          </a:xfrm>
          <a:prstGeom prst="rtTriangle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Derékszögű háromszög 24"/>
          <p:cNvSpPr/>
          <p:nvPr/>
        </p:nvSpPr>
        <p:spPr>
          <a:xfrm rot="5400000">
            <a:off x="2812132" y="-2507332"/>
            <a:ext cx="1548408" cy="6867872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Derékszögű háromszög 25"/>
          <p:cNvSpPr/>
          <p:nvPr/>
        </p:nvSpPr>
        <p:spPr>
          <a:xfrm rot="5400000">
            <a:off x="2375756" y="-1719572"/>
            <a:ext cx="1008112" cy="5112568"/>
          </a:xfrm>
          <a:prstGeom prst="rtTriangl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Derékszögű háromszög 26"/>
          <p:cNvSpPr/>
          <p:nvPr/>
        </p:nvSpPr>
        <p:spPr>
          <a:xfrm rot="5400000">
            <a:off x="1763688" y="-603448"/>
            <a:ext cx="504056" cy="2808312"/>
          </a:xfrm>
          <a:prstGeom prst="rt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Derékszögű háromszög 27"/>
          <p:cNvSpPr/>
          <p:nvPr/>
        </p:nvSpPr>
        <p:spPr>
          <a:xfrm>
            <a:off x="467544" y="4797152"/>
            <a:ext cx="432048" cy="1512168"/>
          </a:xfrm>
          <a:prstGeom prst="rtTriangle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H:\A%20PREZI\K&#233;p%20436.avi" TargetMode="External"/><Relationship Id="rId1" Type="http://schemas.openxmlformats.org/officeDocument/2006/relationships/video" Target="file:///H:\A%20PREZI\K&#233;p%20435.avi" TargetMode="Externa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70.jpeg"/><Relationship Id="rId7" Type="http://schemas.openxmlformats.org/officeDocument/2006/relationships/image" Target="../media/image7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Relationship Id="rId9" Type="http://schemas.openxmlformats.org/officeDocument/2006/relationships/image" Target="../media/image7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2.jpeg"/><Relationship Id="rId11" Type="http://schemas.openxmlformats.org/officeDocument/2006/relationships/image" Target="../media/image97.jpeg"/><Relationship Id="rId5" Type="http://schemas.openxmlformats.org/officeDocument/2006/relationships/image" Target="../media/image91.jpeg"/><Relationship Id="rId10" Type="http://schemas.openxmlformats.org/officeDocument/2006/relationships/image" Target="../media/image96.jpeg"/><Relationship Id="rId4" Type="http://schemas.openxmlformats.org/officeDocument/2006/relationships/image" Target="../media/image90.jpeg"/><Relationship Id="rId9" Type="http://schemas.openxmlformats.org/officeDocument/2006/relationships/image" Target="../media/image9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wmf"/><Relationship Id="rId4" Type="http://schemas.openxmlformats.org/officeDocument/2006/relationships/image" Target="../media/image19.jpeg"/><Relationship Id="rId9" Type="http://schemas.openxmlformats.org/officeDocument/2006/relationships/image" Target="../media/image2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wmf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zöveg helye 18"/>
          <p:cNvSpPr>
            <a:spLocks noGrp="1"/>
          </p:cNvSpPr>
          <p:nvPr>
            <p:ph sz="half" idx="1"/>
          </p:nvPr>
        </p:nvSpPr>
        <p:spPr>
          <a:xfrm>
            <a:off x="1043608" y="1600200"/>
            <a:ext cx="8100392" cy="4525963"/>
          </a:xfrm>
        </p:spPr>
        <p:txBody>
          <a:bodyPr>
            <a:normAutofit/>
          </a:bodyPr>
          <a:lstStyle/>
          <a:p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Készítette: Takács Ádám</a:t>
            </a:r>
          </a:p>
          <a:p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Felkészítő tanár: Szabó Emánuel</a:t>
            </a:r>
          </a:p>
          <a:p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Ceglédi Közgazdasági és Informatikai Szakközépiskola</a:t>
            </a:r>
          </a:p>
          <a:p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2700 CEGLÉD, Kossuth Ferenc u. 32.</a:t>
            </a:r>
            <a:endParaRPr lang="hu-H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73" name="Picture 29" descr="C:\Users\Ádám\AppData\Local\Microsoft\Windows\Temporary Internet Files\Content.IE5\KGKUKMQN\MP90043084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20669">
            <a:off x="6280533" y="1873151"/>
            <a:ext cx="2653229" cy="1946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71" name="Picture 27" descr="C:\Users\Ádám\AppData\Local\Microsoft\Windows\Temporary Internet Files\Content.IE5\8IDULP0U\MC90043727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44071">
            <a:off x="7403966" y="4422110"/>
            <a:ext cx="1835245" cy="25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Ádám\AppData\Local\Microsoft\Windows\Temporary Internet Files\Content.IE5\KGKUKMQN\MP900437343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88539">
            <a:off x="-114016" y="3177334"/>
            <a:ext cx="2273883" cy="182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61" name="Picture 17" descr="C:\Users\Ádám\AppData\Local\Microsoft\Windows\Temporary Internet Files\Content.IE5\KGKUKMQN\MP900437286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44169">
            <a:off x="2076431" y="2581047"/>
            <a:ext cx="1544245" cy="2718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65" name="Picture 21" descr="C:\Users\Ádám\AppData\Local\Microsoft\Windows\Temporary Internet Files\Content.IE5\KGKUKMQN\MP900437328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1916832"/>
            <a:ext cx="3071698" cy="4607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63" name="Picture 19" descr="C:\Users\Ádám\AppData\Local\Microsoft\Windows\Temporary Internet Files\Content.IE5\G8CJJUNO\MP900437358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325654">
            <a:off x="2243492" y="748478"/>
            <a:ext cx="2198844" cy="2198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Ádám\AppData\Local\Microsoft\Windows\Temporary Internet Files\Content.IE5\G8CJJUNO\MP900424398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591910">
            <a:off x="4060764" y="362987"/>
            <a:ext cx="2785678" cy="1856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66" name="Picture 22" descr="C:\Users\Ádám\AppData\Local\Microsoft\Windows\Temporary Internet Files\Content.IE5\8IDULP0U\MP900430846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869810">
            <a:off x="5003820" y="4958277"/>
            <a:ext cx="2843175" cy="2085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68" name="Picture 24" descr="C:\Users\Ádám\AppData\Local\Microsoft\Windows\Temporary Internet Files\Content.IE5\KGKUKMQN\MC900437378[1]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1099225">
            <a:off x="6107351" y="3368064"/>
            <a:ext cx="2577616" cy="1777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70" name="Picture 26" descr="C:\Users\Ádám\AppData\Local\Microsoft\Windows\Temporary Internet Files\Content.IE5\KGKUKMQN\MC900437376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599098">
            <a:off x="3175324" y="4841895"/>
            <a:ext cx="1842139" cy="2104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60" name="Picture 16" descr="C:\Users\Ádám\AppData\Local\Microsoft\Windows\Temporary Internet Files\Content.IE5\P3B6W1GJ\MP900438852[1]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1386184">
            <a:off x="-200971" y="1477729"/>
            <a:ext cx="2802426" cy="1870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72" name="Picture 28" descr="C:\Users\Ádám\AppData\Local\Microsoft\Windows\Temporary Internet Files\Content.IE5\P3B6W1GJ\MC900438978[1]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766015">
            <a:off x="6345089" y="-25406"/>
            <a:ext cx="2851669" cy="2028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62" name="Picture 18" descr="C:\Users\Ádám\AppData\Local\Microsoft\Windows\Temporary Internet Files\Content.IE5\8IDULP0U\MP900438590[1]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0798958">
            <a:off x="-326002" y="4927317"/>
            <a:ext cx="2652710" cy="1776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20925779">
            <a:off x="-194575" y="135165"/>
            <a:ext cx="5389507" cy="1143000"/>
          </a:xfrm>
        </p:spPr>
        <p:txBody>
          <a:bodyPr>
            <a:normAutofit/>
          </a:bodyPr>
          <a:lstStyle/>
          <a:p>
            <a:r>
              <a:rPr lang="hu-HU" sz="3600" dirty="0" smtClean="0">
                <a:solidFill>
                  <a:schemeClr val="bg2">
                    <a:lumMod val="10000"/>
                  </a:schemeClr>
                </a:solidFill>
              </a:rPr>
              <a:t>Megújuló energiaforrások</a:t>
            </a:r>
            <a:endParaRPr lang="hu-HU" sz="3600" dirty="0"/>
          </a:p>
        </p:txBody>
      </p:sp>
      <p:pic>
        <p:nvPicPr>
          <p:cNvPr id="6164" name="Picture 20" descr="C:\Users\Ádám\AppData\Local\Microsoft\Windows\Temporary Internet Files\Content.IE5\P3B6W1GJ\MP900449068[1]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681165">
            <a:off x="1619471" y="4979361"/>
            <a:ext cx="1780341" cy="1942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400" decel="100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" decel="100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decel="100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decel="100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400" decel="100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400" decel="100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" decel="100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 decel="100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400" decel="100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400" decel="100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decel="100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 decel="100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0"/>
                            </p:stCondLst>
                            <p:childTnLst>
                              <p:par>
                                <p:cTn id="10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400" decel="100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400" decel="100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00" decel="100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00" decel="100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500"/>
                            </p:stCondLst>
                            <p:childTnLst>
                              <p:par>
                                <p:cTn id="1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691680" y="1412776"/>
            <a:ext cx="4680520" cy="5328592"/>
          </a:xfrm>
        </p:spPr>
        <p:txBody>
          <a:bodyPr>
            <a:noAutofit/>
          </a:bodyPr>
          <a:lstStyle/>
          <a:p>
            <a:r>
              <a:rPr lang="hu-HU" sz="2600" dirty="0" smtClean="0"/>
              <a:t>A Napenergia hasznosítása manapság nagyon divatos sőt presztízs növelő tényező. Erre példa a Tesco-Global Áruházak </a:t>
            </a:r>
            <a:r>
              <a:rPr lang="hu-HU" sz="2600" dirty="0" err="1" smtClean="0"/>
              <a:t>Zrt</a:t>
            </a:r>
            <a:r>
              <a:rPr lang="hu-HU" sz="2600" dirty="0" smtClean="0"/>
              <a:t> beruházása.</a:t>
            </a:r>
          </a:p>
          <a:p>
            <a:r>
              <a:rPr lang="hu-HU" sz="2600" dirty="0" smtClean="0"/>
              <a:t>Tesco logisztikai központ komplexumának tetején 670 négyzetméter felületű napelemes rendszer.</a:t>
            </a:r>
          </a:p>
          <a:p>
            <a:r>
              <a:rPr lang="hu-HU" sz="2600" dirty="0" smtClean="0"/>
              <a:t>A Megapark áruház tetején pedig Magyarország eddigi legnagyobb napkollektoros rendszerét helyezték üzembe.</a:t>
            </a:r>
            <a:endParaRPr lang="hu-HU" sz="2600" dirty="0"/>
          </a:p>
        </p:txBody>
      </p:sp>
      <p:pic>
        <p:nvPicPr>
          <p:cNvPr id="6" name="Tartalom helye 5" descr="gyal-web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00192" y="1628800"/>
            <a:ext cx="2699792" cy="20248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 descr="H:\A PREZI\tesco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149080"/>
            <a:ext cx="2939820" cy="22048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20818848">
            <a:off x="-118809" y="226491"/>
            <a:ext cx="5122912" cy="11430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Tükrös naperőmű</a:t>
            </a:r>
            <a:endParaRPr lang="hu-HU" dirty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11560" y="1844824"/>
            <a:ext cx="8136904" cy="2016224"/>
          </a:xfrm>
        </p:spPr>
        <p:txBody>
          <a:bodyPr>
            <a:normAutofit fontScale="92500" lnSpcReduction="10000"/>
          </a:bodyPr>
          <a:lstStyle/>
          <a:p>
            <a:r>
              <a:rPr lang="hu-HU" b="1" dirty="0" smtClean="0"/>
              <a:t>Naphőerőmű</a:t>
            </a:r>
            <a:r>
              <a:rPr lang="hu-HU" dirty="0" smtClean="0"/>
              <a:t> a spanyol   Sevilla város mellett épült meg. A lényege hogy a több 100 m</a:t>
            </a:r>
            <a:r>
              <a:rPr lang="hu-HU" baseline="26000" dirty="0" smtClean="0"/>
              <a:t>2</a:t>
            </a:r>
            <a:r>
              <a:rPr lang="hu-HU" dirty="0" smtClean="0"/>
              <a:t> felületű tükrök a nap fényét egyetlen pontban gyűjtik össze és itt a vizet gőzzé hevíti. Ez a gőz egy turbinát meghajtva áramot termel a környező településeknek. </a:t>
            </a:r>
          </a:p>
          <a:p>
            <a:endParaRPr lang="hu-HU" dirty="0"/>
          </a:p>
        </p:txBody>
      </p:sp>
      <p:pic>
        <p:nvPicPr>
          <p:cNvPr id="5" name="Tartalom helye 4" descr="PS20andPS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64056" y="3717032"/>
            <a:ext cx="4500370" cy="29983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338" name="Picture 2" descr="C:\Users\Ádám\AppData\Local\Microsoft\Windows\Temporary Internet Files\Content.IE5\KGKUKMQN\MP90042800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8803" y="0"/>
            <a:ext cx="2325197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87624" y="1556792"/>
            <a:ext cx="6840760" cy="273630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hu-HU" dirty="0" smtClean="0"/>
              <a:t>Az erőmű miatt a kis Spanyol falu turisztikai látványosság is lett és igaz ami igaz nem csak tisztább ez az erőmű, de jobban is mutat mint egy atom- vagy egy szénerőmű. Mi több a Spanyol kormány ebben az évben még 3 ilyen típusú Nap erőmű létesítését tervezi.</a:t>
            </a:r>
            <a:endParaRPr lang="hu-HU" dirty="0"/>
          </a:p>
        </p:txBody>
      </p:sp>
      <p:pic>
        <p:nvPicPr>
          <p:cNvPr id="5" name="Tartalom helye 4" descr="2424324_f135a838b8dc5551b7d50928bf74a6a1_w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4193704"/>
            <a:ext cx="3996445" cy="2664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362" name="Picture 2" descr="C:\Users\Ádám\AppData\Local\Microsoft\Windows\Temporary Internet Files\Content.IE5\8IDULP0U\MP90040227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8000" y="116632"/>
            <a:ext cx="2036000" cy="16288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20883100">
            <a:off x="-340758" y="269666"/>
            <a:ext cx="5771771" cy="11430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Világítsd meg a kerted éjjel a Nap segítségével!!</a:t>
            </a:r>
            <a:endParaRPr lang="hu-HU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364088" y="1772816"/>
            <a:ext cx="3779912" cy="4741987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Már mindenki hallott vagy látott a mostanában olyan divatos és dekoratív </a:t>
            </a:r>
            <a:r>
              <a:rPr lang="hu-HU" dirty="0" err="1" smtClean="0"/>
              <a:t>Solár</a:t>
            </a:r>
            <a:r>
              <a:rPr lang="hu-HU" dirty="0" smtClean="0"/>
              <a:t> lámpákról! Bevallom én is nagy gyűjtője vagyok!</a:t>
            </a:r>
          </a:p>
          <a:p>
            <a:r>
              <a:rPr lang="hu-HU" dirty="0" smtClean="0"/>
              <a:t>Ezek segítségével rendkívül széppé lehet varázsolni a kertet minden éjjel ingyen áramból!!</a:t>
            </a:r>
            <a:endParaRPr lang="hu-HU" dirty="0"/>
          </a:p>
        </p:txBody>
      </p:sp>
      <p:pic>
        <p:nvPicPr>
          <p:cNvPr id="9218" name="Picture 2" descr="H:\A PREZI\434104_aruf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2267744" cy="1519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H:\A PREZI\4fcf74f0c1a99f765d000052-400x400-resize-transparent.png"/>
          <p:cNvPicPr>
            <a:picLocks noChangeAspect="1" noChangeArrowheads="1"/>
          </p:cNvPicPr>
          <p:nvPr/>
        </p:nvPicPr>
        <p:blipFill>
          <a:blip r:embed="rId4" cstate="print"/>
          <a:srcRect l="13230" r="14951"/>
          <a:stretch>
            <a:fillRect/>
          </a:stretch>
        </p:blipFill>
        <p:spPr bwMode="auto">
          <a:xfrm rot="1020677">
            <a:off x="2693202" y="1513669"/>
            <a:ext cx="2736304" cy="38100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9220" name="Picture 4" descr="H:\A PREZI\e896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41831">
            <a:off x="1294042" y="4527153"/>
            <a:ext cx="2483768" cy="211384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Tartalom helye 7" descr="98509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 rot="20231787">
            <a:off x="800171" y="1771781"/>
            <a:ext cx="2448170" cy="2953348"/>
          </a:xfrm>
          <a:effectLst>
            <a:softEdge rad="63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20839736">
            <a:off x="-915533" y="178707"/>
            <a:ext cx="5490769" cy="1143000"/>
          </a:xfrm>
        </p:spPr>
        <p:txBody>
          <a:bodyPr/>
          <a:lstStyle/>
          <a:p>
            <a:r>
              <a:rPr lang="hu-H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 szélenergia</a:t>
            </a:r>
            <a:r>
              <a:rPr lang="hu-HU" dirty="0" smtClean="0">
                <a:solidFill>
                  <a:schemeClr val="bg2">
                    <a:lumMod val="10000"/>
                  </a:schemeClr>
                </a:solidFill>
                <a:latin typeface="Berlin Sans FB Demi" pitchFamily="34" charset="0"/>
              </a:rPr>
              <a:t>:</a:t>
            </a:r>
            <a:endParaRPr lang="hu-HU" dirty="0">
              <a:solidFill>
                <a:schemeClr val="bg2">
                  <a:lumMod val="1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 rot="20449835">
            <a:off x="582694" y="1580490"/>
            <a:ext cx="4551226" cy="4601101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Legnagyobb előnye hogy csak egyszeri beruházást igényel és különösebb karbantartást nem.</a:t>
            </a: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Telepítésükhöz nem kell erdőt irtani mert utak mellé vagy szántóföldekre is telepíthető.</a:t>
            </a: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Látvány szempontjából: nem csúnyábbak a villanyoszlopoknál. A tengerekre telepítettek meg a partról nem is igen látszanak.</a:t>
            </a: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Madarakra különös veszélyt nem jelent.</a:t>
            </a:r>
          </a:p>
          <a:p>
            <a:endParaRPr lang="hu-HU" dirty="0"/>
          </a:p>
        </p:txBody>
      </p:sp>
      <p:pic>
        <p:nvPicPr>
          <p:cNvPr id="4098" name="Picture 2" descr="C:\Users\Ádám\AppData\Local\Microsoft\Windows\Temporary Internet Files\Content.IE5\G8CJJUNO\MC900353987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005064"/>
            <a:ext cx="1728192" cy="2552819"/>
          </a:xfrm>
          <a:prstGeom prst="rect">
            <a:avLst/>
          </a:prstGeom>
          <a:noFill/>
        </p:spPr>
      </p:pic>
      <p:pic>
        <p:nvPicPr>
          <p:cNvPr id="1026" name="Picture 2" descr="C:\Users\Ádám\AppData\Local\Microsoft\Windows\Temporary Internet Files\Content.IE5\P3B6W1GJ\MP90043719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5569" y="980728"/>
            <a:ext cx="3888431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20921147">
            <a:off x="-262616" y="304116"/>
            <a:ext cx="5165686" cy="11430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Szélenergia legnagyobb felhasználói:</a:t>
            </a:r>
            <a:endParaRPr lang="hu-HU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619672" y="1484784"/>
            <a:ext cx="4402832" cy="5229200"/>
          </a:xfrm>
        </p:spPr>
        <p:txBody>
          <a:bodyPr>
            <a:normAutofit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Ezt a megújuló energiaforrást legjobban Európában azon belül is Németországban, Spanyolországban, Dániában és az Egyesült Királyságban alkalmazzák.</a:t>
            </a: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Európán kívül még nagy szélerőmű hatalom az Egyesül Államok, Kína és India.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Ádám\AppData\Local\Microsoft\Windows\Temporary Internet Files\Content.IE5\KGKUKMQN\MP90043738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930136"/>
            <a:ext cx="3275856" cy="49278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21002692">
            <a:off x="-558221" y="169452"/>
            <a:ext cx="5819491" cy="1143000"/>
          </a:xfrm>
        </p:spPr>
        <p:txBody>
          <a:bodyPr/>
          <a:lstStyle/>
          <a:p>
            <a:r>
              <a:rPr lang="hu-HU" dirty="0" smtClean="0">
                <a:solidFill>
                  <a:schemeClr val="bg2">
                    <a:lumMod val="10000"/>
                  </a:schemeClr>
                </a:solidFill>
                <a:latin typeface="Baskerville Old Face" pitchFamily="18" charset="0"/>
              </a:rPr>
              <a:t>További előnyei:</a:t>
            </a:r>
            <a:endParaRPr lang="hu-HU" dirty="0">
              <a:solidFill>
                <a:schemeClr val="bg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860032" y="1700808"/>
            <a:ext cx="4038600" cy="4669979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Nagy előnye a többi megújuló energiaforrással szemben hogy a tengerre is lehet telepíteni:</a:t>
            </a:r>
          </a:p>
          <a:p>
            <a:r>
              <a:rPr lang="hu-HU" dirty="0" smtClean="0"/>
              <a:t>Ez ugyan drágább, de a tengereken mindig fúj a szél! A tengeri szélparkok sokkal nagyobbak is lehetnek mint a </a:t>
            </a:r>
            <a:r>
              <a:rPr lang="hu-HU" dirty="0" smtClean="0"/>
              <a:t>szárazföldiek ezáltal több áramot is képesek termelni.</a:t>
            </a:r>
            <a:endParaRPr lang="hu-HU" dirty="0"/>
          </a:p>
        </p:txBody>
      </p:sp>
      <p:pic>
        <p:nvPicPr>
          <p:cNvPr id="6" name="Tartalom helye 5" descr="20070419tengerisz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988840"/>
            <a:ext cx="3429024" cy="2276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 descr="H:\A PREZI\216_2154931_2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4141" y="0"/>
            <a:ext cx="2649859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20790738">
            <a:off x="-1215406" y="341450"/>
            <a:ext cx="6385237" cy="11430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Szélerőművek Magyarországon:</a:t>
            </a:r>
            <a:endParaRPr lang="hu-HU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8435280" cy="2520280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2011-ig 37 szélerőművet helyeztek, összesen 172 toronnyal, 329 325 kW beépített </a:t>
            </a:r>
            <a:r>
              <a:rPr lang="hu-HU" dirty="0" smtClean="0"/>
              <a:t>teljesítménnyel üzembe Magyarországon. </a:t>
            </a:r>
            <a:r>
              <a:rPr lang="hu-HU" dirty="0" smtClean="0"/>
              <a:t>A legtöbb szélerőmű az ország északnyugati részén, főként Mosonmagyaróvár környékén található.</a:t>
            </a:r>
          </a:p>
          <a:p>
            <a:r>
              <a:rPr lang="hu-HU" dirty="0" smtClean="0"/>
              <a:t>Egy 2 megawattos szélturbina évente mintegy 100 millió forint bevételt hoz. A képen </a:t>
            </a:r>
            <a:r>
              <a:rPr lang="hu-HU" dirty="0" err="1" smtClean="0"/>
              <a:t>szélerőműpark</a:t>
            </a:r>
            <a:r>
              <a:rPr lang="hu-HU" dirty="0" smtClean="0"/>
              <a:t> Sopronkövesden </a:t>
            </a:r>
            <a:r>
              <a:rPr lang="hu-HU" dirty="0" smtClean="0"/>
              <a:t>látható</a:t>
            </a:r>
            <a:r>
              <a:rPr lang="hu-HU" dirty="0" smtClean="0"/>
              <a:t>.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6" name="Tartalom helye 5" descr="800px-Szeleromu_sopronkoves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4003807"/>
            <a:ext cx="4283968" cy="2854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Ádám\AppData\Local\Microsoft\Windows\Temporary Internet Files\Content.IE5\P3B6W1GJ\MC90043725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6502" y="0"/>
            <a:ext cx="2337498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15816" y="1196752"/>
            <a:ext cx="5544616" cy="5400600"/>
          </a:xfrm>
        </p:spPr>
        <p:txBody>
          <a:bodyPr>
            <a:normAutofit fontScale="90000"/>
          </a:bodyPr>
          <a:lstStyle/>
          <a:p>
            <a:r>
              <a:rPr lang="hu-HU" sz="2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2008-ban és 2009-ben volt alkalmam Németországba utazni és már akkor is lenyűgöztek ezek a szélturbinák ezért rengeteg fényképet illetve videofelvételeket készítettem. Íme kettő a sok közül. Először is hatalmasak az ember ott alattuk jelentéktelennek érzi magát. Rendkívül csendesek csak egy kis suhogás hallatszik, amikor az egyik turbinalapát éppen elhalad a tartó oszlop előtt továbbá nagyon </a:t>
            </a:r>
            <a:r>
              <a:rPr lang="hu-HU" sz="25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megnyuktatónak</a:t>
            </a:r>
            <a:r>
              <a:rPr lang="hu-HU" sz="2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tartom a német látképet ezzel a rengeteg lassan és egyenletesen mozgó szélturbinákkal.</a:t>
            </a:r>
            <a:endParaRPr lang="hu-HU" sz="2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Kép 435.avi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575381" y="1196752"/>
            <a:ext cx="5568619" cy="4176464"/>
          </a:xfrm>
          <a:prstGeom prst="rect">
            <a:avLst/>
          </a:prstGeom>
        </p:spPr>
      </p:pic>
      <p:pic>
        <p:nvPicPr>
          <p:cNvPr id="6" name="Kép 436.avi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1907704" y="2429508"/>
            <a:ext cx="5904656" cy="442849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20855178">
            <a:off x="-2026081" y="123729"/>
            <a:ext cx="8229600" cy="1143000"/>
          </a:xfrm>
        </p:spPr>
        <p:txBody>
          <a:bodyPr/>
          <a:lstStyle/>
          <a:p>
            <a:r>
              <a:rPr lang="hu-HU" dirty="0" smtClean="0">
                <a:solidFill>
                  <a:schemeClr val="bg2">
                    <a:lumMod val="10000"/>
                  </a:schemeClr>
                </a:solidFill>
              </a:rPr>
              <a:t>A vízenergia:</a:t>
            </a:r>
            <a:endParaRPr lang="hu-H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 rot="20442526">
            <a:off x="579743" y="1549353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A víz mozgási energiáját nagyon sokféleképpen ki lehet aknázni.</a:t>
            </a:r>
          </a:p>
          <a:p>
            <a:r>
              <a:rPr lang="hu-HU" dirty="0" smtClean="0"/>
              <a:t>Duzzasztó gátak révén</a:t>
            </a:r>
          </a:p>
          <a:p>
            <a:r>
              <a:rPr lang="hu-HU" dirty="0" smtClean="0"/>
              <a:t>Hullám erőművekkel</a:t>
            </a:r>
          </a:p>
          <a:p>
            <a:r>
              <a:rPr lang="hu-HU" dirty="0" smtClean="0"/>
              <a:t>A folyókba helyezett turbinákkal</a:t>
            </a:r>
          </a:p>
          <a:p>
            <a:r>
              <a:rPr lang="hu-HU" dirty="0" smtClean="0"/>
              <a:t>Árapály erőművekkel</a:t>
            </a:r>
          </a:p>
          <a:p>
            <a:r>
              <a:rPr lang="hu-HU" dirty="0" smtClean="0"/>
              <a:t>És még nagyon sok féleképpen amilyen eljárások jelenleg is fejlesztés alatt állnak.</a:t>
            </a:r>
            <a:endParaRPr lang="hu-HU" dirty="0"/>
          </a:p>
        </p:txBody>
      </p:sp>
      <p:pic>
        <p:nvPicPr>
          <p:cNvPr id="7172" name="Picture 4" descr="C:\Users\Ádám\AppData\Local\Microsoft\Windows\Temporary Internet Files\Content.IE5\P3B6W1GJ\MP90042267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155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Tartalom helye 9" descr="TidalPower.gif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4008" y="3395697"/>
            <a:ext cx="1944216" cy="3462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H:\A PREZI\ke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220755"/>
            <a:ext cx="2880320" cy="1920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:\A PREZI\800px-pelamis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8012" y="2492896"/>
            <a:ext cx="2765988" cy="2074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20829175">
            <a:off x="-644401" y="298037"/>
            <a:ext cx="6941993" cy="1143000"/>
          </a:xfrm>
        </p:spPr>
        <p:txBody>
          <a:bodyPr>
            <a:normAutofit/>
          </a:bodyPr>
          <a:lstStyle/>
          <a:p>
            <a:r>
              <a:rPr lang="hu-HU" sz="3500" dirty="0" smtClean="0">
                <a:solidFill>
                  <a:schemeClr val="bg2">
                    <a:lumMod val="10000"/>
                  </a:schemeClr>
                </a:solidFill>
                <a:latin typeface="Bernard MT Condensed" pitchFamily="18" charset="0"/>
              </a:rPr>
              <a:t>Mik is azok az energiaforrások?</a:t>
            </a:r>
            <a:endParaRPr lang="hu-HU" sz="3500" dirty="0">
              <a:solidFill>
                <a:schemeClr val="bg2">
                  <a:lumMod val="1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600200"/>
            <a:ext cx="6840760" cy="4525963"/>
          </a:xfrm>
        </p:spPr>
        <p:txBody>
          <a:bodyPr/>
          <a:lstStyle/>
          <a:p>
            <a:r>
              <a:rPr lang="hu-H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Először is két féle energia forrás létezik </a:t>
            </a:r>
            <a:r>
              <a:rPr lang="hu-HU" sz="3000" dirty="0" smtClean="0"/>
              <a:t>:</a:t>
            </a:r>
          </a:p>
          <a:p>
            <a:endParaRPr lang="hu-HU" dirty="0"/>
          </a:p>
          <a:p>
            <a:pPr>
              <a:buNone/>
            </a:pPr>
            <a:endParaRPr lang="hu-HU" dirty="0"/>
          </a:p>
          <a:p>
            <a:pPr>
              <a:buNone/>
            </a:pPr>
            <a:endParaRPr lang="hu-HU" dirty="0" smtClean="0"/>
          </a:p>
          <a:p>
            <a:endParaRPr lang="hu-HU" dirty="0"/>
          </a:p>
        </p:txBody>
      </p:sp>
      <p:cxnSp>
        <p:nvCxnSpPr>
          <p:cNvPr id="8" name="Egyenes összekötő nyíllal 7"/>
          <p:cNvCxnSpPr/>
          <p:nvPr/>
        </p:nvCxnSpPr>
        <p:spPr>
          <a:xfrm flipH="1">
            <a:off x="3419872" y="2204864"/>
            <a:ext cx="432048" cy="432048"/>
          </a:xfrm>
          <a:prstGeom prst="straightConnector1">
            <a:avLst/>
          </a:prstGeom>
          <a:ln w="57150" cap="rnd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áblázat 19"/>
          <p:cNvGraphicFramePr>
            <a:graphicFrameLocks noGrp="1"/>
          </p:cNvGraphicFramePr>
          <p:nvPr/>
        </p:nvGraphicFramePr>
        <p:xfrm>
          <a:off x="1475656" y="3861048"/>
          <a:ext cx="6096000" cy="72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72008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áblázat 20"/>
          <p:cNvGraphicFramePr>
            <a:graphicFrameLocks noGrp="1"/>
          </p:cNvGraphicFramePr>
          <p:nvPr/>
        </p:nvGraphicFramePr>
        <p:xfrm>
          <a:off x="1259632" y="2132856"/>
          <a:ext cx="7560840" cy="2849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3900"/>
                <a:gridCol w="4086940"/>
              </a:tblGrid>
              <a:tr h="288032">
                <a:tc>
                  <a:txBody>
                    <a:bodyPr/>
                    <a:lstStyle/>
                    <a:p>
                      <a:r>
                        <a:rPr lang="hu-HU" sz="2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Megújuló</a:t>
                      </a:r>
                      <a:endParaRPr lang="hu-HU" sz="2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Nem megújuló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Ezek olyan</a:t>
                      </a:r>
                      <a:r>
                        <a:rPr lang="hu-HU" sz="25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energiaforrások amelyek sokkal gyorsabban termelődnek, mint ahogyan az emberiség fel tudná használni.</a:t>
                      </a:r>
                      <a:endParaRPr lang="hu-HU" sz="2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Azok az energiaforrások</a:t>
                      </a:r>
                      <a:r>
                        <a:rPr lang="hu-HU" sz="25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amelyek nem tudnak olyan gyorsan újra termelődni amilyen gyorsan felhasználjuk őket.</a:t>
                      </a:r>
                      <a:endParaRPr lang="hu-HU" sz="2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C:\Users\Ádám\AppData\Local\Microsoft\Windows\Temporary Internet Files\Content.IE5\8IDULP0U\MP90043084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8640"/>
            <a:ext cx="1637127" cy="223224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C:\Users\Ádám\AppData\Local\Microsoft\Windows\Temporary Internet Files\Content.IE5\8IDULP0U\MC90002999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5013176"/>
            <a:ext cx="1233526" cy="1672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Ádám\AppData\Local\Microsoft\Windows\Temporary Internet Files\Content.IE5\KGKUKMQN\MP900433105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5013176"/>
            <a:ext cx="1656184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Balra-jobbra nyíl 10"/>
          <p:cNvSpPr/>
          <p:nvPr/>
        </p:nvSpPr>
        <p:spPr>
          <a:xfrm>
            <a:off x="4283968" y="5445224"/>
            <a:ext cx="1216152" cy="484632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6" name="Egyenes összekötő nyíllal 15"/>
          <p:cNvCxnSpPr/>
          <p:nvPr/>
        </p:nvCxnSpPr>
        <p:spPr>
          <a:xfrm>
            <a:off x="4355976" y="2204864"/>
            <a:ext cx="360040" cy="432048"/>
          </a:xfrm>
          <a:prstGeom prst="straightConnector1">
            <a:avLst/>
          </a:prstGeom>
          <a:ln w="57150" cap="rnd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20838450">
            <a:off x="-331440" y="183702"/>
            <a:ext cx="5330562" cy="1185540"/>
          </a:xfrm>
        </p:spPr>
        <p:txBody>
          <a:bodyPr>
            <a:noAutofit/>
          </a:bodyPr>
          <a:lstStyle/>
          <a:p>
            <a:r>
              <a:rPr lang="hu-HU" sz="3400" dirty="0" smtClean="0">
                <a:solidFill>
                  <a:schemeClr val="bg2">
                    <a:lumMod val="10000"/>
                  </a:schemeClr>
                </a:solidFill>
                <a:latin typeface="Baskerville Old Face" pitchFamily="18" charset="0"/>
              </a:rPr>
              <a:t>A víz erejének hasznosítása Magyarországon</a:t>
            </a:r>
            <a:endParaRPr lang="hu-HU" sz="3400" dirty="0">
              <a:solidFill>
                <a:schemeClr val="bg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619672" y="1484784"/>
            <a:ext cx="4038600" cy="4309939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A Tiszán a – hazai viszonyok között nagynak számító – Tiszalöki Vízerőmű és, mint legújabb létesítmény, a Kiskörei Vízerőmű található.</a:t>
            </a:r>
          </a:p>
          <a:p>
            <a:r>
              <a:rPr lang="hu-HU" dirty="0" smtClean="0"/>
              <a:t>Sajnos hazánkban alföldi ország lévén a folyók esése igen alacsony és éppen ezért a vízenergiát csakis duzzasztó gátak által lehetne termelni ami igen költséges továbbá a biológiai egyensúlyt is veszélyeztetheti.</a:t>
            </a:r>
            <a:endParaRPr lang="hu-HU" dirty="0"/>
          </a:p>
        </p:txBody>
      </p:sp>
      <p:pic>
        <p:nvPicPr>
          <p:cNvPr id="5" name="Tartalom helye 4" descr="zj_0909eromu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3933056"/>
            <a:ext cx="4038600" cy="2726055"/>
          </a:xfrm>
        </p:spPr>
      </p:pic>
      <p:pic>
        <p:nvPicPr>
          <p:cNvPr id="8195" name="Picture 3" descr="C:\Users\Ádám\AppData\Local\Microsoft\Windows\Temporary Internet Files\Content.IE5\P3B6W1GJ\MP90022765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16632"/>
            <a:ext cx="2267744" cy="1481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20913066">
            <a:off x="71065" y="167931"/>
            <a:ext cx="4259184" cy="1143000"/>
          </a:xfrm>
        </p:spPr>
        <p:txBody>
          <a:bodyPr/>
          <a:lstStyle/>
          <a:p>
            <a:r>
              <a:rPr lang="hu-HU" dirty="0" smtClean="0">
                <a:solidFill>
                  <a:schemeClr val="bg2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Biomassza</a:t>
            </a:r>
            <a:endParaRPr lang="hu-HU" dirty="0">
              <a:solidFill>
                <a:schemeClr val="bg2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 rot="20399337">
            <a:off x="652483" y="1607118"/>
            <a:ext cx="4038600" cy="4525963"/>
          </a:xfrm>
        </p:spPr>
        <p:txBody>
          <a:bodyPr>
            <a:normAutofit/>
          </a:bodyPr>
          <a:lstStyle/>
          <a:p>
            <a:r>
              <a:rPr lang="hu-HU" dirty="0" smtClean="0"/>
              <a:t>A biomasszaként felhasználható energia többféle forrásból eredhet: </a:t>
            </a:r>
          </a:p>
          <a:p>
            <a:r>
              <a:rPr lang="hu-HU" dirty="0" smtClean="0"/>
              <a:t>a szemét és a hulladék, </a:t>
            </a:r>
          </a:p>
          <a:p>
            <a:r>
              <a:rPr lang="hu-HU" dirty="0" smtClean="0"/>
              <a:t>a fa, </a:t>
            </a:r>
          </a:p>
          <a:p>
            <a:r>
              <a:rPr lang="hu-HU" dirty="0" smtClean="0"/>
              <a:t>a biogáz és </a:t>
            </a:r>
          </a:p>
          <a:p>
            <a:r>
              <a:rPr lang="hu-HU" dirty="0" smtClean="0"/>
              <a:t>az alkohol alapú üzemanyagok.</a:t>
            </a:r>
            <a:endParaRPr lang="hu-HU" dirty="0"/>
          </a:p>
        </p:txBody>
      </p:sp>
      <p:pic>
        <p:nvPicPr>
          <p:cNvPr id="4099" name="Picture 3" descr="C:\Users\Ádám\AppData\Local\Microsoft\Windows\Temporary Internet Files\Content.IE5\8IDULP0U\MP90043723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24744"/>
            <a:ext cx="1008112" cy="1510011"/>
          </a:xfrm>
          <a:prstGeom prst="rect">
            <a:avLst/>
          </a:prstGeom>
          <a:noFill/>
        </p:spPr>
      </p:pic>
      <p:pic>
        <p:nvPicPr>
          <p:cNvPr id="4100" name="Picture 4" descr="C:\Users\Ádám\AppData\Local\Microsoft\Windows\Temporary Internet Files\Content.IE5\G8CJJUNO\MC90044187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708920"/>
            <a:ext cx="1828800" cy="1828800"/>
          </a:xfrm>
          <a:prstGeom prst="rect">
            <a:avLst/>
          </a:prstGeom>
          <a:noFill/>
        </p:spPr>
      </p:pic>
      <p:pic>
        <p:nvPicPr>
          <p:cNvPr id="4101" name="Picture 5" descr="C:\Program Files\Microsoft Office\MEDIA\CAGCAT10\j0293240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188640"/>
            <a:ext cx="1565453" cy="1154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6" descr="C:\Users\Ádám\AppData\Local\Microsoft\Windows\Temporary Internet Files\Content.IE5\8IDULP0U\MC900030199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1124744"/>
            <a:ext cx="1826971" cy="1686154"/>
          </a:xfrm>
          <a:prstGeom prst="rect">
            <a:avLst/>
          </a:prstGeom>
          <a:noFill/>
        </p:spPr>
      </p:pic>
      <p:pic>
        <p:nvPicPr>
          <p:cNvPr id="4103" name="Picture 7" descr="C:\Users\Ádám\AppData\Local\Microsoft\Windows\Temporary Internet Files\Content.IE5\G8CJJUNO\MC90039159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5160874"/>
            <a:ext cx="1840687" cy="1697126"/>
          </a:xfrm>
          <a:prstGeom prst="rect">
            <a:avLst/>
          </a:prstGeom>
          <a:noFill/>
        </p:spPr>
      </p:pic>
      <p:pic>
        <p:nvPicPr>
          <p:cNvPr id="4104" name="Picture 8" descr="C:\Users\Ádám\AppData\Local\Microsoft\Windows\Temporary Internet Files\Content.IE5\P3B6W1GJ\MC900391594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4797152"/>
            <a:ext cx="1621231" cy="1820570"/>
          </a:xfrm>
          <a:prstGeom prst="rect">
            <a:avLst/>
          </a:prstGeom>
          <a:noFill/>
        </p:spPr>
      </p:pic>
      <p:pic>
        <p:nvPicPr>
          <p:cNvPr id="4107" name="Picture 11" descr="C:\Users\Ádám\AppData\Local\Microsoft\Windows\Temporary Internet Files\Content.IE5\8IDULP0U\MC900297735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2852936"/>
            <a:ext cx="1498702" cy="19312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20799467">
            <a:off x="-1311835" y="258677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Tüzelhető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biomassza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755576" y="1772816"/>
            <a:ext cx="4038600" cy="4309939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Legjellemzőbb tüzelt biomassza-fajták : tűzifa </a:t>
            </a:r>
            <a:r>
              <a:rPr lang="hu-HU" dirty="0" err="1" smtClean="0"/>
              <a:t>apríték</a:t>
            </a:r>
            <a:r>
              <a:rPr lang="hu-HU" dirty="0" smtClean="0"/>
              <a:t>, fűrészüzemi hulladékok, fűrészpor (fűrészipari melléktermék), szalma és a mezőgazdasági hulladékok.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biológiailag elgázosítható biomasszák jellemzően nagyobb nedvességtartalmú növényi hulladékból, vagy állati hulladékból áll.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cukortartalmú növények, zöld növényi hulladék, állati szennyvíziszap, trágya. </a:t>
            </a:r>
          </a:p>
          <a:p>
            <a:pPr>
              <a:buNone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Felhasználása: a földgáz kiváltására.</a:t>
            </a:r>
          </a:p>
          <a:p>
            <a:endParaRPr lang="hu-HU" dirty="0"/>
          </a:p>
        </p:txBody>
      </p:sp>
      <p:pic>
        <p:nvPicPr>
          <p:cNvPr id="5122" name="Picture 2" descr="C:\Users\Ádám\AppData\Local\Microsoft\Windows\Temporary Internet Files\Content.IE5\8IDULP0U\MC90043379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0"/>
            <a:ext cx="1709650" cy="1709650"/>
          </a:xfrm>
          <a:prstGeom prst="rect">
            <a:avLst/>
          </a:prstGeom>
          <a:noFill/>
        </p:spPr>
      </p:pic>
      <p:pic>
        <p:nvPicPr>
          <p:cNvPr id="2050" name="Picture 2" descr="C:\Users\Ádám\AppData\Local\Microsoft\Windows\Temporary Internet Files\Content.IE5\KGKUKMQN\MP90028978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725144"/>
            <a:ext cx="2728900" cy="18192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20834751">
            <a:off x="-255866" y="301098"/>
            <a:ext cx="5518145" cy="1084982"/>
          </a:xfrm>
        </p:spPr>
        <p:txBody>
          <a:bodyPr>
            <a:normAutofit fontScale="90000"/>
          </a:bodyPr>
          <a:lstStyle/>
          <a:p>
            <a:r>
              <a:rPr lang="hu-HU" sz="3900" dirty="0" smtClean="0">
                <a:solidFill>
                  <a:schemeClr val="bg2">
                    <a:lumMod val="10000"/>
                  </a:schemeClr>
                </a:solidFill>
              </a:rPr>
              <a:t>Gépjármű-üzemanyagként</a:t>
            </a:r>
            <a:r>
              <a:rPr lang="hu-HU" sz="39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u-HU" sz="3900" dirty="0" smtClean="0">
                <a:solidFill>
                  <a:schemeClr val="bg2">
                    <a:lumMod val="10000"/>
                  </a:schemeClr>
                </a:solidFill>
              </a:rPr>
              <a:t>hasznosítható</a:t>
            </a:r>
            <a:r>
              <a:rPr lang="hu-HU" sz="39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u-HU" sz="3900" dirty="0" smtClean="0">
                <a:solidFill>
                  <a:schemeClr val="bg2">
                    <a:lumMod val="10000"/>
                  </a:schemeClr>
                </a:solidFill>
              </a:rPr>
              <a:t>biomassza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3568" y="1745432"/>
            <a:ext cx="8460432" cy="2547664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Ezeket a biomasszákat két alapvető csoportra bontjuk a helyettesített tüzelőanyag fajtája szerint:</a:t>
            </a:r>
          </a:p>
          <a:p>
            <a:r>
              <a:rPr lang="hu-HU" b="1" dirty="0" smtClean="0"/>
              <a:t>Benzin</a:t>
            </a:r>
            <a:r>
              <a:rPr lang="hu-HU" dirty="0" smtClean="0"/>
              <a:t> esetében magas cukortartalmú (cukorrépa, cukornád), magas keményítőtartalmú (kukorica, burgonya)</a:t>
            </a:r>
            <a:br>
              <a:rPr lang="hu-HU" dirty="0" smtClean="0"/>
            </a:br>
            <a:r>
              <a:rPr lang="hu-HU" dirty="0" smtClean="0"/>
              <a:t>melyekből </a:t>
            </a:r>
            <a:r>
              <a:rPr lang="hu-HU" dirty="0" err="1" smtClean="0"/>
              <a:t>bioetanol</a:t>
            </a:r>
            <a:r>
              <a:rPr lang="hu-HU" dirty="0" smtClean="0"/>
              <a:t>  gyártható.</a:t>
            </a:r>
          </a:p>
          <a:p>
            <a:r>
              <a:rPr lang="hu-HU" b="1" dirty="0" smtClean="0"/>
              <a:t>Diesel</a:t>
            </a:r>
            <a:r>
              <a:rPr lang="hu-HU" dirty="0" smtClean="0"/>
              <a:t> esetében olajtartalmú növények, melyből az olaj kisajtolható, és egyszerűbb vegyszeres kezelések után a diesel olajhoz hasonló anyag nyerhető (például repce, </a:t>
            </a:r>
            <a:r>
              <a:rPr lang="hu-HU" dirty="0" err="1" smtClean="0"/>
              <a:t>oliva</a:t>
            </a:r>
            <a:r>
              <a:rPr lang="hu-HU" dirty="0" smtClean="0"/>
              <a:t>, napraforgó) Biodízel</a:t>
            </a:r>
            <a:r>
              <a:rPr lang="hu-HU" sz="3600" dirty="0" smtClean="0"/>
              <a:t>.</a:t>
            </a:r>
          </a:p>
          <a:p>
            <a:endParaRPr lang="hu-HU" dirty="0"/>
          </a:p>
        </p:txBody>
      </p:sp>
      <p:pic>
        <p:nvPicPr>
          <p:cNvPr id="6147" name="Picture 3" descr="C:\Users\Ádám\AppData\Local\Microsoft\Windows\Temporary Internet Files\Content.IE5\G8CJJUNO\MM910001088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4275" y="0"/>
            <a:ext cx="1609725" cy="1609725"/>
          </a:xfrm>
          <a:prstGeom prst="rect">
            <a:avLst/>
          </a:prstGeom>
          <a:noFill/>
        </p:spPr>
      </p:pic>
      <p:pic>
        <p:nvPicPr>
          <p:cNvPr id="3074" name="Picture 2" descr="H:\A PREZI\skoda-octavia-greenl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185084"/>
            <a:ext cx="3563888" cy="267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H:\A PREZI\11560_108081_492x2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4365104"/>
            <a:ext cx="3739344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20905195">
            <a:off x="-503098" y="155514"/>
            <a:ext cx="6952045" cy="1143000"/>
          </a:xfrm>
        </p:spPr>
        <p:txBody>
          <a:bodyPr/>
          <a:lstStyle/>
          <a:p>
            <a:r>
              <a:rPr lang="hu-HU" dirty="0" smtClean="0"/>
              <a:t>Geotermikus energia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 rot="20355365">
            <a:off x="877114" y="1694884"/>
            <a:ext cx="4038600" cy="5392642"/>
          </a:xfrm>
        </p:spPr>
        <p:txBody>
          <a:bodyPr>
            <a:normAutofit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Napjainkban a geotermikus energiát számos területen alkalmazzák:</a:t>
            </a: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mezőgazdaságban az üvegházak fűtése</a:t>
            </a: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Lakások, lakótelepek fűtése</a:t>
            </a:r>
          </a:p>
          <a:p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Villamosenergia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termelés</a:t>
            </a:r>
          </a:p>
          <a:p>
            <a:endParaRPr lang="hu-HU" dirty="0"/>
          </a:p>
        </p:txBody>
      </p:sp>
      <p:pic>
        <p:nvPicPr>
          <p:cNvPr id="4098" name="Picture 2" descr="C:\Users\Ádám\AppData\Local\Microsoft\Windows\Temporary Internet Files\Content.IE5\G8CJJUNO\MP90044251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0"/>
            <a:ext cx="2555776" cy="1598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Ádám\AppData\Local\Microsoft\Windows\Temporary Internet Files\Content.IE5\P3B6W1GJ\MP90018146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3063" y="2564904"/>
            <a:ext cx="427661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artalom helye 2"/>
          <p:cNvSpPr>
            <a:spLocks noGrp="1"/>
          </p:cNvSpPr>
          <p:nvPr>
            <p:ph sz="half" idx="1"/>
          </p:nvPr>
        </p:nvSpPr>
        <p:spPr>
          <a:xfrm>
            <a:off x="1763688" y="1556792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A </a:t>
            </a:r>
            <a:r>
              <a:rPr lang="hu-HU" b="1" dirty="0" smtClean="0"/>
              <a:t>geotermikus energia</a:t>
            </a:r>
            <a:r>
              <a:rPr lang="hu-HU" dirty="0" smtClean="0"/>
              <a:t> a Föld belső hőjéből származó energia. A Föld belső hője felmelegíti a vizet majd ezt a vizet szivattyúzzák a felszínre.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Miután hasznosították a hőjét a lehűlt vizet újra visszajuttatják a Föld belsejébe ahol újra felmelegszik és indul a körforgás az elejétől. </a:t>
            </a:r>
            <a:br>
              <a:rPr lang="hu-HU" dirty="0" smtClean="0"/>
            </a:br>
            <a:r>
              <a:rPr lang="hu-HU" dirty="0" smtClean="0"/>
              <a:t>A víz csak közvetítő szerepet játszik a Föld belső hőjének kiaknázása szempontjából.</a:t>
            </a:r>
          </a:p>
        </p:txBody>
      </p:sp>
      <p:pic>
        <p:nvPicPr>
          <p:cNvPr id="5123" name="Picture 3" descr="C:\Users\Ádám\AppData\Local\Microsoft\Windows\Temporary Internet Files\Content.IE5\8IDULP0U\MC90016055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4344" y="0"/>
            <a:ext cx="1819656" cy="1755648"/>
          </a:xfrm>
          <a:prstGeom prst="rect">
            <a:avLst/>
          </a:prstGeom>
          <a:noFill/>
        </p:spPr>
      </p:pic>
      <p:pic>
        <p:nvPicPr>
          <p:cNvPr id="5125" name="Picture 5" descr="H:\A PREZI\geotermikus-ene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564904"/>
            <a:ext cx="2847975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20854175">
            <a:off x="-209084" y="257776"/>
            <a:ext cx="6788306" cy="1143000"/>
          </a:xfrm>
        </p:spPr>
        <p:txBody>
          <a:bodyPr>
            <a:normAutofit fontScale="90000"/>
          </a:bodyPr>
          <a:lstStyle/>
          <a:p>
            <a:r>
              <a:rPr lang="hu-HU" sz="3500" dirty="0" smtClean="0"/>
              <a:t>Geotermikus energia Magyarországon</a:t>
            </a:r>
            <a:endParaRPr lang="hu-HU" sz="35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87624" y="1700808"/>
            <a:ext cx="4038600" cy="4309939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Amint az alábbi térképek is jól szemléltetik Magyarország nagyon gazdag a geotermikus energiában.</a:t>
            </a:r>
          </a:p>
          <a:p>
            <a:r>
              <a:rPr lang="hu-HU" dirty="0" smtClean="0"/>
              <a:t>Sajnos ezt az infrastrukturális hiány miatt nem lehet kitermelni! Nagyon nagy befektetés után viszont akár függetlenek is lehetnénk az orosz földgáztól!</a:t>
            </a:r>
            <a:endParaRPr lang="hu-HU" dirty="0"/>
          </a:p>
        </p:txBody>
      </p:sp>
      <p:pic>
        <p:nvPicPr>
          <p:cNvPr id="6146" name="Picture 2" descr="H:\A PREZI\p70904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9584" y="4077072"/>
            <a:ext cx="4124416" cy="278092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6147" name="Picture 3" descr="H:\A PREZI\3431_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19" y="836712"/>
            <a:ext cx="388618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20848477">
            <a:off x="-1015445" y="163915"/>
            <a:ext cx="8229600" cy="1143000"/>
          </a:xfrm>
        </p:spPr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Összefoglaló kérdések: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763688" y="1484784"/>
            <a:ext cx="7380312" cy="5040560"/>
          </a:xfrm>
        </p:spPr>
        <p:txBody>
          <a:bodyPr>
            <a:normAutofit fontScale="85000" lnSpcReduction="20000"/>
          </a:bodyPr>
          <a:lstStyle/>
          <a:p>
            <a:r>
              <a:rPr lang="hu-HU" sz="2600" dirty="0" smtClean="0"/>
              <a:t>Milyen energiaforrások léteznek?</a:t>
            </a:r>
          </a:p>
          <a:p>
            <a:r>
              <a:rPr lang="hu-HU" sz="2600" dirty="0" smtClean="0"/>
              <a:t>Mik ezeknek az energiaforrásoknak az előnyei és hátrányai?</a:t>
            </a:r>
          </a:p>
          <a:p>
            <a:r>
              <a:rPr lang="hu-HU" sz="2600" dirty="0" smtClean="0"/>
              <a:t>Hogy hívják azt a két rendszert amivel a Nap energiáját hasznosíthatjuk?</a:t>
            </a:r>
          </a:p>
          <a:p>
            <a:r>
              <a:rPr lang="hu-HU" sz="2600" dirty="0" smtClean="0"/>
              <a:t>Mire jó az Új Széchenyi terv?</a:t>
            </a:r>
          </a:p>
          <a:p>
            <a:r>
              <a:rPr lang="hu-HU" sz="2600" dirty="0" smtClean="0"/>
              <a:t>Hogyan működik a tükrös Naperőmű</a:t>
            </a:r>
            <a:r>
              <a:rPr lang="hu-HU" sz="2600" dirty="0" smtClean="0"/>
              <a:t>?</a:t>
            </a:r>
          </a:p>
          <a:p>
            <a:r>
              <a:rPr lang="hu-HU" sz="2600" dirty="0" smtClean="0"/>
              <a:t>Melyik országok a szélenergia legnagyobb felhasználói?</a:t>
            </a:r>
          </a:p>
          <a:p>
            <a:r>
              <a:rPr lang="hu-HU" sz="2600" dirty="0" smtClean="0"/>
              <a:t>Milyen eljárások révén aknázhatjuk ki a vízenergiát?</a:t>
            </a:r>
          </a:p>
          <a:p>
            <a:r>
              <a:rPr lang="hu-HU" sz="2600" dirty="0" smtClean="0"/>
              <a:t>Hol találhatóak Magyarországon vízerőművek?</a:t>
            </a:r>
          </a:p>
          <a:p>
            <a:r>
              <a:rPr lang="hu-HU" sz="2600" dirty="0" smtClean="0"/>
              <a:t>Milyen forrásokból származhat a biomassza?</a:t>
            </a:r>
          </a:p>
          <a:p>
            <a:r>
              <a:rPr lang="hu-HU" sz="2600" dirty="0" smtClean="0"/>
              <a:t>Hogyan aknázzák ki a geotermikus energiát?</a:t>
            </a:r>
          </a:p>
          <a:p>
            <a:r>
              <a:rPr lang="hu-HU" sz="2600" dirty="0" smtClean="0"/>
              <a:t>Mi az akadálya annak hogy Magyarország geotermikus nagyhatalom legyen?</a:t>
            </a:r>
          </a:p>
          <a:p>
            <a:r>
              <a:rPr lang="hu-HU" sz="2600" dirty="0" smtClean="0"/>
              <a:t>Források: Minden dia jegyzetében találhatóak.</a:t>
            </a:r>
          </a:p>
          <a:p>
            <a:endParaRPr lang="hu-H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Ádám\AppData\Local\Microsoft\Windows\Temporary Internet Files\Content.IE5\8IDULP0U\MP9004331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2820">
            <a:off x="6815022" y="1709162"/>
            <a:ext cx="2429675" cy="2429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Ádám\AppData\Local\Microsoft\Windows\Temporary Internet Files\Content.IE5\KGKUKMQN\MP90043316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39439">
            <a:off x="-118274" y="4404253"/>
            <a:ext cx="3315714" cy="2482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20826866">
            <a:off x="-261043" y="182914"/>
            <a:ext cx="5112462" cy="1143000"/>
          </a:xfrm>
        </p:spPr>
        <p:txBody>
          <a:bodyPr>
            <a:normAutofit/>
          </a:bodyPr>
          <a:lstStyle/>
          <a:p>
            <a:r>
              <a:rPr lang="hu-HU" sz="2600" dirty="0" smtClean="0"/>
              <a:t>Nézd a világot egy kicsit zöldebb szemmel! Köszönöm a figyelmet!</a:t>
            </a:r>
            <a:endParaRPr lang="hu-HU" sz="2600" dirty="0"/>
          </a:p>
        </p:txBody>
      </p:sp>
      <p:pic>
        <p:nvPicPr>
          <p:cNvPr id="1036" name="Picture 12" descr="C:\Users\Ádám\AppData\Local\Microsoft\Windows\Temporary Internet Files\Content.IE5\KGKUKMQN\MP90044238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68746">
            <a:off x="7281969" y="3985781"/>
            <a:ext cx="1944216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Users\Ádám\AppData\Local\Microsoft\Windows\Temporary Internet Files\Content.IE5\8IDULP0U\MP90018239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46653">
            <a:off x="4381453" y="-178977"/>
            <a:ext cx="2006703" cy="3176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 descr="C:\Users\Ádám\AppData\Local\Microsoft\Windows\Temporary Internet Files\Content.IE5\8IDULP0U\MP900430856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14025">
            <a:off x="61094" y="1741187"/>
            <a:ext cx="2386845" cy="325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C:\Users\Ádám\AppData\Local\Microsoft\Windows\Temporary Internet Files\Content.IE5\P3B6W1GJ\MP900399811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59550">
            <a:off x="1925583" y="4303417"/>
            <a:ext cx="3228474" cy="2151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9" name="Picture 15" descr="C:\Users\Ádám\AppData\Local\Microsoft\Windows\Temporary Internet Files\Content.IE5\P3B6W1GJ\MP900437236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360936">
            <a:off x="2434600" y="1376138"/>
            <a:ext cx="1960704" cy="2936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C:\Users\Ádám\AppData\Local\Microsoft\Windows\Temporary Internet Files\Content.IE5\KGKUKMQN\MP900448617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4" y="2348880"/>
            <a:ext cx="3099239" cy="230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Ádám\AppData\Local\Microsoft\Windows\Temporary Internet Files\Content.IE5\KGKUKMQN\MP900437303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8024" y="4149080"/>
            <a:ext cx="2668175" cy="285293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31" name="Picture 7" descr="C:\Users\Ádám\AppData\Local\Microsoft\Windows\Temporary Internet Files\Content.IE5\8IDULP0U\MP900438929[1]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58489">
            <a:off x="6225651" y="-15172"/>
            <a:ext cx="2984376" cy="1992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20837017">
            <a:off x="-599104" y="163170"/>
            <a:ext cx="5815551" cy="1424673"/>
          </a:xfrm>
        </p:spPr>
        <p:txBody>
          <a:bodyPr>
            <a:normAutofit/>
          </a:bodyPr>
          <a:lstStyle/>
          <a:p>
            <a:r>
              <a:rPr lang="hu-HU" sz="3800" dirty="0" smtClean="0">
                <a:solidFill>
                  <a:schemeClr val="bg2">
                    <a:lumMod val="10000"/>
                  </a:schemeClr>
                </a:solidFill>
                <a:latin typeface="Bernard MT Condensed" pitchFamily="18" charset="0"/>
              </a:rPr>
              <a:t>A NEM megújuló energia források fajtái:</a:t>
            </a:r>
            <a:endParaRPr lang="hu-HU" sz="3800" dirty="0">
              <a:solidFill>
                <a:schemeClr val="bg2">
                  <a:lumMod val="1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 rot="20392785">
            <a:off x="561444" y="1229425"/>
            <a:ext cx="8229600" cy="4257515"/>
          </a:xfrm>
        </p:spPr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Minden nem megújuló energiaforrásnak számít amit égetünk:</a:t>
            </a: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Szén</a:t>
            </a: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Kőolaj és származékai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Földgáz</a:t>
            </a: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atom energia</a:t>
            </a:r>
          </a:p>
        </p:txBody>
      </p:sp>
      <p:pic>
        <p:nvPicPr>
          <p:cNvPr id="2051" name="Picture 3" descr="C:\Users\Ádám\AppData\Local\Microsoft\Windows\Temporary Internet Files\Content.IE5\P3B6W1GJ\MC90031091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772816"/>
            <a:ext cx="1837944" cy="172090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53" name="Picture 5" descr="C:\Users\Ádám\AppData\Local\Microsoft\Windows\Temporary Internet Files\Content.IE5\KGKUKMQN\MC90043729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16632"/>
            <a:ext cx="1764704" cy="17680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4" name="Picture 6" descr="C:\Users\Ádám\AppData\Local\Microsoft\Windows\Temporary Internet Files\Content.IE5\8IDULP0U\MC90003020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3068960"/>
            <a:ext cx="1826057" cy="168523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57" name="Picture 9" descr="C:\Users\Ádám\AppData\Local\Microsoft\Windows\Temporary Internet Files\Content.IE5\8IDULP0U\MP900438619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2144" y="1528548"/>
            <a:ext cx="988764" cy="147681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60" name="Picture 12" descr="H:\A PREZI\nuclear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5268898"/>
            <a:ext cx="1584176" cy="158910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61" name="Picture 13" descr="C:\Users\Ádám\AppData\Local\Microsoft\Windows\Temporary Internet Files\Content.IE5\8IDULP0U\MC900310634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5229200"/>
            <a:ext cx="1802282" cy="14090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290" name="Picture 2" descr="C:\Users\Ádám\AppData\Local\Microsoft\Windows\Temporary Internet Files\Content.IE5\P3B6W1GJ\MC900323389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3212976"/>
            <a:ext cx="1224136" cy="2031342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 rot="20862499">
            <a:off x="-120729" y="299268"/>
            <a:ext cx="5401769" cy="1143000"/>
          </a:xfrm>
        </p:spPr>
        <p:txBody>
          <a:bodyPr>
            <a:noAutofit/>
          </a:bodyPr>
          <a:lstStyle/>
          <a:p>
            <a:r>
              <a:rPr lang="hu-HU" sz="3600" dirty="0" smtClean="0">
                <a:solidFill>
                  <a:schemeClr val="bg2">
                    <a:lumMod val="10000"/>
                  </a:schemeClr>
                </a:solidFill>
                <a:latin typeface="Bernard MT Condensed" pitchFamily="18" charset="0"/>
              </a:rPr>
              <a:t>A NEM megújuló energia előnyei és hátrányai:</a:t>
            </a:r>
            <a:endParaRPr lang="hu-HU" sz="3600" dirty="0">
              <a:solidFill>
                <a:schemeClr val="bg2">
                  <a:lumMod val="1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half" idx="1"/>
          </p:nvPr>
        </p:nvSpPr>
        <p:spPr>
          <a:xfrm>
            <a:off x="539552" y="1772816"/>
            <a:ext cx="6336704" cy="3096345"/>
          </a:xfrm>
        </p:spPr>
        <p:txBody>
          <a:bodyPr>
            <a:noAutofit/>
          </a:bodyPr>
          <a:lstStyle/>
          <a:p>
            <a:r>
              <a:rPr lang="hu-H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Könnyű őket felhasználni szemben a megújuló energiák kiaknázásához nagyon fejlett technológia és beruházások szükségesek.</a:t>
            </a:r>
          </a:p>
          <a:p>
            <a:r>
              <a:rPr lang="hu-H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Éppen ezért sokkal könnyebb, kényelmesebb és nem utolsó sorban jobban megéri a különböző cégeknek,vállalatoknak egyszerű, olcsó viszont a környezetre káros energia forrásokat használni. </a:t>
            </a:r>
            <a:endParaRPr lang="hu-HU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artalom helye 10"/>
          <p:cNvSpPr>
            <a:spLocks noGrp="1"/>
          </p:cNvSpPr>
          <p:nvPr>
            <p:ph sz="half" idx="2"/>
          </p:nvPr>
        </p:nvSpPr>
        <p:spPr>
          <a:xfrm>
            <a:off x="3059832" y="4653136"/>
            <a:ext cx="4896544" cy="1944216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Másfelől a megújuló energiába való befektetés a jövőbe fektetést jelenti máshogyan fogalmazva a következő generációba.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Users\Ádám\AppData\Local\Microsoft\Windows\Temporary Internet Files\Content.IE5\G8CJJUNO\MC90001475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4434299"/>
            <a:ext cx="1115616" cy="2423701"/>
          </a:xfrm>
          <a:prstGeom prst="rect">
            <a:avLst/>
          </a:prstGeom>
          <a:noFill/>
        </p:spPr>
      </p:pic>
      <p:pic>
        <p:nvPicPr>
          <p:cNvPr id="3076" name="Picture 4" descr="C:\Users\Ádám\AppData\Local\Microsoft\Windows\Temporary Internet Files\Content.IE5\KGKUKMQN\MC90015079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88640"/>
            <a:ext cx="2051720" cy="2009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1750"/>
          </a:effectLst>
        </p:spPr>
      </p:pic>
      <p:pic>
        <p:nvPicPr>
          <p:cNvPr id="3077" name="Picture 5" descr="C:\Users\Ádám\AppData\Local\Microsoft\Windows\Temporary Internet Files\Content.IE5\P3B6W1GJ\MC90043778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2492896"/>
            <a:ext cx="1828800" cy="18700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42" dur="1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3" dur="1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1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20855963">
            <a:off x="-336109" y="295192"/>
            <a:ext cx="5257110" cy="11430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bg2">
                    <a:lumMod val="10000"/>
                  </a:schemeClr>
                </a:solidFill>
                <a:latin typeface="Bernard MT Condensed" pitchFamily="18" charset="0"/>
              </a:rPr>
              <a:t>Miért érdemes a megújulókat használni?</a:t>
            </a:r>
            <a:endParaRPr lang="hu-HU" dirty="0">
              <a:solidFill>
                <a:schemeClr val="bg2">
                  <a:lumMod val="1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7624" y="1628800"/>
            <a:ext cx="6264696" cy="47525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Semennyi vagy sokkal kevesebb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szén-dioxid-ot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és egyéb a globális felmelegedést okozó gázokat juttatunk a levegőben ha ezeket az energiaforrásokat használjuk.</a:t>
            </a:r>
          </a:p>
          <a:p>
            <a:pPr>
              <a:buNone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Ezáltal csökkenti a környezeti terhelést.</a:t>
            </a:r>
          </a:p>
          <a:p>
            <a:pPr>
              <a:buNone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szénhidrogének használata korlátozott ezek a természeti erőforrások korlátolt </a:t>
            </a:r>
            <a:b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mennyiségben állnak rendelkezésünkre éppen ezért egyszer el fognak fogyni.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4098" name="Picture 2" descr="C:\Users\Ádám\AppData\Local\Microsoft\Windows\Temporary Internet Files\Content.IE5\8IDULP0U\MC90043736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16632"/>
            <a:ext cx="1779647" cy="1628800"/>
          </a:xfrm>
          <a:prstGeom prst="roundRect">
            <a:avLst>
              <a:gd name="adj" fmla="val 13328"/>
            </a:avLst>
          </a:prstGeom>
          <a:solidFill>
            <a:srgbClr val="FFFFFF">
              <a:shade val="85000"/>
            </a:srgbClr>
          </a:solidFill>
          <a:ln w="0">
            <a:solidFill>
              <a:schemeClr val="tx1"/>
            </a:solidFill>
          </a:ln>
          <a:effectLst/>
        </p:spPr>
      </p:pic>
      <p:pic>
        <p:nvPicPr>
          <p:cNvPr id="2050" name="Picture 2" descr="C:\Users\Ádám\AppData\Local\Microsoft\Windows\Temporary Internet Files\Content.IE5\P3B6W1GJ\MC90043724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019447"/>
            <a:ext cx="2627785" cy="2838554"/>
          </a:xfrm>
          <a:prstGeom prst="rect">
            <a:avLst/>
          </a:prstGeom>
          <a:noFill/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3" dur="20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00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20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00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20898474">
            <a:off x="-180205" y="339422"/>
            <a:ext cx="4432489" cy="11430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bg2">
                    <a:lumMod val="10000"/>
                  </a:schemeClr>
                </a:solidFill>
                <a:latin typeface="Bernard MT Condensed" pitchFamily="18" charset="0"/>
              </a:rPr>
              <a:t>A megújuló energia források fajtái:</a:t>
            </a:r>
            <a:endParaRPr lang="hu-HU" dirty="0">
              <a:solidFill>
                <a:schemeClr val="bg2">
                  <a:lumMod val="1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 rot="20396594">
            <a:off x="492674" y="970516"/>
            <a:ext cx="8229600" cy="4525963"/>
          </a:xfrm>
        </p:spPr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Napenergia</a:t>
            </a: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Szélenergia </a:t>
            </a: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Vízenergia 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Hullám energia</a:t>
            </a: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Biomassza</a:t>
            </a: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Geotermikus</a:t>
            </a:r>
          </a:p>
          <a:p>
            <a:endParaRPr lang="hu-HU" dirty="0" smtClean="0"/>
          </a:p>
          <a:p>
            <a:endParaRPr lang="hu-HU" dirty="0" smtClean="0"/>
          </a:p>
        </p:txBody>
      </p:sp>
      <p:pic>
        <p:nvPicPr>
          <p:cNvPr id="5122" name="Picture 2" descr="C:\Users\Ádám\AppData\Local\Microsoft\Windows\Temporary Internet Files\Content.IE5\G8CJJUNO\MC90041246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0"/>
            <a:ext cx="1584176" cy="155606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123" name="Picture 3" descr="C:\Users\Ádám\AppData\Local\Microsoft\Windows\Temporary Internet Files\Content.IE5\8IDULP0U\MC90033497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556792"/>
            <a:ext cx="1650702" cy="119510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125" name="Picture 5" descr="C:\Users\Ádám\AppData\Local\Microsoft\Windows\Temporary Internet Files\Content.IE5\G8CJJUNO\MP900438908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2971303"/>
            <a:ext cx="1440160" cy="951878"/>
          </a:xfrm>
          <a:prstGeom prst="roundRect">
            <a:avLst>
              <a:gd name="adj" fmla="val 1171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126" name="Picture 6" descr="C:\Users\Ádám\AppData\Local\Microsoft\Windows\Temporary Internet Files\Content.IE5\8IDULP0U\MP900178596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5085184"/>
            <a:ext cx="2154852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6" name="Picture 2" descr="C:\Users\Ádám\AppData\Local\Microsoft\Windows\Temporary Internet Files\Content.IE5\KGKUKMQN\MP900431316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71184" y="0"/>
            <a:ext cx="1772816" cy="1772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074" name="Picture 2" descr="C:\Users\Ádám\AppData\Local\Microsoft\Windows\Temporary Internet Files\Content.IE5\KGKUKMQN\MP900437287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2780928"/>
            <a:ext cx="1083441" cy="1620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077" name="Picture 5" descr="C:\Users\Ádám\AppData\Local\Microsoft\Windows\Temporary Internet Files\Content.IE5\G8CJJUNO\MC900053567[2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1988840"/>
            <a:ext cx="1630375" cy="212140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78" name="Picture 6" descr="C:\Users\Ádám\AppData\Local\Microsoft\Windows\Temporary Internet Files\Content.IE5\P3B6W1GJ\MC900437932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64088" y="332656"/>
            <a:ext cx="1825625" cy="176212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80" name="Picture 8" descr="C:\Users\Ádám\AppData\Local\Microsoft\Windows\Temporary Internet Files\Content.IE5\P3B6W1GJ\MP900438881[1]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63888" y="4725144"/>
            <a:ext cx="2520280" cy="1891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20880545">
            <a:off x="-256162" y="187174"/>
            <a:ext cx="5663065" cy="1253049"/>
          </a:xfrm>
        </p:spPr>
        <p:txBody>
          <a:bodyPr>
            <a:normAutofit/>
          </a:bodyPr>
          <a:lstStyle/>
          <a:p>
            <a:r>
              <a:rPr lang="hu-HU" sz="2400" dirty="0" smtClean="0">
                <a:solidFill>
                  <a:schemeClr val="bg2">
                    <a:lumMod val="10000"/>
                  </a:schemeClr>
                </a:solidFill>
                <a:latin typeface="Bernard MT Condensed" pitchFamily="18" charset="0"/>
              </a:rPr>
              <a:t>A Napenergia vagyis a legtöbbféleképpen felhasználható energiaforrás</a:t>
            </a:r>
            <a:endParaRPr lang="hu-HU" sz="2400" dirty="0">
              <a:solidFill>
                <a:schemeClr val="bg2">
                  <a:lumMod val="1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Nap energiáját kétféle dologra használjuk :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7" name="Lefelé nyíl 6"/>
          <p:cNvSpPr/>
          <p:nvPr/>
        </p:nvSpPr>
        <p:spPr>
          <a:xfrm>
            <a:off x="6444208" y="2348880"/>
            <a:ext cx="576064" cy="1296144"/>
          </a:xfrm>
          <a:prstGeom prst="downArrow">
            <a:avLst>
              <a:gd name="adj1" fmla="val 33474"/>
              <a:gd name="adj2" fmla="val 523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Lefelé nyíl 7"/>
          <p:cNvSpPr/>
          <p:nvPr/>
        </p:nvSpPr>
        <p:spPr>
          <a:xfrm>
            <a:off x="2339752" y="2276872"/>
            <a:ext cx="576064" cy="1296144"/>
          </a:xfrm>
          <a:prstGeom prst="downArrow">
            <a:avLst>
              <a:gd name="adj1" fmla="val 33474"/>
              <a:gd name="adj2" fmla="val 523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/>
        </p:nvGraphicFramePr>
        <p:xfrm>
          <a:off x="1547664" y="3645024"/>
          <a:ext cx="7596336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98168"/>
                <a:gridCol w="3798168"/>
              </a:tblGrid>
              <a:tr h="864096">
                <a:tc>
                  <a:txBody>
                    <a:bodyPr/>
                    <a:lstStyle/>
                    <a:p>
                      <a:r>
                        <a:rPr lang="hu-HU" sz="3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Hőt termelünk vele:</a:t>
                      </a:r>
                      <a:endParaRPr lang="hu-HU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Elektromos áramot állítunk elő:</a:t>
                      </a:r>
                      <a:endParaRPr lang="hu-HU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86864">
                <a:tc>
                  <a:txBody>
                    <a:bodyPr/>
                    <a:lstStyle/>
                    <a:p>
                      <a:r>
                        <a:rPr lang="hu-HU" sz="3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Ezt a rendszert: Napkollektornak nevezzük.</a:t>
                      </a:r>
                      <a:endParaRPr lang="hu-HU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Illetve Napelemnek</a:t>
                      </a:r>
                      <a:r>
                        <a:rPr lang="hu-HU" sz="3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vagy </a:t>
                      </a:r>
                      <a:r>
                        <a:rPr lang="hu-HU" sz="30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Solar-nak</a:t>
                      </a:r>
                      <a:r>
                        <a:rPr lang="hu-HU" sz="3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hívjuk.</a:t>
                      </a:r>
                      <a:endParaRPr lang="hu-HU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 descr="C:\Users\Ádám\AppData\Local\Microsoft\Windows\Temporary Internet Files\Content.IE5\KGKUKMQN\MC90002166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1" y="0"/>
            <a:ext cx="1691680" cy="17021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A vákuum csöves kollektorok hőtermelésre: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telepek a zöldáram létrehozására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5" name="Picture 5" descr="H:\A PREZI\0384-napkollektor-adja-a-meleg-vizet-a-szilas-parkb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996952"/>
            <a:ext cx="2736304" cy="20522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10246" name="Picture 6" descr="H:\A PREZI\napelemes-kivitelezes2_kora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996952"/>
            <a:ext cx="3395370" cy="2031020"/>
          </a:xfrm>
          <a:prstGeom prst="round2DiagRect">
            <a:avLst>
              <a:gd name="adj1" fmla="val 16046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10247" name="Picture 7" descr="C:\Users\Ádám\AppData\Local\Microsoft\Windows\Temporary Internet Files\Content.IE5\8IDULP0U\MP900182676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8812" y="0"/>
            <a:ext cx="2335188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20857886">
            <a:off x="-258206" y="260847"/>
            <a:ext cx="4832123" cy="11430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bg2">
                    <a:lumMod val="10000"/>
                  </a:schemeClr>
                </a:solidFill>
                <a:latin typeface="Bernard MT Condensed" pitchFamily="18" charset="0"/>
              </a:rPr>
              <a:t>De miért is annyira előnyös a Nap energia? </a:t>
            </a:r>
            <a:endParaRPr lang="hu-HU" dirty="0">
              <a:solidFill>
                <a:schemeClr val="bg2">
                  <a:lumMod val="1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15616" y="1700808"/>
            <a:ext cx="8028384" cy="2736303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A legfontosabb hogy pillanatnyilag az egyetlen olyan megújuló energiaforrás ami a háztartásokban is bizonyos mértékű anyagi befektetés mellett felhasználható. </a:t>
            </a:r>
          </a:p>
          <a:p>
            <a:r>
              <a:rPr lang="hu-HU" dirty="0" smtClean="0"/>
              <a:t>Ehhez az állam is kínál pályázatokat, forrásokat amiket jó eséllyel meg lehet nyerni és a beruházás nagy részét vagy akár a teljes beruházáshoz szükséges tőkét visszatérítési kötelezettség nélkül az állam állja.</a:t>
            </a:r>
            <a:endParaRPr lang="hu-HU" dirty="0"/>
          </a:p>
        </p:txBody>
      </p:sp>
      <p:pic>
        <p:nvPicPr>
          <p:cNvPr id="9218" name="Picture 2" descr="H:\A PREZI\szechenyi_terv_logo_na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815190"/>
            <a:ext cx="4572000" cy="2042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Ádám\AppData\Local\Microsoft\Windows\Temporary Internet Files\Content.IE5\G8CJJUNO\MP90017764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3243" y="0"/>
            <a:ext cx="2630757" cy="17275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9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éma">
  <a:themeElements>
    <a:clrScheme name="Egyéni 1. séma">
      <a:dk1>
        <a:srgbClr val="F4760D"/>
      </a:dk1>
      <a:lt1>
        <a:srgbClr val="98BAE5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1160</Words>
  <Application>Microsoft Office PowerPoint</Application>
  <PresentationFormat>Diavetítés a képernyőre (4:3 oldalarány)</PresentationFormat>
  <Paragraphs>188</Paragraphs>
  <Slides>28</Slides>
  <Notes>25</Notes>
  <HiddenSlides>0</HiddenSlides>
  <MMClips>2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29" baseType="lpstr">
      <vt:lpstr>Office-téma</vt:lpstr>
      <vt:lpstr>Megújuló energiaforrások</vt:lpstr>
      <vt:lpstr>Mik is azok az energiaforrások?</vt:lpstr>
      <vt:lpstr>A NEM megújuló energia források fajtái:</vt:lpstr>
      <vt:lpstr>A NEM megújuló energia előnyei és hátrányai:</vt:lpstr>
      <vt:lpstr>Miért érdemes a megújulókat használni?</vt:lpstr>
      <vt:lpstr>A megújuló energia források fajtái:</vt:lpstr>
      <vt:lpstr>A Napenergia vagyis a legtöbbféleképpen felhasználható energiaforrás</vt:lpstr>
      <vt:lpstr>8. dia</vt:lpstr>
      <vt:lpstr>De miért is annyira előnyös a Nap energia? </vt:lpstr>
      <vt:lpstr>10. dia</vt:lpstr>
      <vt:lpstr>Tükrös naperőmű</vt:lpstr>
      <vt:lpstr>12. dia</vt:lpstr>
      <vt:lpstr>Világítsd meg a kerted éjjel a Nap segítségével!!</vt:lpstr>
      <vt:lpstr>A szélenergia:</vt:lpstr>
      <vt:lpstr>Szélenergia legnagyobb felhasználói:</vt:lpstr>
      <vt:lpstr>További előnyei:</vt:lpstr>
      <vt:lpstr>Szélerőművek Magyarországon:</vt:lpstr>
      <vt:lpstr>2008-ban és 2009-ben volt alkalmam Németországba utazni és már akkor is lenyűgöztek ezek a szélturbinák ezért rengeteg fényképet illetve videofelvételeket készítettem. Íme kettő a sok közül. Először is hatalmasak az ember ott alattuk jelentéktelennek érzi magát. Rendkívül csendesek csak egy kis suhogás hallatszik, amikor az egyik turbinalapát éppen elhalad a tartó oszlop előtt továbbá nagyon megnyuktatónak tartom a német látképet ezzel a rengeteg lassan és egyenletesen mozgó szélturbinákkal.</vt:lpstr>
      <vt:lpstr>A vízenergia:</vt:lpstr>
      <vt:lpstr>A víz erejének hasznosítása Magyarországon</vt:lpstr>
      <vt:lpstr>Biomassza</vt:lpstr>
      <vt:lpstr>Tüzelhető biomassza</vt:lpstr>
      <vt:lpstr>Gépjármű-üzemanyagként hasznosítható biomassza</vt:lpstr>
      <vt:lpstr>Geotermikus energia</vt:lpstr>
      <vt:lpstr>25. dia</vt:lpstr>
      <vt:lpstr>Geotermikus energia Magyarországon</vt:lpstr>
      <vt:lpstr>Összefoglaló kérdések:</vt:lpstr>
      <vt:lpstr>Nézd a világot egy kicsit zöldebb szemmel! 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Megújuló energiák </dc:title>
  <dc:creator>Ádám</dc:creator>
  <cp:lastModifiedBy>Ádám</cp:lastModifiedBy>
  <cp:revision>50</cp:revision>
  <dcterms:created xsi:type="dcterms:W3CDTF">2013-01-24T14:17:44Z</dcterms:created>
  <dcterms:modified xsi:type="dcterms:W3CDTF">2013-02-03T22:24:06Z</dcterms:modified>
</cp:coreProperties>
</file>