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63" r:id="rId5"/>
    <p:sldId id="266" r:id="rId6"/>
    <p:sldId id="269" r:id="rId7"/>
    <p:sldId id="270" r:id="rId8"/>
    <p:sldId id="273" r:id="rId9"/>
    <p:sldId id="274" r:id="rId10"/>
    <p:sldId id="278" r:id="rId11"/>
    <p:sldId id="279" r:id="rId12"/>
    <p:sldId id="298" r:id="rId13"/>
    <p:sldId id="282" r:id="rId14"/>
    <p:sldId id="299" r:id="rId15"/>
    <p:sldId id="283" r:id="rId16"/>
    <p:sldId id="284" r:id="rId17"/>
    <p:sldId id="286" r:id="rId18"/>
    <p:sldId id="287" r:id="rId19"/>
    <p:sldId id="288" r:id="rId20"/>
    <p:sldId id="290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00" r:id="rId30"/>
  </p:sldIdLst>
  <p:sldSz cx="9144000" cy="5715000" type="screen16x1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5B53956-8870-4F29-8C50-94C0037CFCC4}">
          <p14:sldIdLst>
            <p14:sldId id="265"/>
            <p14:sldId id="257"/>
            <p14:sldId id="261"/>
            <p14:sldId id="263"/>
            <p14:sldId id="266"/>
            <p14:sldId id="269"/>
            <p14:sldId id="270"/>
            <p14:sldId id="273"/>
            <p14:sldId id="274"/>
            <p14:sldId id="278"/>
            <p14:sldId id="279"/>
            <p14:sldId id="298"/>
            <p14:sldId id="282"/>
            <p14:sldId id="299"/>
            <p14:sldId id="283"/>
            <p14:sldId id="284"/>
          </p14:sldIdLst>
        </p14:section>
        <p14:section name="Kvíz" id="{39FE314B-18C8-4A6D-AFBE-5DD82D0C38E5}">
          <p14:sldIdLst>
            <p14:sldId id="286"/>
            <p14:sldId id="287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95E"/>
    <a:srgbClr val="000000"/>
    <a:srgbClr val="DAA600"/>
    <a:srgbClr val="FF9900"/>
    <a:srgbClr val="FC3918"/>
    <a:srgbClr val="FF1515"/>
    <a:srgbClr val="4F81BD"/>
    <a:srgbClr val="099B17"/>
    <a:srgbClr val="663300"/>
    <a:srgbClr val="0D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9822" autoAdjust="0"/>
  </p:normalViewPr>
  <p:slideViewPr>
    <p:cSldViewPr>
      <p:cViewPr varScale="1">
        <p:scale>
          <a:sx n="86" d="100"/>
          <a:sy n="86" d="100"/>
        </p:scale>
        <p:origin x="1680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C00000"/>
            </a:solidFill>
          </c:spPr>
          <c:explosion val="19"/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dPt>
          <c:cat>
            <c:strRef>
              <c:f>Munka1!$A$2:$A$5</c:f>
              <c:strCache>
                <c:ptCount val="2"/>
                <c:pt idx="0">
                  <c:v>1. negyedév</c:v>
                </c:pt>
                <c:pt idx="1">
                  <c:v>2. negyedév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98.3</c:v>
                </c:pt>
                <c:pt idx="1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000000">
                <a:alpha val="69804"/>
              </a:srgbClr>
            </a:solidFill>
          </c:spPr>
          <c:dPt>
            <c:idx val="1"/>
            <c:bubble3D val="0"/>
            <c:explosion val="19"/>
            <c:spPr>
              <a:solidFill>
                <a:srgbClr val="000000">
                  <a:alpha val="0"/>
                </a:srgbClr>
              </a:solidFill>
            </c:spPr>
          </c:dPt>
          <c:cat>
            <c:strRef>
              <c:f>Munka1!$A$2:$A$5</c:f>
              <c:strCache>
                <c:ptCount val="2"/>
                <c:pt idx="0">
                  <c:v>1. negyedév</c:v>
                </c:pt>
                <c:pt idx="1">
                  <c:v>2. negyedév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71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52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8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49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0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47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71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39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74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37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76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6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F747-5FFC-4C81-AE64-0F7138713741}" type="datetimeFigureOut">
              <a:rPr lang="hu-HU" smtClean="0"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5999-519F-4672-A5C6-F749B11A7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64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12.wdp"/><Relationship Id="rId18" Type="http://schemas.openxmlformats.org/officeDocument/2006/relationships/image" Target="../media/image1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42.png"/><Relationship Id="rId17" Type="http://schemas.openxmlformats.org/officeDocument/2006/relationships/slide" Target="slide29.xml"/><Relationship Id="rId2" Type="http://schemas.openxmlformats.org/officeDocument/2006/relationships/image" Target="../media/image37.png"/><Relationship Id="rId16" Type="http://schemas.openxmlformats.org/officeDocument/2006/relationships/image" Target="../media/image1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slide" Target="slide15.xml"/><Relationship Id="rId10" Type="http://schemas.openxmlformats.org/officeDocument/2006/relationships/image" Target="../media/image41.png"/><Relationship Id="rId19" Type="http://schemas.openxmlformats.org/officeDocument/2006/relationships/slide" Target="slide2.xml"/><Relationship Id="rId4" Type="http://schemas.openxmlformats.org/officeDocument/2006/relationships/image" Target="../media/image38.png"/><Relationship Id="rId9" Type="http://schemas.microsoft.com/office/2007/relationships/hdphoto" Target="../media/hdphoto10.wdp"/><Relationship Id="rId1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10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slide" Target="slide15.xml"/><Relationship Id="rId17" Type="http://schemas.openxmlformats.org/officeDocument/2006/relationships/image" Target="../media/image18.png"/><Relationship Id="rId2" Type="http://schemas.openxmlformats.org/officeDocument/2006/relationships/image" Target="../media/image44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microsoft.com/office/2007/relationships/hdphoto" Target="../media/hdphoto13.wdp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gif"/><Relationship Id="rId14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8u5te" TargetMode="External"/><Relationship Id="rId7" Type="http://schemas.microsoft.com/office/2007/relationships/hdphoto" Target="../media/hdphoto14.wd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hu.wikipedia.org/wiki/Meg%C3%BAjul%C3%B3_energiaforr%C3%A1s" TargetMode="Externa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9.xml"/><Relationship Id="rId7" Type="http://schemas.openxmlformats.org/officeDocument/2006/relationships/slide" Target="slide2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20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3.xml"/><Relationship Id="rId18" Type="http://schemas.openxmlformats.org/officeDocument/2006/relationships/slide" Target="slide17.xml"/><Relationship Id="rId3" Type="http://schemas.openxmlformats.org/officeDocument/2006/relationships/slide" Target="slide3.xml"/><Relationship Id="rId21" Type="http://schemas.openxmlformats.org/officeDocument/2006/relationships/slide" Target="slide29.xml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17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8.jpg"/><Relationship Id="rId10" Type="http://schemas.openxmlformats.org/officeDocument/2006/relationships/image" Target="../media/image5.jpeg"/><Relationship Id="rId19" Type="http://schemas.openxmlformats.org/officeDocument/2006/relationships/slide" Target="slide15.xm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jpeg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4.xml"/><Relationship Id="rId7" Type="http://schemas.openxmlformats.org/officeDocument/2006/relationships/slide" Target="slide2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27.xml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8.xml"/><Relationship Id="rId7" Type="http://schemas.openxmlformats.org/officeDocument/2006/relationships/slide" Target="slide2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27.xml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slide" Target="slide29.xml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29.xm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10.png"/><Relationship Id="rId2" Type="http://schemas.openxmlformats.org/officeDocument/2006/relationships/image" Target="../media/image19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slide" Target="slide15.xml"/><Relationship Id="rId5" Type="http://schemas.openxmlformats.org/officeDocument/2006/relationships/image" Target="../media/image22.png"/><Relationship Id="rId15" Type="http://schemas.openxmlformats.org/officeDocument/2006/relationships/slide" Target="slide2.xml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chart" Target="../charts/chart2.xml"/><Relationship Id="rId12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slide" Target="slide29.xml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slide" Target="slide15.xml"/><Relationship Id="rId1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33.png"/><Relationship Id="rId12" Type="http://schemas.openxmlformats.org/officeDocument/2006/relationships/image" Target="../media/image36.jpeg"/><Relationship Id="rId17" Type="http://schemas.openxmlformats.org/officeDocument/2006/relationships/slide" Target="slide2.xml"/><Relationship Id="rId2" Type="http://schemas.openxmlformats.org/officeDocument/2006/relationships/image" Target="../media/image3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5.jpeg"/><Relationship Id="rId5" Type="http://schemas.openxmlformats.org/officeDocument/2006/relationships/image" Target="../media/image32.png"/><Relationship Id="rId15" Type="http://schemas.openxmlformats.org/officeDocument/2006/relationships/slide" Target="slide29.xml"/><Relationship Id="rId10" Type="http://schemas.microsoft.com/office/2007/relationships/hdphoto" Target="../media/hdphoto6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83494" y="2815684"/>
            <a:ext cx="703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hu-HU" sz="5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egújuló </a:t>
            </a:r>
            <a:r>
              <a:rPr lang="hu-HU" sz="5400" b="1" cap="small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energiák</a:t>
            </a:r>
            <a:endParaRPr lang="hu-HU" sz="5400" b="1" cap="small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68760" y="3716367"/>
            <a:ext cx="64624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készítette</a:t>
            </a:r>
            <a:r>
              <a:rPr lang="hu-HU" sz="16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hu-HU" sz="1600" b="1" cap="small" dirty="0" err="1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sztvorecz</a:t>
            </a:r>
            <a:r>
              <a:rPr lang="hu-HU" sz="1600" b="1" cap="small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b="1" cap="small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milán</a:t>
            </a:r>
            <a:r>
              <a:rPr lang="hu-HU" sz="1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|  felkészítő </a:t>
            </a:r>
            <a:r>
              <a:rPr lang="hu-HU" sz="16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tanár:</a:t>
            </a:r>
            <a:r>
              <a:rPr lang="hu-HU" sz="1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b="1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fölker</a:t>
            </a:r>
            <a:r>
              <a:rPr lang="hu-HU" sz="1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1600" b="1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csaba</a:t>
            </a:r>
            <a:endParaRPr lang="hu-HU" sz="1600" b="1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1800"/>
              </a:spcBef>
            </a:pPr>
            <a:r>
              <a:rPr lang="hu-HU" sz="16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iskola: </a:t>
            </a:r>
            <a:r>
              <a:rPr lang="hu-HU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gépészeti </a:t>
            </a:r>
            <a:r>
              <a:rPr lang="hu-HU" sz="16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és </a:t>
            </a:r>
            <a:r>
              <a:rPr lang="hu-HU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számítástechnikai szakközépiskola</a:t>
            </a:r>
          </a:p>
          <a:p>
            <a:pPr algn="ctr"/>
            <a:r>
              <a:rPr lang="hu-HU" sz="16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cím: 5600, Békéscsaba, Kazinczy u. 7</a:t>
            </a:r>
          </a:p>
          <a:p>
            <a:pPr algn="ctr">
              <a:spcBef>
                <a:spcPts val="600"/>
              </a:spcBef>
            </a:pPr>
            <a:endParaRPr lang="hu-HU" sz="16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hu-HU" sz="1600" b="1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hu-HU" sz="1600" b="1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94048" y="1201316"/>
            <a:ext cx="7211888" cy="1080120"/>
            <a:chOff x="894048" y="1303516"/>
            <a:chExt cx="7211888" cy="1080120"/>
          </a:xfrm>
        </p:grpSpPr>
        <p:cxnSp>
          <p:nvCxnSpPr>
            <p:cNvPr id="7" name="Egyenes összekötő 6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zis 8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start</a:t>
              </a:r>
              <a:endParaRPr lang="hu-HU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3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2" y="1633364"/>
            <a:ext cx="9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ége a</a:t>
            </a:r>
            <a:r>
              <a:rPr lang="hu-HU" sz="5400" cap="smal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5400" cap="small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napenergia 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résznek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94048" y="3073524"/>
            <a:ext cx="7211888" cy="1080120"/>
            <a:chOff x="894048" y="1303516"/>
            <a:chExt cx="7211888" cy="1080120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9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6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6" name="Téglalap 5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539552" y="196106"/>
            <a:ext cx="1713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energiák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54392" y="588084"/>
            <a:ext cx="1180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biomassza</a:t>
            </a:r>
            <a:endParaRPr lang="hu-HU" sz="2000" dirty="0"/>
          </a:p>
        </p:txBody>
      </p:sp>
      <p:sp>
        <p:nvSpPr>
          <p:cNvPr id="21" name="Téglalap 20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biomassza kifejezés alatt tágabb értelemben a Földön lévő összes élő tömeget értjük. A mai elterjedt jelentése: energetikailag hasznosítható </a:t>
            </a:r>
            <a:r>
              <a:rPr lang="hu-HU" sz="1600" b="1" dirty="0"/>
              <a:t>növények</a:t>
            </a:r>
            <a:r>
              <a:rPr lang="hu-HU" sz="1600" dirty="0"/>
              <a:t>, </a:t>
            </a:r>
            <a:r>
              <a:rPr lang="hu-HU" sz="1600" b="1" dirty="0"/>
              <a:t>termés</a:t>
            </a:r>
            <a:r>
              <a:rPr lang="hu-HU" sz="1600" dirty="0"/>
              <a:t>, </a:t>
            </a:r>
            <a:r>
              <a:rPr lang="hu-HU" sz="1600" b="1" dirty="0"/>
              <a:t>melléktermékek</a:t>
            </a:r>
            <a:r>
              <a:rPr lang="hu-HU" sz="1600" dirty="0"/>
              <a:t>, </a:t>
            </a:r>
            <a:r>
              <a:rPr lang="hu-HU" sz="1600" b="1" dirty="0"/>
              <a:t>növényi és állati hulladékok</a:t>
            </a:r>
            <a:r>
              <a:rPr lang="hu-HU" sz="1600" dirty="0"/>
              <a:t>.</a:t>
            </a:r>
          </a:p>
        </p:txBody>
      </p:sp>
      <p:pic>
        <p:nvPicPr>
          <p:cNvPr id="19458" name="Picture 2" descr="http://images.wisegeek.com/plant-gro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400" y1="84610" x2="55300" y2="85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1883"/>
            <a:ext cx="2287188" cy="33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ontent.answcdn.com/main/content/img/wiley/visualfood/20_Cereales/50176-GrainsBl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90" y="1789413"/>
            <a:ext cx="2134590" cy="22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dvtslibrary.com/images/product_sho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9500" y1="54962" x2="51833" y2="60305"/>
                        <a14:backgroundMark x1="79333" y1="28244" x2="84167" y2="32443"/>
                        <a14:backgroundMark x1="82667" y1="19847" x2="87833" y2="29389"/>
                        <a14:backgroundMark x1="40000" y1="45802" x2="33500" y2="73282"/>
                        <a14:backgroundMark x1="31333" y1="52290" x2="36833" y2="55725"/>
                        <a14:backgroundMark x1="75833" y1="32824" x2="79333" y2="36641"/>
                        <a14:backgroundMark x1="30000" y1="56870" x2="32167" y2="59542"/>
                        <a14:backgroundMark x1="27333" y1="55725" x2="31500" y2="61832"/>
                        <a14:backgroundMark x1="27333" y1="61069" x2="29833" y2="62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5" r="60912"/>
          <a:stretch/>
        </p:blipFill>
        <p:spPr bwMode="auto">
          <a:xfrm>
            <a:off x="5662091" y="2210848"/>
            <a:ext cx="3292426" cy="22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églalap 21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biomasszák jelentősége, hogy </a:t>
            </a:r>
            <a:r>
              <a:rPr lang="hu-HU" sz="1600" b="1" dirty="0"/>
              <a:t>fosszilis energiahordozók válthatók ki velük</a:t>
            </a:r>
            <a:r>
              <a:rPr lang="hu-HU" sz="1600" dirty="0"/>
              <a:t>, így megvalósítható </a:t>
            </a:r>
            <a:r>
              <a:rPr lang="hu-HU" sz="1600" dirty="0" smtClean="0"/>
              <a:t>a fenntartható fejlődés. </a:t>
            </a:r>
            <a:r>
              <a:rPr lang="hu-HU" sz="1600" dirty="0"/>
              <a:t>E</a:t>
            </a:r>
            <a:r>
              <a:rPr lang="hu-HU" sz="1600" dirty="0" smtClean="0"/>
              <a:t>zek </a:t>
            </a:r>
            <a:r>
              <a:rPr lang="hu-HU" sz="1600" dirty="0"/>
              <a:t>a biomasszák a megfelelő kezelés esetén megújuló </a:t>
            </a:r>
            <a:r>
              <a:rPr lang="hu-HU" sz="1600" dirty="0" smtClean="0"/>
              <a:t>energiaforrások.</a:t>
            </a:r>
            <a:endParaRPr lang="hu-HU" sz="1600" dirty="0"/>
          </a:p>
        </p:txBody>
      </p:sp>
      <p:pic>
        <p:nvPicPr>
          <p:cNvPr id="23" name="Picture 2" descr="http://www.moonbattery.com/watermelon_see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000" y1="22090" x2="24000" y2="22090"/>
                        <a14:foregroundMark x1="31000" y1="30448" x2="31000" y2="30448"/>
                        <a14:foregroundMark x1="41000" y1="9254" x2="41000" y2="9254"/>
                        <a14:foregroundMark x1="61000" y1="25970" x2="61000" y2="25970"/>
                        <a14:foregroundMark x1="64333" y1="11045" x2="64333" y2="11045"/>
                        <a14:foregroundMark x1="77000" y1="15224" x2="77000" y2="15224"/>
                        <a14:foregroundMark x1="7667" y1="40896" x2="7667" y2="40896"/>
                        <a14:foregroundMark x1="28333" y1="54627" x2="28333" y2="54627"/>
                        <a14:foregroundMark x1="72333" y1="49851" x2="72333" y2="49851"/>
                        <a14:foregroundMark x1="20333" y1="80299" x2="20333" y2="80299"/>
                        <a14:foregroundMark x1="54333" y1="92537" x2="54333" y2="92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07" y="-1390972"/>
            <a:ext cx="1077002" cy="12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Csoportba foglalás 23"/>
          <p:cNvGrpSpPr/>
          <p:nvPr/>
        </p:nvGrpSpPr>
        <p:grpSpPr>
          <a:xfrm>
            <a:off x="9231588" y="4009627"/>
            <a:ext cx="11952312" cy="576063"/>
            <a:chOff x="0" y="4009627"/>
            <a:chExt cx="9144000" cy="576063"/>
          </a:xfrm>
        </p:grpSpPr>
        <p:sp>
          <p:nvSpPr>
            <p:cNvPr id="25" name="Téglalap 24"/>
            <p:cNvSpPr/>
            <p:nvPr/>
          </p:nvSpPr>
          <p:spPr>
            <a:xfrm>
              <a:off x="0" y="4158849"/>
              <a:ext cx="9144000" cy="42684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0" y="4009627"/>
              <a:ext cx="9144000" cy="149222"/>
            </a:xfrm>
            <a:prstGeom prst="rect">
              <a:avLst/>
            </a:prstGeom>
            <a:solidFill>
              <a:srgbClr val="099B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7" name="Picture 2" descr="http://images.wisegeek.com/plant-grow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400" y1="84610" x2="55300" y2="85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52"/>
          <a:stretch/>
        </p:blipFill>
        <p:spPr bwMode="auto">
          <a:xfrm>
            <a:off x="3421314" y="1489348"/>
            <a:ext cx="2287188" cy="25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ikea.com/us/en/images/products/pachira-aquatica-potted-plant__0121016_PE277829_S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5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85"/>
          <a:stretch/>
        </p:blipFill>
        <p:spPr bwMode="auto">
          <a:xfrm>
            <a:off x="2123728" y="478623"/>
            <a:ext cx="4762500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églalap 28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biomasszából nyerhető üzemanyagok új generációs képviselője lehet az algákból nyerhető üzemanyag, mely a hagyományos üzemanyagnövényeknél </a:t>
            </a:r>
            <a:r>
              <a:rPr lang="hu-HU" sz="1600" b="1" dirty="0"/>
              <a:t>magasabb hozamra lehet képes</a:t>
            </a:r>
            <a:r>
              <a:rPr lang="hu-HU" sz="1600" dirty="0"/>
              <a:t>.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2776" y1="45968" x2="42776" y2="45968"/>
                        <a14:foregroundMark x1="44487" y1="33065" x2="44487" y2="33065"/>
                        <a14:foregroundMark x1="38498" y1="33871" x2="38498" y2="33871"/>
                        <a14:foregroundMark x1="41065" y1="55645" x2="41065" y2="55645"/>
                        <a14:foregroundMark x1="41635" y1="48387" x2="41635" y2="48387"/>
                        <a14:foregroundMark x1="21958" y1="16532" x2="21958" y2="16532"/>
                        <a14:foregroundMark x1="59601" y1="39113" x2="59601" y2="3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80" y="1286277"/>
            <a:ext cx="4563484" cy="322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 descr="http://gigaom2.files.wordpress.com/2010/08/propeloakland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104517"/>
            <a:ext cx="47910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Csoportba foglalás 36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38" name="Téglalap 37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0" name="Téglalap 39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2" name="Csoportba foglalás 41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43" name="Picture 2" descr="D:\Milán\Android_Design_Icons_20120711\All_Icons\holo_dark\hdpi\2_action_about.png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D:\Milán\Android_Design_Icons_20120711\All_Icons\holo_dark\hdpi\1_navigation_cancel.png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Milán\Android_Design_Icons_20120711\All_Icons\holo_dark\hdpi\4_collections_view_as_grid.png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Egyenes összekötő 45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96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1.17882 -4.44444E-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1.94444E-6 0.85223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6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2604 -0.00028 L -0.79514 -0.000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5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5.88562E-7 L -0.92378 -5.88562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98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98" dur="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9" grpId="0"/>
      <p:bldP spid="29" grpId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2" y="1633364"/>
            <a:ext cx="9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ége a</a:t>
            </a:r>
            <a:r>
              <a:rPr lang="hu-HU" sz="5400" cap="smal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5400" cap="small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biomassza 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résznek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94048" y="3073524"/>
            <a:ext cx="7211888" cy="1080120"/>
            <a:chOff x="894048" y="1303516"/>
            <a:chExt cx="7211888" cy="1080120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9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1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12" name="Téglalap 11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539552" y="196106"/>
            <a:ext cx="1713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energiák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54392" y="588084"/>
            <a:ext cx="2214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geotermikus </a:t>
            </a:r>
            <a:r>
              <a:rPr lang="hu-HU" sz="2000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energia</a:t>
            </a:r>
            <a:endParaRPr lang="hu-HU" sz="2000" dirty="0"/>
          </a:p>
        </p:txBody>
      </p:sp>
      <p:sp>
        <p:nvSpPr>
          <p:cNvPr id="27" name="Téglalap 26"/>
          <p:cNvSpPr/>
          <p:nvPr/>
        </p:nvSpPr>
        <p:spPr>
          <a:xfrm>
            <a:off x="107504" y="4865011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geotermikus energia a Föld belső hőjéből származó energia. A Föld belsejében lefelé haladva kilométerenként átlag </a:t>
            </a:r>
            <a:r>
              <a:rPr lang="hu-HU" sz="1600" b="1" dirty="0"/>
              <a:t>30 </a:t>
            </a:r>
            <a:r>
              <a:rPr lang="hu-HU" sz="1600" b="1" dirty="0" err="1"/>
              <a:t>°C</a:t>
            </a:r>
            <a:r>
              <a:rPr lang="hu-HU" sz="1600" dirty="0" err="1"/>
              <a:t>-kal</a:t>
            </a:r>
            <a:r>
              <a:rPr lang="hu-HU" sz="1600" dirty="0"/>
              <a:t> emelkedik a hőmérséklet.</a:t>
            </a:r>
            <a:endParaRPr lang="hu-HU" sz="1600" b="1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2844763" y="1025687"/>
            <a:ext cx="3440290" cy="3440290"/>
            <a:chOff x="5810120" y="-958924"/>
            <a:chExt cx="5429415" cy="5429415"/>
          </a:xfrm>
        </p:grpSpPr>
        <p:sp>
          <p:nvSpPr>
            <p:cNvPr id="2" name="Ellipszis 1"/>
            <p:cNvSpPr/>
            <p:nvPr/>
          </p:nvSpPr>
          <p:spPr>
            <a:xfrm>
              <a:off x="5810120" y="-958924"/>
              <a:ext cx="5429415" cy="54294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/>
            <p:cNvSpPr/>
            <p:nvPr/>
          </p:nvSpPr>
          <p:spPr>
            <a:xfrm>
              <a:off x="6062147" y="-706897"/>
              <a:ext cx="4925359" cy="4925359"/>
            </a:xfrm>
            <a:prstGeom prst="ellipse">
              <a:avLst/>
            </a:prstGeom>
            <a:solidFill>
              <a:srgbClr val="FC391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/>
            <p:nvPr/>
          </p:nvSpPr>
          <p:spPr>
            <a:xfrm>
              <a:off x="6298616" y="-470430"/>
              <a:ext cx="4452424" cy="4452424"/>
            </a:xfrm>
            <a:prstGeom prst="ellipse">
              <a:avLst/>
            </a:prstGeom>
            <a:solidFill>
              <a:srgbClr val="FF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/>
            <p:cNvSpPr/>
            <p:nvPr/>
          </p:nvSpPr>
          <p:spPr>
            <a:xfrm>
              <a:off x="6812600" y="43557"/>
              <a:ext cx="3424452" cy="3424452"/>
            </a:xfrm>
            <a:prstGeom prst="ellipse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/>
            <p:cNvSpPr/>
            <p:nvPr/>
          </p:nvSpPr>
          <p:spPr>
            <a:xfrm>
              <a:off x="7592513" y="823471"/>
              <a:ext cx="1864626" cy="1864626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1032" name="Picture 8" descr="http://files.softicons.com/download/object-icons/sharp-kitchen-icons-by-sirea/png/256x256/Kn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2012">
            <a:off x="10138209" y="-1157216"/>
            <a:ext cx="4760195" cy="47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nb4wTDIJor4/TzQa92RWHcI/AAAAAAAAANI/dYSoNZt7eXc/s1600/Earth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07" y="886830"/>
            <a:ext cx="3672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4553442" y="1025687"/>
            <a:ext cx="0" cy="17201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4553442" y="2745830"/>
            <a:ext cx="0" cy="17201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16200000">
            <a:off x="3693370" y="1885759"/>
            <a:ext cx="0" cy="17201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rot="16200000">
            <a:off x="5413514" y="1885760"/>
            <a:ext cx="0" cy="17201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4565726" y="1181571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+30 °C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4572000" y="1757635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+30 °C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4572000" y="233369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+30 °C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3923928" y="2837753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+30 °C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2843808" y="2837755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+30 °C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3389736" y="2837754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+30 °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107504" y="4865011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geotermikus energia egy megújuló energiaforrás, ami a legolcsóbb energiák közé tartozik. Mára </a:t>
            </a:r>
            <a:r>
              <a:rPr lang="hu-HU" sz="1600" b="1" dirty="0"/>
              <a:t>Spanyolország</a:t>
            </a:r>
            <a:r>
              <a:rPr lang="hu-HU" sz="1600" dirty="0"/>
              <a:t> a legnagyobb zöldenergia </a:t>
            </a:r>
            <a:r>
              <a:rPr lang="hu-HU" sz="1600" dirty="0" smtClean="0"/>
              <a:t>felhasználó</a:t>
            </a:r>
            <a:endParaRPr lang="hu-HU" sz="1600" b="1" dirty="0"/>
          </a:p>
        </p:txBody>
      </p:sp>
      <p:pic>
        <p:nvPicPr>
          <p:cNvPr id="54" name="Picture 4" descr="http://currentpluselectric.com/wp-content/uploads/2011/09/unknown-A8AS1V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660">
            <a:off x="1098168" y="1057581"/>
            <a:ext cx="20574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zövegdoboz 54"/>
          <p:cNvSpPr txBox="1"/>
          <p:nvPr/>
        </p:nvSpPr>
        <p:spPr>
          <a:xfrm>
            <a:off x="3635896" y="1745048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</a:p>
        </p:txBody>
      </p:sp>
      <p:sp>
        <p:nvSpPr>
          <p:cNvPr id="56" name="Lekerekített téglalap 55"/>
          <p:cNvSpPr/>
          <p:nvPr/>
        </p:nvSpPr>
        <p:spPr>
          <a:xfrm>
            <a:off x="5364818" y="42976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Lekerekített téglalap 56"/>
          <p:cNvSpPr/>
          <p:nvPr/>
        </p:nvSpPr>
        <p:spPr>
          <a:xfrm>
            <a:off x="5364818" y="40771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Lekerekített téglalap 57"/>
          <p:cNvSpPr/>
          <p:nvPr/>
        </p:nvSpPr>
        <p:spPr>
          <a:xfrm>
            <a:off x="5364818" y="38531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Lekerekített téglalap 58"/>
          <p:cNvSpPr/>
          <p:nvPr/>
        </p:nvSpPr>
        <p:spPr>
          <a:xfrm>
            <a:off x="5364818" y="36326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Lekerekített téglalap 59"/>
          <p:cNvSpPr/>
          <p:nvPr/>
        </p:nvSpPr>
        <p:spPr>
          <a:xfrm>
            <a:off x="5364818" y="34121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Lekerekített téglalap 60"/>
          <p:cNvSpPr/>
          <p:nvPr/>
        </p:nvSpPr>
        <p:spPr>
          <a:xfrm>
            <a:off x="5364818" y="31916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Lekerekített téglalap 61"/>
          <p:cNvSpPr/>
          <p:nvPr/>
        </p:nvSpPr>
        <p:spPr>
          <a:xfrm>
            <a:off x="5364818" y="297120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Lekerekített téglalap 62"/>
          <p:cNvSpPr/>
          <p:nvPr/>
        </p:nvSpPr>
        <p:spPr>
          <a:xfrm>
            <a:off x="5364818" y="27507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Lekerekített téglalap 63"/>
          <p:cNvSpPr/>
          <p:nvPr/>
        </p:nvSpPr>
        <p:spPr>
          <a:xfrm>
            <a:off x="5364818" y="25302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Lekerekített téglalap 64"/>
          <p:cNvSpPr/>
          <p:nvPr/>
        </p:nvSpPr>
        <p:spPr>
          <a:xfrm>
            <a:off x="5364818" y="23097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Lekerekített téglalap 65"/>
          <p:cNvSpPr/>
          <p:nvPr/>
        </p:nvSpPr>
        <p:spPr>
          <a:xfrm>
            <a:off x="5364818" y="20892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Lekerekített téglalap 66"/>
          <p:cNvSpPr/>
          <p:nvPr/>
        </p:nvSpPr>
        <p:spPr>
          <a:xfrm>
            <a:off x="5364818" y="186880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Lekerekített téglalap 67"/>
          <p:cNvSpPr/>
          <p:nvPr/>
        </p:nvSpPr>
        <p:spPr>
          <a:xfrm>
            <a:off x="5364818" y="16483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Lekerekített téglalap 68"/>
          <p:cNvSpPr/>
          <p:nvPr/>
        </p:nvSpPr>
        <p:spPr>
          <a:xfrm>
            <a:off x="5364818" y="14278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Lekerekített téglalap 69"/>
          <p:cNvSpPr/>
          <p:nvPr/>
        </p:nvSpPr>
        <p:spPr>
          <a:xfrm>
            <a:off x="5364818" y="12073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Lekerekített téglalap 70"/>
          <p:cNvSpPr/>
          <p:nvPr/>
        </p:nvSpPr>
        <p:spPr>
          <a:xfrm>
            <a:off x="5364818" y="9868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Lekerekített téglalap 71"/>
          <p:cNvSpPr/>
          <p:nvPr/>
        </p:nvSpPr>
        <p:spPr>
          <a:xfrm>
            <a:off x="6491376" y="42976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Lekerekített téglalap 72"/>
          <p:cNvSpPr/>
          <p:nvPr/>
        </p:nvSpPr>
        <p:spPr>
          <a:xfrm>
            <a:off x="6491376" y="40771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Lekerekített téglalap 73"/>
          <p:cNvSpPr/>
          <p:nvPr/>
        </p:nvSpPr>
        <p:spPr>
          <a:xfrm>
            <a:off x="6491376" y="38531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Lekerekített téglalap 74"/>
          <p:cNvSpPr/>
          <p:nvPr/>
        </p:nvSpPr>
        <p:spPr>
          <a:xfrm>
            <a:off x="6491376" y="36326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Lekerekített téglalap 75"/>
          <p:cNvSpPr/>
          <p:nvPr/>
        </p:nvSpPr>
        <p:spPr>
          <a:xfrm>
            <a:off x="6491376" y="34121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Lekerekített téglalap 76"/>
          <p:cNvSpPr/>
          <p:nvPr/>
        </p:nvSpPr>
        <p:spPr>
          <a:xfrm>
            <a:off x="6491376" y="31916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Lekerekített téglalap 77"/>
          <p:cNvSpPr/>
          <p:nvPr/>
        </p:nvSpPr>
        <p:spPr>
          <a:xfrm>
            <a:off x="6491376" y="297120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Lekerekített téglalap 78"/>
          <p:cNvSpPr/>
          <p:nvPr/>
        </p:nvSpPr>
        <p:spPr>
          <a:xfrm>
            <a:off x="6491376" y="27507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Lekerekített téglalap 79"/>
          <p:cNvSpPr/>
          <p:nvPr/>
        </p:nvSpPr>
        <p:spPr>
          <a:xfrm>
            <a:off x="6491376" y="25302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Lekerekített téglalap 80"/>
          <p:cNvSpPr/>
          <p:nvPr/>
        </p:nvSpPr>
        <p:spPr>
          <a:xfrm>
            <a:off x="6491376" y="23097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Lekerekített téglalap 81"/>
          <p:cNvSpPr/>
          <p:nvPr/>
        </p:nvSpPr>
        <p:spPr>
          <a:xfrm>
            <a:off x="6491376" y="20892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Lekerekített téglalap 82"/>
          <p:cNvSpPr/>
          <p:nvPr/>
        </p:nvSpPr>
        <p:spPr>
          <a:xfrm>
            <a:off x="6491376" y="186880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Lekerekített téglalap 83"/>
          <p:cNvSpPr/>
          <p:nvPr/>
        </p:nvSpPr>
        <p:spPr>
          <a:xfrm>
            <a:off x="6491376" y="16483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Lekerekített téglalap 84"/>
          <p:cNvSpPr/>
          <p:nvPr/>
        </p:nvSpPr>
        <p:spPr>
          <a:xfrm>
            <a:off x="6491376" y="14278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Lekerekített téglalap 85"/>
          <p:cNvSpPr/>
          <p:nvPr/>
        </p:nvSpPr>
        <p:spPr>
          <a:xfrm>
            <a:off x="6491376" y="12073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Lekerekített téglalap 86"/>
          <p:cNvSpPr/>
          <p:nvPr/>
        </p:nvSpPr>
        <p:spPr>
          <a:xfrm>
            <a:off x="6491376" y="9868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Lekerekített téglalap 87"/>
          <p:cNvSpPr/>
          <p:nvPr/>
        </p:nvSpPr>
        <p:spPr>
          <a:xfrm>
            <a:off x="7680920" y="42976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Lekerekített téglalap 88"/>
          <p:cNvSpPr/>
          <p:nvPr/>
        </p:nvSpPr>
        <p:spPr>
          <a:xfrm>
            <a:off x="7680920" y="40771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Lekerekített téglalap 89"/>
          <p:cNvSpPr/>
          <p:nvPr/>
        </p:nvSpPr>
        <p:spPr>
          <a:xfrm>
            <a:off x="7680920" y="38531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Lekerekített téglalap 90"/>
          <p:cNvSpPr/>
          <p:nvPr/>
        </p:nvSpPr>
        <p:spPr>
          <a:xfrm>
            <a:off x="7680920" y="36326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Lekerekített téglalap 91"/>
          <p:cNvSpPr/>
          <p:nvPr/>
        </p:nvSpPr>
        <p:spPr>
          <a:xfrm>
            <a:off x="7680920" y="34121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Lekerekített téglalap 92"/>
          <p:cNvSpPr/>
          <p:nvPr/>
        </p:nvSpPr>
        <p:spPr>
          <a:xfrm>
            <a:off x="7680920" y="31916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Lekerekített téglalap 93"/>
          <p:cNvSpPr/>
          <p:nvPr/>
        </p:nvSpPr>
        <p:spPr>
          <a:xfrm>
            <a:off x="7680920" y="297120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Lekerekített téglalap 94"/>
          <p:cNvSpPr/>
          <p:nvPr/>
        </p:nvSpPr>
        <p:spPr>
          <a:xfrm>
            <a:off x="7680920" y="27507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Lekerekített téglalap 95"/>
          <p:cNvSpPr/>
          <p:nvPr/>
        </p:nvSpPr>
        <p:spPr>
          <a:xfrm>
            <a:off x="7680920" y="25302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Lekerekített téglalap 96"/>
          <p:cNvSpPr/>
          <p:nvPr/>
        </p:nvSpPr>
        <p:spPr>
          <a:xfrm>
            <a:off x="7680920" y="23097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Lekerekített téglalap 97"/>
          <p:cNvSpPr/>
          <p:nvPr/>
        </p:nvSpPr>
        <p:spPr>
          <a:xfrm>
            <a:off x="7680920" y="208928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Lekerekített téglalap 98"/>
          <p:cNvSpPr/>
          <p:nvPr/>
        </p:nvSpPr>
        <p:spPr>
          <a:xfrm>
            <a:off x="7680920" y="186880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Lekerekített téglalap 99"/>
          <p:cNvSpPr/>
          <p:nvPr/>
        </p:nvSpPr>
        <p:spPr>
          <a:xfrm>
            <a:off x="7680920" y="164832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Lekerekített téglalap 100"/>
          <p:cNvSpPr/>
          <p:nvPr/>
        </p:nvSpPr>
        <p:spPr>
          <a:xfrm>
            <a:off x="7680920" y="142784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Lekerekített téglalap 101"/>
          <p:cNvSpPr/>
          <p:nvPr/>
        </p:nvSpPr>
        <p:spPr>
          <a:xfrm>
            <a:off x="7680920" y="1207360"/>
            <a:ext cx="915916" cy="220480"/>
          </a:xfrm>
          <a:prstGeom prst="roundRect">
            <a:avLst/>
          </a:prstGeom>
          <a:solidFill>
            <a:srgbClr val="FFC000"/>
          </a:solidFill>
          <a:ln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4" name="Picture 2" descr="http://news.xinhuanet.com/english2010/photo/2011-04/18/13834699_11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1857"/>
          <a:stretch/>
        </p:blipFill>
        <p:spPr bwMode="auto">
          <a:xfrm>
            <a:off x="709784" y="1194521"/>
            <a:ext cx="2638080" cy="33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http://oeztogliatti.ru/templates/first/images/residents/spa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9972"/>
            <a:ext cx="5095736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églalap 105"/>
          <p:cNvSpPr/>
          <p:nvPr/>
        </p:nvSpPr>
        <p:spPr>
          <a:xfrm>
            <a:off x="107504" y="4865011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leglátványosabb eredményeket </a:t>
            </a:r>
            <a:r>
              <a:rPr lang="hu-HU" sz="1600" b="1" dirty="0" smtClean="0"/>
              <a:t>Izland</a:t>
            </a:r>
            <a:r>
              <a:rPr lang="hu-HU" sz="1600" dirty="0" smtClean="0"/>
              <a:t> tudja felmutatni</a:t>
            </a:r>
            <a:r>
              <a:rPr lang="hu-HU" sz="1600" dirty="0"/>
              <a:t>, mely lakásainak </a:t>
            </a:r>
            <a:r>
              <a:rPr lang="hu-HU" sz="1600" b="1" dirty="0"/>
              <a:t>93 %</a:t>
            </a:r>
            <a:r>
              <a:rPr lang="hu-HU" sz="1600" dirty="0"/>
              <a:t>-át fűti </a:t>
            </a:r>
            <a:r>
              <a:rPr lang="hu-HU" sz="1600" dirty="0" smtClean="0"/>
              <a:t>ilyen energiával, </a:t>
            </a:r>
            <a:r>
              <a:rPr lang="hu-HU" sz="1600" dirty="0"/>
              <a:t>évi </a:t>
            </a:r>
            <a:r>
              <a:rPr lang="hu-HU" sz="1600" b="1" dirty="0"/>
              <a:t>100 millió dollárt </a:t>
            </a:r>
            <a:r>
              <a:rPr lang="hu-HU" sz="1600" dirty="0"/>
              <a:t>megtakarítva a folyamat során. </a:t>
            </a:r>
          </a:p>
        </p:txBody>
      </p:sp>
      <p:grpSp>
        <p:nvGrpSpPr>
          <p:cNvPr id="107" name="Csoportba foglalás 106"/>
          <p:cNvGrpSpPr/>
          <p:nvPr/>
        </p:nvGrpSpPr>
        <p:grpSpPr>
          <a:xfrm>
            <a:off x="1763688" y="1129308"/>
            <a:ext cx="5571596" cy="3535082"/>
            <a:chOff x="1763688" y="1129308"/>
            <a:chExt cx="5571596" cy="3535082"/>
          </a:xfrm>
        </p:grpSpPr>
        <p:pic>
          <p:nvPicPr>
            <p:cNvPr id="108" name="Picture 4" descr="http://www.icelandictimes.is/files/image/geothermal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9308"/>
              <a:ext cx="5571596" cy="353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http://images.wikia.com/icehockey/images/8/82/Flag_of_Iceland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273324"/>
              <a:ext cx="1152128" cy="76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0" name="Picture 8" descr="http://3.bp.blogspot.com/_3fSPdLyXVG4/S6zDY--9-1I/AAAAAAAAB18/W5YC2IfFUn8/s1600/Bag_With_Money_Dollars_18004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111" l="10222" r="100000">
                        <a14:backgroundMark x1="29667" y1="89556" x2="31667" y2="91667"/>
                        <a14:backgroundMark x1="32889" y1="90778" x2="38556" y2="92444"/>
                        <a14:backgroundMark x1="42111" y1="92444" x2="51444" y2="92778"/>
                        <a14:backgroundMark x1="55889" y1="92444" x2="70444" y2="89556"/>
                        <a14:backgroundMark x1="40889" y1="92778" x2="43778" y2="91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45" y="-3590926"/>
            <a:ext cx="359092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églalap 110"/>
          <p:cNvSpPr/>
          <p:nvPr/>
        </p:nvSpPr>
        <p:spPr>
          <a:xfrm>
            <a:off x="107504" y="4853224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err="1"/>
              <a:t>Reykjavik</a:t>
            </a:r>
            <a:r>
              <a:rPr lang="hu-HU" sz="1600" dirty="0"/>
              <a:t>, valaha a Föld legszennyezettebb városa </a:t>
            </a:r>
            <a:r>
              <a:rPr lang="hu-HU" sz="1600" b="1" dirty="0"/>
              <a:t>mára az egyik legtisztábbnak számít</a:t>
            </a:r>
            <a:r>
              <a:rPr lang="hu-HU" sz="1600" dirty="0"/>
              <a:t>, hála a geotermikus energiának.</a:t>
            </a:r>
          </a:p>
        </p:txBody>
      </p:sp>
      <p:grpSp>
        <p:nvGrpSpPr>
          <p:cNvPr id="112" name="Csoportba foglalás 111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113" name="Téglalap 112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5" name="Téglalap 114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Téglalap 115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7" name="Csoportba foglalás 116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118" name="Picture 2" descr="D:\Milán\Android_Design_Icons_20120711\All_Icons\holo_dark\hdpi\2_action_about.pn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" descr="D:\Milán\Android_Design_Icons_20120711\All_Icons\holo_dark\hdpi\1_navigation_cancel.png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" descr="D:\Milán\Android_Design_Icons_20120711\All_Icons\holo_dark\hdpi\4_collections_view_as_grid.png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1" name="Egyenes összekötő 120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gyenes összekötő 121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12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70347 1.1111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47 1.11111E-6 L -0.70347 0.475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47 0.475 L 0.21546 0.475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0494E-6 L -0.86545 -1.1049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1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4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7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8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3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4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9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3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4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96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97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98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99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1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2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3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4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7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8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11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12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13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14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16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17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18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4300"/>
                            </p:stCondLst>
                            <p:childTnLst>
                              <p:par>
                                <p:cTn id="3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4700"/>
                            </p:stCondLst>
                            <p:childTnLst>
                              <p:par>
                                <p:cTn id="3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4900"/>
                            </p:stCondLst>
                            <p:childTnLst>
                              <p:par>
                                <p:cTn id="3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100"/>
                            </p:stCondLst>
                            <p:childTnLst>
                              <p:par>
                                <p:cTn id="3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5300"/>
                            </p:stCondLst>
                            <p:childTnLst>
                              <p:par>
                                <p:cTn id="3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700"/>
                            </p:stCondLst>
                            <p:childTnLst>
                              <p:par>
                                <p:cTn id="3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900"/>
                            </p:stCondLst>
                            <p:childTnLst>
                              <p:par>
                                <p:cTn id="3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6100"/>
                            </p:stCondLst>
                            <p:childTnLst>
                              <p:par>
                                <p:cTn id="3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6300"/>
                            </p:stCondLst>
                            <p:childTnLst>
                              <p:par>
                                <p:cTn id="3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6700"/>
                            </p:stCondLst>
                            <p:childTnLst>
                              <p:par>
                                <p:cTn id="3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6900"/>
                            </p:stCondLst>
                            <p:childTnLst>
                              <p:par>
                                <p:cTn id="3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7100"/>
                            </p:stCondLst>
                            <p:childTnLst>
                              <p:par>
                                <p:cTn id="3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7300"/>
                            </p:stCondLst>
                            <p:childTnLst>
                              <p:par>
                                <p:cTn id="3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7700"/>
                            </p:stCondLst>
                            <p:childTnLst>
                              <p:par>
                                <p:cTn id="3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7900"/>
                            </p:stCondLst>
                            <p:childTnLst>
                              <p:par>
                                <p:cTn id="3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8100"/>
                            </p:stCondLst>
                            <p:childTnLst>
                              <p:par>
                                <p:cTn id="3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8300"/>
                            </p:stCondLst>
                            <p:childTnLst>
                              <p:par>
                                <p:cTn id="3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87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89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9100"/>
                            </p:stCondLst>
                            <p:childTnLst>
                              <p:par>
                                <p:cTn id="3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9300"/>
                            </p:stCondLst>
                            <p:childTnLst>
                              <p:par>
                                <p:cTn id="4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4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9700"/>
                            </p:stCondLst>
                            <p:childTnLst>
                              <p:par>
                                <p:cTn id="4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9900"/>
                            </p:stCondLst>
                            <p:childTnLst>
                              <p:par>
                                <p:cTn id="4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0100"/>
                            </p:stCondLst>
                            <p:childTnLst>
                              <p:par>
                                <p:cTn id="4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0300"/>
                            </p:stCondLst>
                            <p:childTnLst>
                              <p:par>
                                <p:cTn id="4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4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30700"/>
                            </p:stCondLst>
                            <p:childTnLst>
                              <p:par>
                                <p:cTn id="4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0900"/>
                            </p:stCondLst>
                            <p:childTnLst>
                              <p:par>
                                <p:cTn id="4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1100"/>
                            </p:stCondLst>
                            <p:childTnLst>
                              <p:par>
                                <p:cTn id="4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31300"/>
                            </p:stCondLst>
                            <p:childTnLst>
                              <p:par>
                                <p:cTn id="4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5800"/>
                            </p:stCondLst>
                            <p:childTnLst>
                              <p:par>
                                <p:cTn id="4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1300"/>
                            </p:stCondLst>
                            <p:childTnLst>
                              <p:par>
                                <p:cTn id="4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41800"/>
                            </p:stCondLst>
                            <p:childTnLst>
                              <p:par>
                                <p:cTn id="500" presetID="35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4.65852E-6 L -1.04497 4.65852E-6 " pathEditMode="relative" rAng="0" ptsTypes="AA">
                                      <p:cBhvr>
                                        <p:cTn id="501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46300"/>
                            </p:stCondLst>
                            <p:childTnLst>
                              <p:par>
                                <p:cTn id="5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667 L -0.00173 0.82038 " pathEditMode="relative" rAng="0" ptsTypes="AA">
                                      <p:cBhvr>
                                        <p:cTn id="50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672"/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52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538" dur="25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6" grpId="0"/>
      <p:bldP spid="106" grpId="1"/>
      <p:bldP spid="111" grpId="0"/>
      <p:bldP spid="111" grpId="1"/>
      <p:bldP spid="115" grpId="0" animBg="1"/>
      <p:bldP spid="115" grpId="1" animBg="1"/>
      <p:bldP spid="116" grpId="0" animBg="1"/>
      <p:bldP spid="1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2" y="1345332"/>
            <a:ext cx="914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ége a</a:t>
            </a:r>
            <a:r>
              <a:rPr lang="hu-HU" sz="5400" cap="smal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5400" cap="small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geotermikus energia</a:t>
            </a:r>
          </a:p>
          <a:p>
            <a:pPr algn="ctr"/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résznek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94048" y="3505572"/>
            <a:ext cx="7211888" cy="1080120"/>
            <a:chOff x="894048" y="1303516"/>
            <a:chExt cx="7211888" cy="1080120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9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12" name="Téglalap 11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539552" y="196106"/>
            <a:ext cx="21904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54392" y="588084"/>
            <a:ext cx="1931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kezelési útmutató</a:t>
            </a:r>
            <a:endParaRPr lang="hu-HU" sz="2000" dirty="0"/>
          </a:p>
        </p:txBody>
      </p:sp>
      <p:grpSp>
        <p:nvGrpSpPr>
          <p:cNvPr id="16" name="Csoportba foglalás 15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17" name="Téglalap 16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Téglalap 18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22" name="Picture 2" descr="D:\Milán\Android_Design_Icons_20120711\All_Icons\holo_dark\hdpi\2_action_abou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D:\Milán\Android_Design_Icons_20120711\All_Icons\holo_dark\hdpi\1_navigation_canc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D:\Milán\Android_Design_Icons_20120711\All_Icons\holo_dark\hdpi\4_collections_view_as_gri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Egyenes összekötő 24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68" name="Egyenes összekötő 7167"/>
          <p:cNvCxnSpPr/>
          <p:nvPr/>
        </p:nvCxnSpPr>
        <p:spPr>
          <a:xfrm>
            <a:off x="5580112" y="664158"/>
            <a:ext cx="1800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Szövegdoboz 7168"/>
          <p:cNvSpPr txBox="1"/>
          <p:nvPr/>
        </p:nvSpPr>
        <p:spPr>
          <a:xfrm>
            <a:off x="2843808" y="4724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small" dirty="0" smtClean="0"/>
              <a:t>kattints a panel végére, ha vissza akarod csukni</a:t>
            </a:r>
            <a:endParaRPr lang="hu-HU" cap="small" dirty="0"/>
          </a:p>
        </p:txBody>
      </p:sp>
      <p:cxnSp>
        <p:nvCxnSpPr>
          <p:cNvPr id="163" name="Egyenes összekötő 162"/>
          <p:cNvCxnSpPr/>
          <p:nvPr/>
        </p:nvCxnSpPr>
        <p:spPr>
          <a:xfrm flipV="1">
            <a:off x="7707588" y="916186"/>
            <a:ext cx="0" cy="13652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163"/>
          <p:cNvCxnSpPr/>
          <p:nvPr/>
        </p:nvCxnSpPr>
        <p:spPr>
          <a:xfrm flipV="1">
            <a:off x="8303026" y="916186"/>
            <a:ext cx="0" cy="215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gyenes összekötő 164"/>
          <p:cNvCxnSpPr/>
          <p:nvPr/>
        </p:nvCxnSpPr>
        <p:spPr>
          <a:xfrm flipV="1">
            <a:off x="8857583" y="916186"/>
            <a:ext cx="0" cy="287741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gyenes összekötő 166"/>
          <p:cNvCxnSpPr/>
          <p:nvPr/>
        </p:nvCxnSpPr>
        <p:spPr>
          <a:xfrm flipH="1">
            <a:off x="7239150" y="2280544"/>
            <a:ext cx="46843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Szövegdoboz 169"/>
          <p:cNvSpPr txBox="1"/>
          <p:nvPr/>
        </p:nvSpPr>
        <p:spPr>
          <a:xfrm>
            <a:off x="5758244" y="209677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cap="small" dirty="0" smtClean="0"/>
              <a:t>menü</a:t>
            </a:r>
            <a:endParaRPr lang="hu-HU" cap="small" dirty="0"/>
          </a:p>
        </p:txBody>
      </p:sp>
      <p:cxnSp>
        <p:nvCxnSpPr>
          <p:cNvPr id="172" name="Egyenes összekötő 171"/>
          <p:cNvCxnSpPr/>
          <p:nvPr/>
        </p:nvCxnSpPr>
        <p:spPr>
          <a:xfrm flipH="1">
            <a:off x="7308304" y="3073524"/>
            <a:ext cx="9947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Szövegdoboz 173"/>
          <p:cNvSpPr txBox="1"/>
          <p:nvPr/>
        </p:nvSpPr>
        <p:spPr>
          <a:xfrm>
            <a:off x="5758244" y="288885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cap="small" dirty="0" smtClean="0"/>
              <a:t>információ</a:t>
            </a:r>
            <a:endParaRPr lang="hu-HU" cap="small" dirty="0"/>
          </a:p>
        </p:txBody>
      </p:sp>
      <p:cxnSp>
        <p:nvCxnSpPr>
          <p:cNvPr id="175" name="Egyenes összekötő 174"/>
          <p:cNvCxnSpPr/>
          <p:nvPr/>
        </p:nvCxnSpPr>
        <p:spPr>
          <a:xfrm flipH="1">
            <a:off x="7308304" y="3793604"/>
            <a:ext cx="154927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Szövegdoboz 177"/>
          <p:cNvSpPr txBox="1"/>
          <p:nvPr/>
        </p:nvSpPr>
        <p:spPr>
          <a:xfrm>
            <a:off x="5758244" y="36089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cap="small" dirty="0" smtClean="0"/>
              <a:t>kilépés</a:t>
            </a:r>
            <a:endParaRPr lang="hu-HU" cap="small" dirty="0"/>
          </a:p>
        </p:txBody>
      </p:sp>
      <p:sp>
        <p:nvSpPr>
          <p:cNvPr id="179" name="Szövegdoboz 178"/>
          <p:cNvSpPr txBox="1"/>
          <p:nvPr/>
        </p:nvSpPr>
        <p:spPr>
          <a:xfrm>
            <a:off x="251828" y="2632184"/>
            <a:ext cx="237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cap="small" dirty="0" smtClean="0"/>
              <a:t>dia aktuális címe</a:t>
            </a:r>
            <a:endParaRPr lang="hu-HU" cap="small" dirty="0"/>
          </a:p>
        </p:txBody>
      </p:sp>
      <p:cxnSp>
        <p:nvCxnSpPr>
          <p:cNvPr id="180" name="Egyenes összekötő 179"/>
          <p:cNvCxnSpPr/>
          <p:nvPr/>
        </p:nvCxnSpPr>
        <p:spPr>
          <a:xfrm flipV="1">
            <a:off x="1438650" y="1100852"/>
            <a:ext cx="0" cy="13652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Csoportba foglalás 180"/>
          <p:cNvGrpSpPr/>
          <p:nvPr/>
        </p:nvGrpSpPr>
        <p:grpSpPr>
          <a:xfrm>
            <a:off x="894048" y="4225652"/>
            <a:ext cx="7211888" cy="1080120"/>
            <a:chOff x="894048" y="1303516"/>
            <a:chExt cx="7211888" cy="1080120"/>
          </a:xfrm>
        </p:grpSpPr>
        <p:cxnSp>
          <p:nvCxnSpPr>
            <p:cNvPr id="182" name="Egyenes összekötő 181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Egyenes összekötő 182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Ellipszis 183">
              <a:hlinkClick r:id="rId5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85" name="Egyenes összekötő 184"/>
          <p:cNvCxnSpPr/>
          <p:nvPr/>
        </p:nvCxnSpPr>
        <p:spPr>
          <a:xfrm>
            <a:off x="7092280" y="674703"/>
            <a:ext cx="1800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Szövegdoboz 185"/>
          <p:cNvSpPr txBox="1"/>
          <p:nvPr/>
        </p:nvSpPr>
        <p:spPr>
          <a:xfrm>
            <a:off x="5292080" y="32747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small" dirty="0"/>
              <a:t>k</a:t>
            </a:r>
            <a:r>
              <a:rPr lang="hu-HU" cap="small" dirty="0" smtClean="0"/>
              <a:t>attints ide, hogy előhozd a panelt</a:t>
            </a:r>
            <a:endParaRPr lang="hu-HU" cap="small" dirty="0"/>
          </a:p>
        </p:txBody>
      </p:sp>
    </p:spTree>
    <p:extLst>
      <p:ext uri="{BB962C8B-B14F-4D97-AF65-F5344CB8AC3E}">
        <p14:creationId xmlns:p14="http://schemas.microsoft.com/office/powerpoint/2010/main" val="37882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63" dur="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7169" grpId="0"/>
      <p:bldP spid="7169" grpId="1"/>
      <p:bldP spid="170" grpId="0"/>
      <p:bldP spid="170" grpId="1"/>
      <p:bldP spid="174" grpId="0"/>
      <p:bldP spid="174" grpId="1"/>
      <p:bldP spid="178" grpId="0"/>
      <p:bldP spid="178" grpId="1"/>
      <p:bldP spid="186" grpId="0"/>
      <p:bldP spid="1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2" y="265212"/>
            <a:ext cx="9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prezentáció </a:t>
            </a:r>
            <a:r>
              <a:rPr lang="hu-HU" sz="5400" cap="small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forrásai</a:t>
            </a:r>
            <a:endParaRPr lang="hu-HU" sz="5400" cap="small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94048" y="1476574"/>
            <a:ext cx="7211888" cy="1080120"/>
            <a:chOff x="894048" y="1303516"/>
            <a:chExt cx="7211888" cy="1080120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9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8194" name="Picture 2" descr="http://mygadgetnews.com/wp-content/uploads/2011/03/Google-Mobile-App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16" y="2846435"/>
            <a:ext cx="2021768" cy="20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.appstorm.net/iphone.appstorm.net/files/2012/07/wikipedia-app-ic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49" y="2713484"/>
            <a:ext cx="2287670" cy="22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87675" y="4060387"/>
            <a:ext cx="3170238" cy="1708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83568" y="1808163"/>
            <a:ext cx="77768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szél segítségével termelt energia évente hány százalékkal növekszik?</a:t>
            </a:r>
            <a:endParaRPr lang="hu-HU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132138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212883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kezdődik </a:t>
            </a:r>
            <a:r>
              <a:rPr lang="hu-HU" sz="54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sz="5400" cap="small" dirty="0" smtClean="0">
                <a:solidFill>
                  <a:srgbClr val="C00000"/>
                </a:solidFill>
              </a:rPr>
              <a:t>kvíz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2771800" y="1808163"/>
            <a:ext cx="3600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96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2771800" y="1808163"/>
            <a:ext cx="3600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96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2" name="Text Box 59"/>
          <p:cNvSpPr txBox="1">
            <a:spLocks noChangeArrowheads="1"/>
          </p:cNvSpPr>
          <p:nvPr/>
        </p:nvSpPr>
        <p:spPr bwMode="auto">
          <a:xfrm>
            <a:off x="2771800" y="1808163"/>
            <a:ext cx="3600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96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" name="Téglalap 1">
            <a:hlinkClick r:id="rId3" action="ppaction://hlinksldjump"/>
          </p:cNvPr>
          <p:cNvSpPr/>
          <p:nvPr/>
        </p:nvSpPr>
        <p:spPr>
          <a:xfrm>
            <a:off x="0" y="4060387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20%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Téglalap 54">
            <a:hlinkClick r:id="rId4" action="ppaction://hlinksldjump"/>
          </p:cNvPr>
          <p:cNvSpPr/>
          <p:nvPr/>
        </p:nvSpPr>
        <p:spPr>
          <a:xfrm>
            <a:off x="1141" y="5077171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80%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Téglalap 56">
            <a:hlinkClick r:id="rId4" action="ppaction://hlinksldjump"/>
          </p:cNvPr>
          <p:cNvSpPr/>
          <p:nvPr/>
        </p:nvSpPr>
        <p:spPr>
          <a:xfrm>
            <a:off x="6443662" y="4060387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50%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Téglalap 57">
            <a:hlinkClick r:id="rId4" action="ppaction://hlinksldjump"/>
          </p:cNvPr>
          <p:cNvSpPr/>
          <p:nvPr/>
        </p:nvSpPr>
        <p:spPr>
          <a:xfrm>
            <a:off x="6444803" y="5077171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10%</a:t>
            </a: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60" name="Téglalap 59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Téglalap 60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2" name="Szövegdoboz 61"/>
          <p:cNvSpPr txBox="1"/>
          <p:nvPr/>
        </p:nvSpPr>
        <p:spPr>
          <a:xfrm>
            <a:off x="539552" y="196106"/>
            <a:ext cx="853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kvíz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églalap 62"/>
          <p:cNvSpPr/>
          <p:nvPr/>
        </p:nvSpPr>
        <p:spPr>
          <a:xfrm>
            <a:off x="554392" y="588084"/>
            <a:ext cx="2020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 jegyeztél meg?</a:t>
            </a:r>
            <a:endParaRPr lang="hu-HU" sz="2000" dirty="0"/>
          </a:p>
        </p:txBody>
      </p:sp>
      <p:grpSp>
        <p:nvGrpSpPr>
          <p:cNvPr id="64" name="Csoportba foglalás 63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65" name="Téglalap 64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Téglalap 65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7" name="Téglalap 66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Téglalap 67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9" name="Csoportba foglalás 68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70" name="Picture 2" descr="D:\Milán\Android_Design_Icons_20120711\All_Icons\holo_dark\hdpi\2_action_about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D:\Milán\Android_Design_Icons_20120711\All_Icons\holo_dark\hdpi\1_navigation_cancel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D:\Milán\Android_Design_Icons_20120711\All_Icons\holo_dark\hdpi\4_collections_view_as_grid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Egyenes összekötő 72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73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8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000"/>
    </mc:Choice>
    <mc:Fallback xmlns="">
      <p:transition spd="slow" advClick="0" advTm="5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1500"/>
                            </p:stCondLst>
                            <p:childTnLst>
                              <p:par>
                                <p:cTn id="24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4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6000"/>
                            </p:stCondLst>
                            <p:childTnLst>
                              <p:par>
                                <p:cTn id="2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7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9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30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316" dur="25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8" grpId="1" animBg="1"/>
      <p:bldP spid="4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0" grpId="0"/>
      <p:bldP spid="50" grpId="1"/>
      <p:bldP spid="52" grpId="0"/>
      <p:bldP spid="52" grpId="1"/>
      <p:bldP spid="2" grpId="0" animBg="1"/>
      <p:bldP spid="55" grpId="0" animBg="1"/>
      <p:bldP spid="57" grpId="0" animBg="1"/>
      <p:bldP spid="58" grpId="0" animBg="1"/>
      <p:bldP spid="67" grpId="0" animBg="1"/>
      <p:bldP spid="67" grpId="1" animBg="1"/>
      <p:bldP spid="68" grpId="0" animBg="1"/>
      <p:bldP spid="6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lejárt az </a:t>
            </a:r>
            <a:r>
              <a:rPr lang="hu-HU" sz="5400" cap="small" dirty="0" smtClean="0">
                <a:solidFill>
                  <a:srgbClr val="C00000"/>
                </a:solidFill>
              </a:rPr>
              <a:t>időd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ÚJRA KEZDEM A KVÍZT</a:t>
            </a:r>
            <a:endParaRPr lang="hu-HU" dirty="0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56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>
                <a:solidFill>
                  <a:srgbClr val="C00000"/>
                </a:solidFill>
              </a:rPr>
              <a:t>h</a:t>
            </a:r>
            <a:r>
              <a:rPr lang="hu-HU" sz="5400" cap="small" dirty="0" smtClean="0">
                <a:solidFill>
                  <a:srgbClr val="C00000"/>
                </a:solidFill>
              </a:rPr>
              <a:t>elyes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válasz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 KÉRDÉS</a:t>
            </a:r>
            <a:endParaRPr lang="hu-HU" dirty="0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86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soportba foglalás 13"/>
          <p:cNvGrpSpPr/>
          <p:nvPr/>
        </p:nvGrpSpPr>
        <p:grpSpPr>
          <a:xfrm>
            <a:off x="683568" y="1388355"/>
            <a:ext cx="3225070" cy="1613651"/>
            <a:chOff x="683568" y="1388355"/>
            <a:chExt cx="3225070" cy="1613651"/>
          </a:xfrm>
        </p:grpSpPr>
        <p:pic>
          <p:nvPicPr>
            <p:cNvPr id="2052" name="Picture 4" descr="http://www.infrastructurene.ws/wp-content/uploads/2013/01/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5" b="4931"/>
            <a:stretch/>
          </p:blipFill>
          <p:spPr bwMode="auto">
            <a:xfrm>
              <a:off x="683747" y="1388355"/>
              <a:ext cx="3224891" cy="161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églalap 3">
              <a:hlinkClick r:id="rId3" action="ppaction://hlinksldjump"/>
            </p:cNvPr>
            <p:cNvSpPr/>
            <p:nvPr/>
          </p:nvSpPr>
          <p:spPr>
            <a:xfrm>
              <a:off x="683568" y="1389471"/>
              <a:ext cx="3225070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755576" y="2641476"/>
              <a:ext cx="969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Bevezetés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4051672" y="1388352"/>
            <a:ext cx="3225071" cy="1613654"/>
            <a:chOff x="4051672" y="1388352"/>
            <a:chExt cx="3225071" cy="1613654"/>
          </a:xfrm>
        </p:grpSpPr>
        <p:sp>
          <p:nvSpPr>
            <p:cNvPr id="9" name="Téglalap 8"/>
            <p:cNvSpPr/>
            <p:nvPr/>
          </p:nvSpPr>
          <p:spPr>
            <a:xfrm>
              <a:off x="4051672" y="1389471"/>
              <a:ext cx="3225070" cy="16125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Picture 4" descr="http://reneweconomy.com.au/wp-content/uploads/2012/11/wind-turbines1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7" t="22598" r="4610" b="25188"/>
            <a:stretch/>
          </p:blipFill>
          <p:spPr bwMode="auto">
            <a:xfrm>
              <a:off x="4051672" y="1389471"/>
              <a:ext cx="3225071" cy="161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églalap 36">
              <a:hlinkClick r:id="rId5" action="ppaction://hlinksldjump"/>
            </p:cNvPr>
            <p:cNvSpPr/>
            <p:nvPr/>
          </p:nvSpPr>
          <p:spPr>
            <a:xfrm>
              <a:off x="4051672" y="1388352"/>
              <a:ext cx="3225070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4123607" y="2641475"/>
              <a:ext cx="1091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Szélenergia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2431774" y="3145035"/>
            <a:ext cx="3232433" cy="1620787"/>
            <a:chOff x="2431774" y="3145035"/>
            <a:chExt cx="3232433" cy="1620787"/>
          </a:xfrm>
        </p:grpSpPr>
        <p:sp>
          <p:nvSpPr>
            <p:cNvPr id="6" name="Téglalap 5"/>
            <p:cNvSpPr/>
            <p:nvPr/>
          </p:nvSpPr>
          <p:spPr>
            <a:xfrm>
              <a:off x="2439137" y="3145040"/>
              <a:ext cx="3225070" cy="16125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6" descr="http://www.waterjobsuk.com/images/waterjobs/WaterJobs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87" b="12587"/>
            <a:stretch/>
          </p:blipFill>
          <p:spPr bwMode="auto">
            <a:xfrm>
              <a:off x="2439137" y="3145035"/>
              <a:ext cx="3225070" cy="161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églalap 41">
              <a:hlinkClick r:id="rId7" action="ppaction://hlinksldjump"/>
            </p:cNvPr>
            <p:cNvSpPr/>
            <p:nvPr/>
          </p:nvSpPr>
          <p:spPr>
            <a:xfrm>
              <a:off x="2431774" y="3153287"/>
              <a:ext cx="3225070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2503709" y="4406410"/>
              <a:ext cx="1012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Vízenergia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5807061" y="3145036"/>
            <a:ext cx="3225250" cy="1620786"/>
            <a:chOff x="5807061" y="3145036"/>
            <a:chExt cx="3225250" cy="1620786"/>
          </a:xfrm>
        </p:grpSpPr>
        <p:sp>
          <p:nvSpPr>
            <p:cNvPr id="51" name="Téglalap 50"/>
            <p:cNvSpPr/>
            <p:nvPr/>
          </p:nvSpPr>
          <p:spPr>
            <a:xfrm>
              <a:off x="5807062" y="3145037"/>
              <a:ext cx="3225070" cy="16125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058" name="Picture 10" descr="http://foreversustainable.files.wordpress.com/2011/05/desert-solar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93"/>
            <a:stretch/>
          </p:blipFill>
          <p:spPr bwMode="auto">
            <a:xfrm>
              <a:off x="5807061" y="3145036"/>
              <a:ext cx="3225250" cy="162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églalap 45">
              <a:hlinkClick r:id="rId9" action="ppaction://hlinksldjump"/>
            </p:cNvPr>
            <p:cNvSpPr/>
            <p:nvPr/>
          </p:nvSpPr>
          <p:spPr>
            <a:xfrm>
              <a:off x="5807061" y="3153287"/>
              <a:ext cx="3225070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5878996" y="4406410"/>
              <a:ext cx="1107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Napenergia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9175166" y="1389471"/>
            <a:ext cx="3225070" cy="1612535"/>
            <a:chOff x="9175166" y="1389471"/>
            <a:chExt cx="3225070" cy="1612535"/>
          </a:xfrm>
        </p:grpSpPr>
        <p:sp>
          <p:nvSpPr>
            <p:cNvPr id="52" name="Téglalap 51"/>
            <p:cNvSpPr/>
            <p:nvPr/>
          </p:nvSpPr>
          <p:spPr>
            <a:xfrm>
              <a:off x="9175166" y="1389471"/>
              <a:ext cx="3225070" cy="16125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060" name="Picture 12" descr="http://www.energynext.in/wp-content/uploads/2012/12/civic_biomass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36" b="14597"/>
            <a:stretch/>
          </p:blipFill>
          <p:spPr bwMode="auto">
            <a:xfrm>
              <a:off x="9175166" y="1389471"/>
              <a:ext cx="3225070" cy="161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églalap 58">
              <a:hlinkClick r:id="rId11" action="ppaction://hlinksldjump"/>
            </p:cNvPr>
            <p:cNvSpPr/>
            <p:nvPr/>
          </p:nvSpPr>
          <p:spPr>
            <a:xfrm>
              <a:off x="9175166" y="1389471"/>
              <a:ext cx="3225070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0" name="Szövegdoboz 59"/>
            <p:cNvSpPr txBox="1"/>
            <p:nvPr/>
          </p:nvSpPr>
          <p:spPr>
            <a:xfrm>
              <a:off x="9247101" y="2642594"/>
              <a:ext cx="1008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Biomassza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9174986" y="3145035"/>
            <a:ext cx="3225250" cy="1630817"/>
            <a:chOff x="9174986" y="3145035"/>
            <a:chExt cx="3225250" cy="1630817"/>
          </a:xfrm>
        </p:grpSpPr>
        <p:grpSp>
          <p:nvGrpSpPr>
            <p:cNvPr id="61" name="Csoportba foglalás 60"/>
            <p:cNvGrpSpPr/>
            <p:nvPr/>
          </p:nvGrpSpPr>
          <p:grpSpPr>
            <a:xfrm>
              <a:off x="9174986" y="3153288"/>
              <a:ext cx="3225250" cy="1620786"/>
              <a:chOff x="5807061" y="3145036"/>
              <a:chExt cx="3225250" cy="1620786"/>
            </a:xfrm>
          </p:grpSpPr>
          <p:sp>
            <p:nvSpPr>
              <p:cNvPr id="62" name="Téglalap 61"/>
              <p:cNvSpPr/>
              <p:nvPr/>
            </p:nvSpPr>
            <p:spPr>
              <a:xfrm>
                <a:off x="5807062" y="3145037"/>
                <a:ext cx="3225070" cy="16125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3" name="Picture 10" descr="http://foreversustainable.files.wordpress.com/2011/05/desert-solar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293"/>
              <a:stretch/>
            </p:blipFill>
            <p:spPr bwMode="auto">
              <a:xfrm>
                <a:off x="5807061" y="3145036"/>
                <a:ext cx="3225250" cy="1620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2" name="Picture 14" descr="http://vceenviroscience.edublogs.org/files/2011/03/geothermal-1nq5icc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4" b="24476"/>
            <a:stretch/>
          </p:blipFill>
          <p:spPr bwMode="auto">
            <a:xfrm>
              <a:off x="9174986" y="3145035"/>
              <a:ext cx="3225250" cy="1629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églalap 66">
              <a:hlinkClick r:id="rId13" action="ppaction://hlinksldjump"/>
            </p:cNvPr>
            <p:cNvSpPr/>
            <p:nvPr/>
          </p:nvSpPr>
          <p:spPr>
            <a:xfrm>
              <a:off x="9175166" y="3163317"/>
              <a:ext cx="3225070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Szövegdoboz 67"/>
            <p:cNvSpPr txBox="1"/>
            <p:nvPr/>
          </p:nvSpPr>
          <p:spPr>
            <a:xfrm>
              <a:off x="9247101" y="4416440"/>
              <a:ext cx="1830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Geotermikus energia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683568" y="3145040"/>
            <a:ext cx="1612625" cy="1616612"/>
            <a:chOff x="683568" y="3145040"/>
            <a:chExt cx="1612625" cy="1616612"/>
          </a:xfrm>
        </p:grpSpPr>
        <p:sp>
          <p:nvSpPr>
            <p:cNvPr id="7" name="Téglalap 6"/>
            <p:cNvSpPr/>
            <p:nvPr/>
          </p:nvSpPr>
          <p:spPr>
            <a:xfrm>
              <a:off x="683747" y="3145040"/>
              <a:ext cx="1612356" cy="16125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054" name="Picture 6" descr="http://housing.usc.edu/images/services/services_information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8" r="38529" b="3078"/>
            <a:stretch/>
          </p:blipFill>
          <p:spPr bwMode="auto">
            <a:xfrm>
              <a:off x="683747" y="3145041"/>
              <a:ext cx="1612356" cy="161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747" y="3149206"/>
              <a:ext cx="1612446" cy="161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églalap 69">
              <a:hlinkClick r:id="rId16" action="ppaction://hlinksldjump"/>
            </p:cNvPr>
            <p:cNvSpPr/>
            <p:nvPr/>
          </p:nvSpPr>
          <p:spPr>
            <a:xfrm>
              <a:off x="683568" y="3149117"/>
              <a:ext cx="1612535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1" name="Szövegdoboz 70"/>
            <p:cNvSpPr txBox="1"/>
            <p:nvPr/>
          </p:nvSpPr>
          <p:spPr>
            <a:xfrm>
              <a:off x="755503" y="4406410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Források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7419776" y="1388351"/>
            <a:ext cx="1615056" cy="1612539"/>
            <a:chOff x="7419776" y="1388351"/>
            <a:chExt cx="1615056" cy="1612539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7419776" y="1388355"/>
              <a:ext cx="1612356" cy="1612535"/>
              <a:chOff x="836147" y="3297440"/>
              <a:chExt cx="1612356" cy="1612535"/>
            </a:xfrm>
          </p:grpSpPr>
          <p:sp>
            <p:nvSpPr>
              <p:cNvPr id="47" name="Téglalap 46"/>
              <p:cNvSpPr/>
              <p:nvPr/>
            </p:nvSpPr>
            <p:spPr>
              <a:xfrm>
                <a:off x="836147" y="3297440"/>
                <a:ext cx="1612356" cy="16125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48" name="Picture 6" descr="http://housing.usc.edu/images/services/services_information.jp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8" r="38529" b="3078"/>
              <a:stretch/>
            </p:blipFill>
            <p:spPr bwMode="auto">
              <a:xfrm>
                <a:off x="836147" y="3297441"/>
                <a:ext cx="1612356" cy="1612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6" name="Picture 18" descr="http://us.123rf.com/400wm/400/400/stevanovicigor/stevanovicigor1211/stevanovicigor121100217/16445595-yes-and-no-concept-words-written-with-chalk-on-the-green-board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86"/>
            <a:stretch/>
          </p:blipFill>
          <p:spPr bwMode="auto">
            <a:xfrm>
              <a:off x="7425000" y="1389471"/>
              <a:ext cx="1607131" cy="161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églalap 71">
              <a:hlinkClick r:id="rId18" action="ppaction://hlinksldjump"/>
            </p:cNvPr>
            <p:cNvSpPr/>
            <p:nvPr/>
          </p:nvSpPr>
          <p:spPr>
            <a:xfrm>
              <a:off x="7422297" y="1388351"/>
              <a:ext cx="1612535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3" name="Szövegdoboz 72"/>
            <p:cNvSpPr txBox="1"/>
            <p:nvPr/>
          </p:nvSpPr>
          <p:spPr>
            <a:xfrm>
              <a:off x="7496935" y="2641474"/>
              <a:ext cx="902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Kérdések</a:t>
              </a:r>
              <a:endParaRPr lang="hu-H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9" name="Téglalap 68"/>
          <p:cNvSpPr/>
          <p:nvPr/>
        </p:nvSpPr>
        <p:spPr>
          <a:xfrm>
            <a:off x="8614724" y="916186"/>
            <a:ext cx="528092" cy="479881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Téglalap 94"/>
          <p:cNvSpPr/>
          <p:nvPr/>
        </p:nvSpPr>
        <p:spPr>
          <a:xfrm>
            <a:off x="0" y="916186"/>
            <a:ext cx="528092" cy="479881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65" name="Téglalap 64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Téglalap 65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3" name="Szövegdoboz 82"/>
          <p:cNvSpPr txBox="1"/>
          <p:nvPr/>
        </p:nvSpPr>
        <p:spPr>
          <a:xfrm>
            <a:off x="611560" y="196106"/>
            <a:ext cx="1886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megújuló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Téglalap 83"/>
          <p:cNvSpPr/>
          <p:nvPr/>
        </p:nvSpPr>
        <p:spPr>
          <a:xfrm>
            <a:off x="626400" y="588084"/>
            <a:ext cx="1062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kezdőlap</a:t>
            </a:r>
            <a:endParaRPr lang="hu-HU" sz="2000" dirty="0"/>
          </a:p>
        </p:txBody>
      </p:sp>
      <p:sp>
        <p:nvSpPr>
          <p:cNvPr id="85" name="Téglalap 84"/>
          <p:cNvSpPr/>
          <p:nvPr/>
        </p:nvSpPr>
        <p:spPr>
          <a:xfrm>
            <a:off x="2354205" y="196359"/>
            <a:ext cx="171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cap="small" dirty="0" smtClean="0">
                <a:solidFill>
                  <a:srgbClr val="C00000"/>
                </a:solidFill>
              </a:rPr>
              <a:t>energiák</a:t>
            </a:r>
            <a:endParaRPr lang="hu-HU" dirty="0"/>
          </a:p>
        </p:txBody>
      </p:sp>
      <p:grpSp>
        <p:nvGrpSpPr>
          <p:cNvPr id="74" name="Csoportba foglalás 73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75" name="Téglalap 74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8" name="Téglalap 77"/>
          <p:cNvSpPr/>
          <p:nvPr/>
        </p:nvSpPr>
        <p:spPr>
          <a:xfrm>
            <a:off x="7888092" y="412130"/>
            <a:ext cx="197976" cy="50405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9" name="Csoportba foglalás 78"/>
          <p:cNvGrpSpPr/>
          <p:nvPr/>
        </p:nvGrpSpPr>
        <p:grpSpPr>
          <a:xfrm>
            <a:off x="8067628" y="435558"/>
            <a:ext cx="1033264" cy="457200"/>
            <a:chOff x="9684568" y="1489348"/>
            <a:chExt cx="1033264" cy="457200"/>
          </a:xfrm>
        </p:grpSpPr>
        <p:pic>
          <p:nvPicPr>
            <p:cNvPr id="80" name="Picture 2" descr="D:\Milán\Android_Design_Icons_20120711\All_Icons\holo_dark\hdpi\2_action_about.png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" descr="D:\Milán\Android_Design_Icons_20120711\All_Icons\holo_dark\hdpi\1_navigation_cancel.png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2" name="Egyenes összekötő 81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églalap 76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7" name="Csoportba foglalás 86"/>
          <p:cNvGrpSpPr/>
          <p:nvPr/>
        </p:nvGrpSpPr>
        <p:grpSpPr>
          <a:xfrm>
            <a:off x="12535907" y="1389471"/>
            <a:ext cx="1615056" cy="1612539"/>
            <a:chOff x="7419776" y="1388351"/>
            <a:chExt cx="1615056" cy="1612539"/>
          </a:xfrm>
        </p:grpSpPr>
        <p:pic>
          <p:nvPicPr>
            <p:cNvPr id="93" name="Picture 6" descr="http://housing.usc.edu/images/services/services_information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8" r="38529" b="3078"/>
            <a:stretch/>
          </p:blipFill>
          <p:spPr bwMode="auto">
            <a:xfrm>
              <a:off x="7419776" y="1388356"/>
              <a:ext cx="1612356" cy="161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églalap 89">
              <a:hlinkClick r:id="rId19" action="ppaction://hlinksldjump"/>
            </p:cNvPr>
            <p:cNvSpPr/>
            <p:nvPr/>
          </p:nvSpPr>
          <p:spPr>
            <a:xfrm>
              <a:off x="7422297" y="1388351"/>
              <a:ext cx="1612535" cy="1612535"/>
            </a:xfrm>
            <a:prstGeom prst="rect">
              <a:avLst/>
            </a:prstGeom>
            <a:gradFill flip="none" rotWithShape="1">
              <a:gsLst>
                <a:gs pos="63000">
                  <a:srgbClr val="686868">
                    <a:alpha val="0"/>
                  </a:srgbClr>
                </a:gs>
                <a:gs pos="0">
                  <a:schemeClr val="bg1">
                    <a:lumMod val="95000"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1" name="Szövegdoboz 90"/>
            <p:cNvSpPr txBox="1"/>
            <p:nvPr/>
          </p:nvSpPr>
          <p:spPr>
            <a:xfrm>
              <a:off x="7496935" y="2641474"/>
              <a:ext cx="1134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Információ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5924E-6 L -0.62517 -3.35924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113E-6 L -0.62222 -1.9711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1466E-6 L -0.61424 3.61466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317E-6 L -0.61423 2.9317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1466E-6 L -0.61788 3.61466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113E-6 L -0.61805 -1.97113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1466E-6 L -0.62223 3.61466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6946E-6 L -0.62448 4.9694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6946E-6 L -0.62187 4.96946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6946E-6 L -0.62517 4.96946E-6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7113E-6 L -0.62274 -1.97113E-6 " pathEditMode="relative" rAng="0" ptsTypes="AA">
                                      <p:cBhvr>
                                        <p:cTn id="86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113E-6 L -0.61805 -1.97113E-6 " pathEditMode="relative" rAng="0" ptsTypes="AA">
                                      <p:cBhvr>
                                        <p:cTn id="88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8651E-6 L -0.62205 4.28651E-6 " pathEditMode="relative" rAng="0" ptsTypes="AA">
                                      <p:cBhvr>
                                        <p:cTn id="90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1466E-6 L -0.62222 3.61466E-6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8712E-6 L -0.62205 -3.18712E-6 " pathEditMode="relative" rAng="0" ptsTypes="AA">
                                      <p:cBhvr>
                                        <p:cTn id="94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1466E-6 L -0.62639 3.61466E-6 " pathEditMode="relative" rAng="0" ptsTypes="AA">
                                      <p:cBhvr>
                                        <p:cTn id="96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7707E-7 L -0.62222 -1.27707E-7 " pathEditMode="relative" rAng="0" ptsTypes="AA">
                                      <p:cBhvr>
                                        <p:cTn id="98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97113E-6 L -0.62222 -1.97113E-6 " pathEditMode="relative" rAng="0" ptsTypes="AA">
                                      <p:cBhvr>
                                        <p:cTn id="100" dur="5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7574E-6 L -0.11302 -3.67574E-6 " pathEditMode="relative" rAng="0" ptsTypes="AA">
                                      <p:cBhvr>
                                        <p:cTn id="11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819E-6 L -0.11302 2.5819E-6 " pathEditMode="relative" rAng="0" ptsTypes="AA">
                                      <p:cBhvr>
                                        <p:cTn id="125" dur="25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95" grpId="0" animBg="1"/>
      <p:bldP spid="95" grpId="1" animBg="1"/>
      <p:bldP spid="78" grpId="0" animBg="1"/>
      <p:bldP spid="78" grpId="1" animBg="1"/>
      <p:bldP spid="77" grpId="0" animBg="1"/>
      <p:bldP spid="7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 smtClean="0">
                <a:solidFill>
                  <a:srgbClr val="C00000"/>
                </a:solidFill>
              </a:rPr>
              <a:t>helytelen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válasz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ÚJRA KEZDEM A KVÍZT</a:t>
            </a:r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15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87675" y="4060387"/>
            <a:ext cx="3170238" cy="1708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83568" y="1808163"/>
            <a:ext cx="77768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ennyi a világ </a:t>
            </a:r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vízerőműveinek 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összteljesítménye?</a:t>
            </a:r>
            <a:endParaRPr lang="hu-HU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132138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" name="Téglalap 1">
            <a:hlinkClick r:id="rId3" action="ppaction://hlinksldjump"/>
          </p:cNvPr>
          <p:cNvSpPr/>
          <p:nvPr/>
        </p:nvSpPr>
        <p:spPr>
          <a:xfrm>
            <a:off x="0" y="4060387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1 000 </a:t>
            </a:r>
            <a:r>
              <a:rPr lang="hu-HU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000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MW</a:t>
            </a:r>
          </a:p>
        </p:txBody>
      </p:sp>
      <p:sp>
        <p:nvSpPr>
          <p:cNvPr id="55" name="Téglalap 54">
            <a:hlinkClick r:id="rId3" action="ppaction://hlinksldjump"/>
          </p:cNvPr>
          <p:cNvSpPr/>
          <p:nvPr/>
        </p:nvSpPr>
        <p:spPr>
          <a:xfrm>
            <a:off x="1141" y="5077171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200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000 MW</a:t>
            </a:r>
          </a:p>
        </p:txBody>
      </p:sp>
      <p:sp>
        <p:nvSpPr>
          <p:cNvPr id="57" name="Téglalap 56">
            <a:hlinkClick r:id="rId3" action="ppaction://hlinksldjump"/>
          </p:cNvPr>
          <p:cNvSpPr/>
          <p:nvPr/>
        </p:nvSpPr>
        <p:spPr>
          <a:xfrm>
            <a:off x="6443662" y="4060387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505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000 MW</a:t>
            </a:r>
          </a:p>
        </p:txBody>
      </p:sp>
      <p:sp>
        <p:nvSpPr>
          <p:cNvPr id="58" name="Téglalap 57">
            <a:hlinkClick r:id="rId4" action="ppaction://hlinksldjump"/>
          </p:cNvPr>
          <p:cNvSpPr/>
          <p:nvPr/>
        </p:nvSpPr>
        <p:spPr>
          <a:xfrm>
            <a:off x="6444803" y="5077171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715 000 MW</a:t>
            </a:r>
          </a:p>
        </p:txBody>
      </p:sp>
      <p:grpSp>
        <p:nvGrpSpPr>
          <p:cNvPr id="75" name="Csoportba foglalás 74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76" name="Téglalap 75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76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8" name="Szövegdoboz 77"/>
          <p:cNvSpPr txBox="1"/>
          <p:nvPr/>
        </p:nvSpPr>
        <p:spPr>
          <a:xfrm>
            <a:off x="539552" y="196106"/>
            <a:ext cx="853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kvíz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églalap 78"/>
          <p:cNvSpPr/>
          <p:nvPr/>
        </p:nvSpPr>
        <p:spPr>
          <a:xfrm>
            <a:off x="554392" y="588084"/>
            <a:ext cx="2020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 jegyeztél meg?</a:t>
            </a:r>
            <a:endParaRPr lang="hu-HU" sz="2000" dirty="0"/>
          </a:p>
        </p:txBody>
      </p:sp>
      <p:grpSp>
        <p:nvGrpSpPr>
          <p:cNvPr id="80" name="Csoportba foglalás 79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81" name="Téglalap 80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Téglalap 81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3" name="Téglalap 82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Téglalap 83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5" name="Csoportba foglalás 84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86" name="Picture 2" descr="D:\Milán\Android_Design_Icons_20120711\All_Icons\holo_dark\hdpi\2_action_about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" descr="D:\Milán\Android_Design_Icons_20120711\All_Icons\holo_dark\hdpi\1_navigation_cancel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D:\Milán\Android_Design_Icons_20120711\All_Icons\holo_dark\hdpi\4_collections_view_as_grid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9" name="Egyenes összekötő 88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gyenes összekötő 89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09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500"/>
    </mc:Choice>
    <mc:Fallback xmlns="">
      <p:transition spd="slow" advClick="0" advTm="4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26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281" dur="25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2" grpId="0" animBg="1"/>
      <p:bldP spid="55" grpId="0" animBg="1"/>
      <p:bldP spid="57" grpId="0" animBg="1"/>
      <p:bldP spid="58" grpId="0" animBg="1"/>
      <p:bldP spid="83" grpId="0" animBg="1"/>
      <p:bldP spid="83" grpId="1" animBg="1"/>
      <p:bldP spid="84" grpId="0" animBg="1"/>
      <p:bldP spid="8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lejárt az </a:t>
            </a:r>
            <a:r>
              <a:rPr lang="hu-HU" sz="5400" cap="small" dirty="0" smtClean="0">
                <a:solidFill>
                  <a:srgbClr val="C00000"/>
                </a:solidFill>
              </a:rPr>
              <a:t>időd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ÚJRA KEZDEM A KVÍZT</a:t>
            </a:r>
            <a:endParaRPr lang="hu-HU" dirty="0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42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>
                <a:solidFill>
                  <a:srgbClr val="C00000"/>
                </a:solidFill>
              </a:rPr>
              <a:t>h</a:t>
            </a:r>
            <a:r>
              <a:rPr lang="hu-HU" sz="5400" cap="small" dirty="0" smtClean="0">
                <a:solidFill>
                  <a:srgbClr val="C00000"/>
                </a:solidFill>
              </a:rPr>
              <a:t>elyes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válasz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 KÉRDÉS</a:t>
            </a:r>
            <a:endParaRPr lang="hu-HU" dirty="0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9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 smtClean="0">
                <a:solidFill>
                  <a:srgbClr val="C00000"/>
                </a:solidFill>
              </a:rPr>
              <a:t>helytelen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válasz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ÚJRA KEZDEM A KVÍZT</a:t>
            </a:r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7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87675" y="4060387"/>
            <a:ext cx="3170238" cy="1708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83568" y="1359848"/>
            <a:ext cx="77768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föld </a:t>
            </a:r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belsejében lefelé 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haladva átlagosan hány fokkal nő a hőmérséklet kilométerenként? </a:t>
            </a:r>
            <a:endParaRPr lang="hu-HU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132138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3059113" y="4329113"/>
            <a:ext cx="30257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66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" name="Téglalap 1">
            <a:hlinkClick r:id="rId3" action="ppaction://hlinksldjump"/>
          </p:cNvPr>
          <p:cNvSpPr/>
          <p:nvPr/>
        </p:nvSpPr>
        <p:spPr>
          <a:xfrm>
            <a:off x="0" y="4060387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°C</a:t>
            </a:r>
          </a:p>
        </p:txBody>
      </p:sp>
      <p:sp>
        <p:nvSpPr>
          <p:cNvPr id="55" name="Téglalap 54">
            <a:hlinkClick r:id="rId3" action="ppaction://hlinksldjump"/>
          </p:cNvPr>
          <p:cNvSpPr/>
          <p:nvPr/>
        </p:nvSpPr>
        <p:spPr>
          <a:xfrm>
            <a:off x="1141" y="5077171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40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°C</a:t>
            </a:r>
          </a:p>
        </p:txBody>
      </p:sp>
      <p:sp>
        <p:nvSpPr>
          <p:cNvPr id="57" name="Téglalap 56">
            <a:hlinkClick r:id="rId4" action="ppaction://hlinksldjump"/>
          </p:cNvPr>
          <p:cNvSpPr/>
          <p:nvPr/>
        </p:nvSpPr>
        <p:spPr>
          <a:xfrm>
            <a:off x="6443662" y="4060387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30 °C</a:t>
            </a:r>
          </a:p>
        </p:txBody>
      </p:sp>
      <p:sp>
        <p:nvSpPr>
          <p:cNvPr id="58" name="Téglalap 57">
            <a:hlinkClick r:id="rId3" action="ppaction://hlinksldjump"/>
          </p:cNvPr>
          <p:cNvSpPr/>
          <p:nvPr/>
        </p:nvSpPr>
        <p:spPr>
          <a:xfrm>
            <a:off x="6444803" y="5077171"/>
            <a:ext cx="2700338" cy="647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50 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°C</a:t>
            </a: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54" name="Téglalap 53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9" name="Szövegdoboz 58"/>
          <p:cNvSpPr txBox="1"/>
          <p:nvPr/>
        </p:nvSpPr>
        <p:spPr>
          <a:xfrm>
            <a:off x="539552" y="196106"/>
            <a:ext cx="853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kvíz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554392" y="588084"/>
            <a:ext cx="2020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 jegyeztél meg?</a:t>
            </a:r>
            <a:endParaRPr lang="hu-HU" sz="2000" dirty="0"/>
          </a:p>
        </p:txBody>
      </p:sp>
      <p:grpSp>
        <p:nvGrpSpPr>
          <p:cNvPr id="61" name="Csoportba foglalás 60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62" name="Téglalap 61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4" name="Téglalap 63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Téglalap 64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6" name="Csoportba foglalás 65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67" name="Picture 2" descr="D:\Milán\Android_Design_Icons_20120711\All_Icons\holo_dark\hdpi\2_action_about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D:\Milán\Android_Design_Icons_20120711\All_Icons\holo_dark\hdpi\1_navigation_cancel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D:\Milán\Android_Design_Icons_20120711\All_Icons\holo_dark\hdpi\4_collections_view_as_grid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Egyenes összekötő 69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gyenes összekötő 70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5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500"/>
    </mc:Choice>
    <mc:Fallback xmlns="">
      <p:transition spd="slow" advClick="0" advTm="4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26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281" dur="2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2" grpId="0" animBg="1"/>
      <p:bldP spid="55" grpId="0" animBg="1"/>
      <p:bldP spid="57" grpId="0" animBg="1"/>
      <p:bldP spid="58" grpId="0" animBg="1"/>
      <p:bldP spid="64" grpId="0" animBg="1"/>
      <p:bldP spid="64" grpId="1" animBg="1"/>
      <p:bldP spid="65" grpId="0" animBg="1"/>
      <p:bldP spid="6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lejárt az </a:t>
            </a:r>
            <a:r>
              <a:rPr lang="hu-HU" sz="5400" cap="small" dirty="0" smtClean="0">
                <a:solidFill>
                  <a:srgbClr val="C00000"/>
                </a:solidFill>
              </a:rPr>
              <a:t>időd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ÚJRA KEZDEM A KVÍZT</a:t>
            </a:r>
            <a:endParaRPr lang="hu-HU" dirty="0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83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251520" y="1273324"/>
            <a:ext cx="86409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>
                <a:solidFill>
                  <a:srgbClr val="C00000"/>
                </a:solidFill>
              </a:rPr>
              <a:t>g</a:t>
            </a:r>
            <a:r>
              <a:rPr lang="hu-HU" sz="5400" cap="small" dirty="0" smtClean="0">
                <a:solidFill>
                  <a:srgbClr val="C00000"/>
                </a:solidFill>
              </a:rPr>
              <a:t>ratulálok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teljesítetted a kvízt!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080326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2" action="ppaction://hlinksldjump"/>
          </p:cNvPr>
          <p:cNvSpPr/>
          <p:nvPr/>
        </p:nvSpPr>
        <p:spPr>
          <a:xfrm>
            <a:off x="3167844" y="3865612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53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0" y="1489348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 smtClean="0">
                <a:solidFill>
                  <a:srgbClr val="C00000"/>
                </a:solidFill>
              </a:rPr>
              <a:t>helytelen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válasz</a:t>
            </a:r>
            <a:endParaRPr lang="hu-HU" sz="5400" cap="small" dirty="0">
              <a:solidFill>
                <a:srgbClr val="C00000"/>
              </a:solidFill>
            </a:endParaRPr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894048" y="3217541"/>
            <a:ext cx="7211888" cy="1310"/>
            <a:chOff x="894048" y="1807573"/>
            <a:chExt cx="7211888" cy="1310"/>
          </a:xfrm>
        </p:grpSpPr>
        <p:cxnSp>
          <p:nvCxnSpPr>
            <p:cNvPr id="54" name="Egyenes összekötő 53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>
            <a:hlinkClick r:id="rId2" action="ppaction://hlinksldjump"/>
          </p:cNvPr>
          <p:cNvSpPr/>
          <p:nvPr/>
        </p:nvSpPr>
        <p:spPr>
          <a:xfrm>
            <a:off x="3167844" y="3002827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ÚJRA KEZDEM A KVÍZT</a:t>
            </a:r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894048" y="4224342"/>
            <a:ext cx="7211888" cy="1310"/>
            <a:chOff x="894048" y="1807573"/>
            <a:chExt cx="7211888" cy="1310"/>
          </a:xfrm>
        </p:grpSpPr>
        <p:cxnSp>
          <p:nvCxnSpPr>
            <p:cNvPr id="62" name="Egyenes összekötő 61"/>
            <p:cNvCxnSpPr/>
            <p:nvPr/>
          </p:nvCxnSpPr>
          <p:spPr>
            <a:xfrm flipH="1">
              <a:off x="894048" y="1807573"/>
              <a:ext cx="2021768" cy="1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flipH="1">
              <a:off x="6084168" y="1808883"/>
              <a:ext cx="202176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églalap 63">
            <a:hlinkClick r:id="rId3" action="ppaction://hlinksldjump"/>
          </p:cNvPr>
          <p:cNvSpPr/>
          <p:nvPr/>
        </p:nvSpPr>
        <p:spPr>
          <a:xfrm>
            <a:off x="3167844" y="4009628"/>
            <a:ext cx="266429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 A MENÜBE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7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251520" y="2137420"/>
            <a:ext cx="8640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5400" cap="small" dirty="0">
                <a:solidFill>
                  <a:srgbClr val="C00000"/>
                </a:solidFill>
              </a:rPr>
              <a:t>k</a:t>
            </a:r>
            <a:r>
              <a:rPr lang="hu-HU" sz="5400" cap="small" dirty="0" smtClean="0">
                <a:solidFill>
                  <a:srgbClr val="C00000"/>
                </a:solidFill>
              </a:rPr>
              <a:t>öszönöm 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figyelmet!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0" y="48737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</a:t>
            </a:r>
            <a:r>
              <a:rPr lang="hu-HU" sz="1600" b="1" dirty="0" smtClean="0"/>
              <a:t>megújuló energiaforrás</a:t>
            </a:r>
            <a:r>
              <a:rPr lang="hu-HU" sz="1600" dirty="0" smtClean="0"/>
              <a:t> olyan közeg, melyekből energia nyerhető ki, és amely akár naponta vagy jelentősebb beavatkozás nélkül legfeljebb néhány éven belül újratermelődik.</a:t>
            </a:r>
            <a:endParaRPr lang="hu-HU" sz="1600" dirty="0"/>
          </a:p>
        </p:txBody>
      </p:sp>
      <p:sp>
        <p:nvSpPr>
          <p:cNvPr id="27" name="Téglalap 26"/>
          <p:cNvSpPr/>
          <p:nvPr/>
        </p:nvSpPr>
        <p:spPr>
          <a:xfrm>
            <a:off x="3301988" y="2209691"/>
            <a:ext cx="432048" cy="1440160"/>
          </a:xfrm>
          <a:prstGeom prst="rect">
            <a:avLst/>
          </a:prstGeom>
          <a:gradFill>
            <a:gsLst>
              <a:gs pos="100000">
                <a:srgbClr val="0DFF01"/>
              </a:gs>
              <a:gs pos="0">
                <a:srgbClr val="099B1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3886436" y="2209691"/>
            <a:ext cx="432048" cy="1440160"/>
          </a:xfrm>
          <a:prstGeom prst="rect">
            <a:avLst/>
          </a:prstGeom>
          <a:gradFill>
            <a:gsLst>
              <a:gs pos="100000">
                <a:srgbClr val="0DFF01"/>
              </a:gs>
              <a:gs pos="0">
                <a:srgbClr val="099B1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4470884" y="2204631"/>
            <a:ext cx="432048" cy="1440160"/>
          </a:xfrm>
          <a:prstGeom prst="rect">
            <a:avLst/>
          </a:prstGeom>
          <a:gradFill>
            <a:gsLst>
              <a:gs pos="100000">
                <a:srgbClr val="0DFF01"/>
              </a:gs>
              <a:gs pos="0">
                <a:srgbClr val="099B1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5055332" y="2204631"/>
            <a:ext cx="432048" cy="1440160"/>
          </a:xfrm>
          <a:prstGeom prst="rect">
            <a:avLst/>
          </a:prstGeom>
          <a:gradFill>
            <a:gsLst>
              <a:gs pos="100000">
                <a:srgbClr val="0DFF01"/>
              </a:gs>
              <a:gs pos="0">
                <a:srgbClr val="099B1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5639780" y="2197983"/>
            <a:ext cx="432048" cy="1440160"/>
          </a:xfrm>
          <a:prstGeom prst="rect">
            <a:avLst/>
          </a:prstGeom>
          <a:gradFill>
            <a:gsLst>
              <a:gs pos="100000">
                <a:srgbClr val="0DFF01"/>
              </a:gs>
              <a:gs pos="0">
                <a:srgbClr val="099B1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078" name="Csoportba foglalás 3077"/>
          <p:cNvGrpSpPr/>
          <p:nvPr/>
        </p:nvGrpSpPr>
        <p:grpSpPr>
          <a:xfrm>
            <a:off x="2807804" y="1930121"/>
            <a:ext cx="3528392" cy="1987592"/>
            <a:chOff x="2411760" y="988194"/>
            <a:chExt cx="3528392" cy="198759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076" name="Csoportba foglalás 3075"/>
            <p:cNvGrpSpPr/>
            <p:nvPr/>
          </p:nvGrpSpPr>
          <p:grpSpPr>
            <a:xfrm>
              <a:off x="2411760" y="988195"/>
              <a:ext cx="396032" cy="504000"/>
              <a:chOff x="2411760" y="988195"/>
              <a:chExt cx="396032" cy="504000"/>
            </a:xfrm>
            <a:grpFill/>
          </p:grpSpPr>
          <p:sp>
            <p:nvSpPr>
              <p:cNvPr id="3075" name="Téglalap 3074"/>
              <p:cNvSpPr/>
              <p:nvPr/>
            </p:nvSpPr>
            <p:spPr>
              <a:xfrm>
                <a:off x="2699792" y="988195"/>
                <a:ext cx="108000" cy="50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 rot="16200000">
                <a:off x="2555776" y="1240178"/>
                <a:ext cx="108000" cy="3960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8" name="Téglalap 37"/>
            <p:cNvSpPr/>
            <p:nvPr/>
          </p:nvSpPr>
          <p:spPr>
            <a:xfrm>
              <a:off x="2411760" y="1384193"/>
              <a:ext cx="108000" cy="11955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Téglalap 40"/>
            <p:cNvSpPr/>
            <p:nvPr/>
          </p:nvSpPr>
          <p:spPr>
            <a:xfrm flipV="1">
              <a:off x="2699792" y="2471786"/>
              <a:ext cx="108000" cy="50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 rot="5400000" flipV="1">
              <a:off x="2555776" y="2327771"/>
              <a:ext cx="108000" cy="39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/>
            <p:cNvSpPr/>
            <p:nvPr/>
          </p:nvSpPr>
          <p:spPr>
            <a:xfrm rot="16200000">
              <a:off x="4295080" y="-548878"/>
              <a:ext cx="108000" cy="3182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/>
            <p:cNvSpPr/>
            <p:nvPr/>
          </p:nvSpPr>
          <p:spPr>
            <a:xfrm rot="16200000">
              <a:off x="4236864" y="1330714"/>
              <a:ext cx="108000" cy="3182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Téglalap 45"/>
            <p:cNvSpPr/>
            <p:nvPr/>
          </p:nvSpPr>
          <p:spPr>
            <a:xfrm>
              <a:off x="5832152" y="988195"/>
              <a:ext cx="108000" cy="1987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0" name="Téglalap 49"/>
          <p:cNvSpPr/>
          <p:nvPr/>
        </p:nvSpPr>
        <p:spPr>
          <a:xfrm>
            <a:off x="5055332" y="2204631"/>
            <a:ext cx="432048" cy="1440160"/>
          </a:xfrm>
          <a:prstGeom prst="rect">
            <a:avLst/>
          </a:prstGeom>
          <a:gradFill>
            <a:gsLst>
              <a:gs pos="100000">
                <a:srgbClr val="FF2D2D"/>
              </a:gs>
              <a:gs pos="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Téglalap 50"/>
          <p:cNvSpPr/>
          <p:nvPr/>
        </p:nvSpPr>
        <p:spPr>
          <a:xfrm>
            <a:off x="5639780" y="2197983"/>
            <a:ext cx="432048" cy="1440160"/>
          </a:xfrm>
          <a:prstGeom prst="rect">
            <a:avLst/>
          </a:prstGeom>
          <a:gradFill>
            <a:gsLst>
              <a:gs pos="100000">
                <a:srgbClr val="FF2D2D"/>
              </a:gs>
              <a:gs pos="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83" name="Lekerekített téglalap 3082"/>
          <p:cNvSpPr/>
          <p:nvPr/>
        </p:nvSpPr>
        <p:spPr>
          <a:xfrm>
            <a:off x="4611894" y="2065412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Lekerekített téglalap 54"/>
          <p:cNvSpPr/>
          <p:nvPr/>
        </p:nvSpPr>
        <p:spPr>
          <a:xfrm rot="16200000">
            <a:off x="4078346" y="2603213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Lekerekített téglalap 55"/>
          <p:cNvSpPr/>
          <p:nvPr/>
        </p:nvSpPr>
        <p:spPr>
          <a:xfrm rot="16200000">
            <a:off x="5145443" y="2603311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Lekerekített téglalap 56"/>
          <p:cNvSpPr/>
          <p:nvPr/>
        </p:nvSpPr>
        <p:spPr>
          <a:xfrm>
            <a:off x="4611894" y="3158555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Lekerekített téglalap 57"/>
          <p:cNvSpPr/>
          <p:nvPr/>
        </p:nvSpPr>
        <p:spPr>
          <a:xfrm rot="2700000">
            <a:off x="5009454" y="2189681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Lekerekített téglalap 58"/>
          <p:cNvSpPr/>
          <p:nvPr/>
        </p:nvSpPr>
        <p:spPr>
          <a:xfrm rot="18900000" flipV="1">
            <a:off x="5059463" y="3034810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Lekerekített téglalap 59"/>
          <p:cNvSpPr/>
          <p:nvPr/>
        </p:nvSpPr>
        <p:spPr>
          <a:xfrm rot="18900000" flipH="1">
            <a:off x="4164325" y="2189681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Lekerekített téglalap 60"/>
          <p:cNvSpPr/>
          <p:nvPr/>
        </p:nvSpPr>
        <p:spPr>
          <a:xfrm rot="2700000" flipH="1" flipV="1">
            <a:off x="4164325" y="3034810"/>
            <a:ext cx="150028" cy="635049"/>
          </a:xfrm>
          <a:prstGeom prst="round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50000"/>
                  <a:alpha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Téglalap 72"/>
          <p:cNvSpPr/>
          <p:nvPr/>
        </p:nvSpPr>
        <p:spPr>
          <a:xfrm rot="16200000">
            <a:off x="-2159862" y="3076051"/>
            <a:ext cx="4799618" cy="47988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Téglalap 73">
            <a:hlinkClick r:id="" action="ppaction://hlinkshowjump?jump=nextslide"/>
          </p:cNvPr>
          <p:cNvSpPr/>
          <p:nvPr/>
        </p:nvSpPr>
        <p:spPr>
          <a:xfrm rot="16200000">
            <a:off x="6504247" y="3075247"/>
            <a:ext cx="4799618" cy="47988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43" name="Téglalap 42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Téglalap 46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8" name="Szövegdoboz 47"/>
          <p:cNvSpPr txBox="1"/>
          <p:nvPr/>
        </p:nvSpPr>
        <p:spPr>
          <a:xfrm>
            <a:off x="539552" y="196106"/>
            <a:ext cx="1836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bevezetés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554392" y="588084"/>
            <a:ext cx="2040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megújuló energiák</a:t>
            </a:r>
            <a:endParaRPr lang="hu-HU" sz="2000" dirty="0"/>
          </a:p>
        </p:txBody>
      </p:sp>
      <p:sp>
        <p:nvSpPr>
          <p:cNvPr id="144" name="Téglalap 143"/>
          <p:cNvSpPr/>
          <p:nvPr/>
        </p:nvSpPr>
        <p:spPr>
          <a:xfrm>
            <a:off x="529306" y="4873724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megújuló energiaforrások jelentősége, hogy alkalmazásuk </a:t>
            </a:r>
            <a:r>
              <a:rPr lang="hu-HU" sz="1600" b="1" dirty="0" smtClean="0"/>
              <a:t>nem rombolja a környezetet</a:t>
            </a:r>
            <a:r>
              <a:rPr lang="hu-HU" sz="1600" dirty="0" smtClean="0"/>
              <a:t>, ugyanakkor </a:t>
            </a:r>
            <a:r>
              <a:rPr lang="hu-HU" sz="1600" b="1" dirty="0" smtClean="0"/>
              <a:t>nem is fogják vissza az emberiség fejlődési lehetőségeit</a:t>
            </a:r>
            <a:r>
              <a:rPr lang="hu-HU" sz="1600" dirty="0" smtClean="0"/>
              <a:t>. </a:t>
            </a:r>
            <a:endParaRPr lang="hu-HU" sz="1600" dirty="0"/>
          </a:p>
        </p:txBody>
      </p:sp>
      <p:sp>
        <p:nvSpPr>
          <p:cNvPr id="145" name="Téglalap 144"/>
          <p:cNvSpPr/>
          <p:nvPr/>
        </p:nvSpPr>
        <p:spPr>
          <a:xfrm>
            <a:off x="-3204864" y="3713073"/>
            <a:ext cx="3063228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Téglalap 145"/>
          <p:cNvSpPr/>
          <p:nvPr/>
        </p:nvSpPr>
        <p:spPr>
          <a:xfrm>
            <a:off x="-5365104" y="2209428"/>
            <a:ext cx="4896000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Téglalap 146"/>
          <p:cNvSpPr/>
          <p:nvPr/>
        </p:nvSpPr>
        <p:spPr>
          <a:xfrm>
            <a:off x="9252520" y="3761467"/>
            <a:ext cx="4896000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8" name="Csoportba foglalás 147"/>
          <p:cNvGrpSpPr/>
          <p:nvPr/>
        </p:nvGrpSpPr>
        <p:grpSpPr>
          <a:xfrm>
            <a:off x="1514548" y="2643997"/>
            <a:ext cx="694282" cy="1289380"/>
            <a:chOff x="1514548" y="2643997"/>
            <a:chExt cx="694282" cy="1289380"/>
          </a:xfrm>
        </p:grpSpPr>
        <p:sp>
          <p:nvSpPr>
            <p:cNvPr id="149" name="Lekerekített téglalap 148"/>
            <p:cNvSpPr/>
            <p:nvPr/>
          </p:nvSpPr>
          <p:spPr>
            <a:xfrm>
              <a:off x="1514548" y="2643997"/>
              <a:ext cx="694282" cy="1289380"/>
            </a:xfrm>
            <a:prstGeom prst="roundRect">
              <a:avLst>
                <a:gd name="adj" fmla="val 1057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/>
            <p:cNvSpPr/>
            <p:nvPr/>
          </p:nvSpPr>
          <p:spPr>
            <a:xfrm>
              <a:off x="1812103" y="3804273"/>
              <a:ext cx="99172" cy="99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2489094" y="1965284"/>
            <a:ext cx="1311672" cy="1968093"/>
            <a:chOff x="2489094" y="1965284"/>
            <a:chExt cx="1311672" cy="1968093"/>
          </a:xfrm>
        </p:grpSpPr>
        <p:sp>
          <p:nvSpPr>
            <p:cNvPr id="152" name="Lekerekített téglalap 151"/>
            <p:cNvSpPr/>
            <p:nvPr/>
          </p:nvSpPr>
          <p:spPr>
            <a:xfrm>
              <a:off x="2489094" y="1965284"/>
              <a:ext cx="1311672" cy="1968093"/>
            </a:xfrm>
            <a:prstGeom prst="roundRect">
              <a:avLst>
                <a:gd name="adj" fmla="val 608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Ellipszis 152"/>
            <p:cNvSpPr/>
            <p:nvPr/>
          </p:nvSpPr>
          <p:spPr>
            <a:xfrm>
              <a:off x="3081592" y="3738940"/>
              <a:ext cx="126677" cy="126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4" name="Csoportba foglalás 153"/>
          <p:cNvGrpSpPr/>
          <p:nvPr/>
        </p:nvGrpSpPr>
        <p:grpSpPr>
          <a:xfrm>
            <a:off x="4017083" y="1514946"/>
            <a:ext cx="3938459" cy="2418431"/>
            <a:chOff x="4017083" y="1514946"/>
            <a:chExt cx="3938459" cy="2418431"/>
          </a:xfrm>
        </p:grpSpPr>
        <p:sp>
          <p:nvSpPr>
            <p:cNvPr id="155" name="Lekerekített téglalap 154"/>
            <p:cNvSpPr/>
            <p:nvPr/>
          </p:nvSpPr>
          <p:spPr>
            <a:xfrm rot="16200000">
              <a:off x="4923079" y="978848"/>
              <a:ext cx="2142481" cy="3214677"/>
            </a:xfrm>
            <a:prstGeom prst="roundRect">
              <a:avLst>
                <a:gd name="adj" fmla="val 2504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6" name="Csoportba foglalás 155"/>
            <p:cNvGrpSpPr/>
            <p:nvPr/>
          </p:nvGrpSpPr>
          <p:grpSpPr>
            <a:xfrm>
              <a:off x="4017083" y="3657427"/>
              <a:ext cx="3938459" cy="275950"/>
              <a:chOff x="9858756" y="4705673"/>
              <a:chExt cx="3730404" cy="240059"/>
            </a:xfrm>
          </p:grpSpPr>
          <p:sp>
            <p:nvSpPr>
              <p:cNvPr id="157" name="Lekerekített téglalap 156"/>
              <p:cNvSpPr/>
              <p:nvPr/>
            </p:nvSpPr>
            <p:spPr>
              <a:xfrm>
                <a:off x="9858756" y="4705673"/>
                <a:ext cx="3730404" cy="168051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Trapezoid 157"/>
              <p:cNvSpPr/>
              <p:nvPr/>
            </p:nvSpPr>
            <p:spPr>
              <a:xfrm rot="10800000">
                <a:off x="9858756" y="4862690"/>
                <a:ext cx="3730404" cy="83042"/>
              </a:xfrm>
              <a:prstGeom prst="trapezoid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59" name="Csoportba foglalás 158"/>
          <p:cNvGrpSpPr/>
          <p:nvPr/>
        </p:nvGrpSpPr>
        <p:grpSpPr>
          <a:xfrm>
            <a:off x="4549829" y="1667981"/>
            <a:ext cx="2872967" cy="1836412"/>
            <a:chOff x="4549829" y="1667981"/>
            <a:chExt cx="2872967" cy="1836412"/>
          </a:xfrm>
        </p:grpSpPr>
        <p:sp>
          <p:nvSpPr>
            <p:cNvPr id="160" name="Téglalap 159"/>
            <p:cNvSpPr/>
            <p:nvPr/>
          </p:nvSpPr>
          <p:spPr>
            <a:xfrm rot="16200000">
              <a:off x="5068107" y="1149703"/>
              <a:ext cx="1836412" cy="2872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1" name="Picture 4" descr="http://www.wadebridge.cornwall.sch.uk/intranet/images/eco-lea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743" y="1882607"/>
              <a:ext cx="1407155" cy="140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Csoportba foglalás 161"/>
          <p:cNvGrpSpPr/>
          <p:nvPr/>
        </p:nvGrpSpPr>
        <p:grpSpPr>
          <a:xfrm>
            <a:off x="2582785" y="2083819"/>
            <a:ext cx="1124290" cy="1604444"/>
            <a:chOff x="2582785" y="2083819"/>
            <a:chExt cx="1124290" cy="1604444"/>
          </a:xfrm>
        </p:grpSpPr>
        <p:sp>
          <p:nvSpPr>
            <p:cNvPr id="163" name="Téglalap 162"/>
            <p:cNvSpPr/>
            <p:nvPr/>
          </p:nvSpPr>
          <p:spPr>
            <a:xfrm>
              <a:off x="2582785" y="2083819"/>
              <a:ext cx="1124290" cy="1604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4" name="Picture 6" descr="http://www.wadebridge.cornwall.sch.uk/intranet/images/eco-lea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729" y="2417839"/>
              <a:ext cx="936402" cy="936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Csoportba foglalás 164"/>
          <p:cNvGrpSpPr/>
          <p:nvPr/>
        </p:nvGrpSpPr>
        <p:grpSpPr>
          <a:xfrm>
            <a:off x="1564140" y="2765046"/>
            <a:ext cx="595099" cy="991831"/>
            <a:chOff x="1564140" y="2765046"/>
            <a:chExt cx="595099" cy="991831"/>
          </a:xfrm>
        </p:grpSpPr>
        <p:sp>
          <p:nvSpPr>
            <p:cNvPr id="166" name="Téglalap 165"/>
            <p:cNvSpPr/>
            <p:nvPr/>
          </p:nvSpPr>
          <p:spPr>
            <a:xfrm>
              <a:off x="1564140" y="2765046"/>
              <a:ext cx="595099" cy="991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7" name="Picture 8" descr="http://www.wadebridge.cornwall.sch.uk/intranet/images/eco-lea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881" y="3100879"/>
              <a:ext cx="375614" cy="375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8" name="Téglalap 167"/>
          <p:cNvSpPr/>
          <p:nvPr/>
        </p:nvSpPr>
        <p:spPr>
          <a:xfrm>
            <a:off x="1564140" y="2765045"/>
            <a:ext cx="595099" cy="991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9" name="Téglalap 168"/>
          <p:cNvSpPr/>
          <p:nvPr/>
        </p:nvSpPr>
        <p:spPr>
          <a:xfrm>
            <a:off x="2582785" y="2083819"/>
            <a:ext cx="1124290" cy="1604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0" name="Téglalap 169"/>
          <p:cNvSpPr/>
          <p:nvPr/>
        </p:nvSpPr>
        <p:spPr>
          <a:xfrm>
            <a:off x="4549829" y="1667979"/>
            <a:ext cx="2872968" cy="1836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1" name="Téglalap 170"/>
          <p:cNvSpPr/>
          <p:nvPr/>
        </p:nvSpPr>
        <p:spPr>
          <a:xfrm>
            <a:off x="79420" y="4865013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szél- és napenergia-technológiák alkalmazása lehetőséget ad arra, hogy az ember saját maga állítsa elő az otthonában használt </a:t>
            </a:r>
            <a:r>
              <a:rPr lang="hu-HU" sz="1600" b="1" dirty="0" smtClean="0"/>
              <a:t>villamos energiájának </a:t>
            </a:r>
            <a:r>
              <a:rPr lang="hu-HU" sz="1600" dirty="0" smtClean="0"/>
              <a:t>vagy </a:t>
            </a:r>
            <a:r>
              <a:rPr lang="hu-HU" sz="1600" b="1" dirty="0" smtClean="0"/>
              <a:t>üzemanyagának</a:t>
            </a:r>
            <a:r>
              <a:rPr lang="hu-HU" sz="1600" dirty="0" smtClean="0"/>
              <a:t> egy jelentős részét.</a:t>
            </a:r>
            <a:endParaRPr lang="hu-HU" sz="1600" dirty="0"/>
          </a:p>
        </p:txBody>
      </p:sp>
      <p:pic>
        <p:nvPicPr>
          <p:cNvPr id="172" name="Picture 14" descr="http://www.solarkollektor.hu/content03_elemei_int/solar_collec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1" y="-2132200"/>
            <a:ext cx="261937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églalap 172"/>
          <p:cNvSpPr/>
          <p:nvPr/>
        </p:nvSpPr>
        <p:spPr>
          <a:xfrm rot="-2700000">
            <a:off x="5366023" y="1099864"/>
            <a:ext cx="81681" cy="14649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4" name="Picture 17" descr="C:\Users\Erika\AppData\Local\Microsoft\Windows\Temporary Internet Files\Content.IE5\FAEE4WPZ\MC90044040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79" y="-1823020"/>
            <a:ext cx="1649313" cy="16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2" descr="http://www.clker.com/cliparts/2/1/7/6/11949891601996596990aiga_toilet_men_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20" y="2956686"/>
            <a:ext cx="458234" cy="11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" name="Csoportba foglalás 175"/>
          <p:cNvGrpSpPr/>
          <p:nvPr/>
        </p:nvGrpSpPr>
        <p:grpSpPr>
          <a:xfrm>
            <a:off x="7177359" y="1971241"/>
            <a:ext cx="996667" cy="815897"/>
            <a:chOff x="7177359" y="1971241"/>
            <a:chExt cx="996667" cy="815897"/>
          </a:xfrm>
        </p:grpSpPr>
        <p:sp>
          <p:nvSpPr>
            <p:cNvPr id="177" name="Ellipszis feliratnak 176"/>
            <p:cNvSpPr/>
            <p:nvPr/>
          </p:nvSpPr>
          <p:spPr>
            <a:xfrm>
              <a:off x="7177359" y="1971241"/>
              <a:ext cx="996667" cy="815897"/>
            </a:xfrm>
            <a:prstGeom prst="wedgeEllipseCallout">
              <a:avLst>
                <a:gd name="adj1" fmla="val -52689"/>
                <a:gd name="adj2" fmla="val 81179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8" name="Picture 24" descr="http://www.psdgraphics.com/wp-content/uploads/2009/12/thumbs-up-down-icon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90" r="50000" b="9548"/>
            <a:stretch/>
          </p:blipFill>
          <p:spPr bwMode="auto">
            <a:xfrm>
              <a:off x="7459668" y="2143685"/>
              <a:ext cx="432048" cy="475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9" name="Csoportba foglalás 178"/>
          <p:cNvGrpSpPr/>
          <p:nvPr/>
        </p:nvGrpSpPr>
        <p:grpSpPr>
          <a:xfrm>
            <a:off x="3694921" y="1556325"/>
            <a:ext cx="2088232" cy="2664296"/>
            <a:chOff x="3635896" y="1561356"/>
            <a:chExt cx="2088232" cy="2664296"/>
          </a:xfrm>
          <a:solidFill>
            <a:srgbClr val="00B0F0"/>
          </a:solidFill>
        </p:grpSpPr>
        <p:sp>
          <p:nvSpPr>
            <p:cNvPr id="180" name="Téglalap 179"/>
            <p:cNvSpPr/>
            <p:nvPr/>
          </p:nvSpPr>
          <p:spPr>
            <a:xfrm>
              <a:off x="3635896" y="2569468"/>
              <a:ext cx="2088232" cy="1656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Háromszög 180"/>
            <p:cNvSpPr/>
            <p:nvPr/>
          </p:nvSpPr>
          <p:spPr>
            <a:xfrm>
              <a:off x="3635896" y="1561356"/>
              <a:ext cx="2088232" cy="10081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2" name="Csoportba foglalás 181"/>
          <p:cNvGrpSpPr/>
          <p:nvPr/>
        </p:nvGrpSpPr>
        <p:grpSpPr>
          <a:xfrm>
            <a:off x="3767757" y="1386109"/>
            <a:ext cx="441771" cy="764268"/>
            <a:chOff x="2483768" y="1489348"/>
            <a:chExt cx="441771" cy="764268"/>
          </a:xfrm>
        </p:grpSpPr>
        <p:grpSp>
          <p:nvGrpSpPr>
            <p:cNvPr id="183" name="Csoportba foglalás 182"/>
            <p:cNvGrpSpPr/>
            <p:nvPr/>
          </p:nvGrpSpPr>
          <p:grpSpPr>
            <a:xfrm>
              <a:off x="2483768" y="1489348"/>
              <a:ext cx="441771" cy="144016"/>
              <a:chOff x="3635896" y="1273324"/>
              <a:chExt cx="441771" cy="144016"/>
            </a:xfrm>
          </p:grpSpPr>
          <p:sp>
            <p:nvSpPr>
              <p:cNvPr id="193" name="Téglalap 192"/>
              <p:cNvSpPr/>
              <p:nvPr/>
            </p:nvSpPr>
            <p:spPr>
              <a:xfrm>
                <a:off x="3635896" y="1273324"/>
                <a:ext cx="288032" cy="144016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4" name="Téglalap 193"/>
              <p:cNvSpPr/>
              <p:nvPr/>
            </p:nvSpPr>
            <p:spPr>
              <a:xfrm>
                <a:off x="3933651" y="1273324"/>
                <a:ext cx="144016" cy="144016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4" name="Téglalap 183"/>
            <p:cNvSpPr/>
            <p:nvPr/>
          </p:nvSpPr>
          <p:spPr>
            <a:xfrm>
              <a:off x="2483768" y="1641748"/>
              <a:ext cx="144016" cy="144016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5" name="Téglalap 184"/>
            <p:cNvSpPr/>
            <p:nvPr/>
          </p:nvSpPr>
          <p:spPr>
            <a:xfrm>
              <a:off x="2636168" y="1641748"/>
              <a:ext cx="288032" cy="144016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6" name="Csoportba foglalás 185"/>
            <p:cNvGrpSpPr/>
            <p:nvPr/>
          </p:nvGrpSpPr>
          <p:grpSpPr>
            <a:xfrm>
              <a:off x="2483792" y="1798538"/>
              <a:ext cx="441747" cy="144016"/>
              <a:chOff x="2483792" y="1849388"/>
              <a:chExt cx="441747" cy="144016"/>
            </a:xfrm>
          </p:grpSpPr>
          <p:sp>
            <p:nvSpPr>
              <p:cNvPr id="191" name="Téglalap 190"/>
              <p:cNvSpPr/>
              <p:nvPr/>
            </p:nvSpPr>
            <p:spPr>
              <a:xfrm>
                <a:off x="2483792" y="1849388"/>
                <a:ext cx="219600" cy="144016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Téglalap 191"/>
              <p:cNvSpPr/>
              <p:nvPr/>
            </p:nvSpPr>
            <p:spPr>
              <a:xfrm>
                <a:off x="2709539" y="1849388"/>
                <a:ext cx="216000" cy="144016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87" name="Csoportba foglalás 186"/>
            <p:cNvGrpSpPr/>
            <p:nvPr/>
          </p:nvGrpSpPr>
          <p:grpSpPr>
            <a:xfrm>
              <a:off x="2483768" y="1956172"/>
              <a:ext cx="440432" cy="144016"/>
              <a:chOff x="2636168" y="1794148"/>
              <a:chExt cx="440432" cy="144016"/>
            </a:xfrm>
          </p:grpSpPr>
          <p:sp>
            <p:nvSpPr>
              <p:cNvPr id="189" name="Téglalap 188"/>
              <p:cNvSpPr/>
              <p:nvPr/>
            </p:nvSpPr>
            <p:spPr>
              <a:xfrm>
                <a:off x="2636168" y="1794148"/>
                <a:ext cx="144016" cy="144016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0" name="Téglalap 189"/>
              <p:cNvSpPr/>
              <p:nvPr/>
            </p:nvSpPr>
            <p:spPr>
              <a:xfrm>
                <a:off x="2788568" y="1794148"/>
                <a:ext cx="288032" cy="144016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8" name="Téglalap 187"/>
            <p:cNvSpPr/>
            <p:nvPr/>
          </p:nvSpPr>
          <p:spPr>
            <a:xfrm>
              <a:off x="2483768" y="2109600"/>
              <a:ext cx="288032" cy="144016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5" name="Csoportba foglalás 194"/>
          <p:cNvGrpSpPr/>
          <p:nvPr/>
        </p:nvGrpSpPr>
        <p:grpSpPr>
          <a:xfrm rot="2700000">
            <a:off x="3808078" y="1581902"/>
            <a:ext cx="1861925" cy="1861925"/>
            <a:chOff x="3784586" y="242584"/>
            <a:chExt cx="1861925" cy="1861925"/>
          </a:xfrm>
        </p:grpSpPr>
        <p:sp>
          <p:nvSpPr>
            <p:cNvPr id="196" name="Téglalap 195"/>
            <p:cNvSpPr/>
            <p:nvPr/>
          </p:nvSpPr>
          <p:spPr>
            <a:xfrm>
              <a:off x="3784586" y="242584"/>
              <a:ext cx="188765" cy="18619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7" name="Téglalap 196"/>
            <p:cNvSpPr/>
            <p:nvPr/>
          </p:nvSpPr>
          <p:spPr>
            <a:xfrm rot="16200000">
              <a:off x="4621166" y="-593996"/>
              <a:ext cx="188765" cy="18619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8" name="Téglalap 197"/>
          <p:cNvSpPr/>
          <p:nvPr/>
        </p:nvSpPr>
        <p:spPr>
          <a:xfrm>
            <a:off x="4451005" y="3284517"/>
            <a:ext cx="576064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9" name="Téglalap 198"/>
          <p:cNvSpPr/>
          <p:nvPr/>
        </p:nvSpPr>
        <p:spPr>
          <a:xfrm>
            <a:off x="4114248" y="2294686"/>
            <a:ext cx="576064" cy="351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0" name="Téglalap 199"/>
          <p:cNvSpPr/>
          <p:nvPr/>
        </p:nvSpPr>
        <p:spPr>
          <a:xfrm>
            <a:off x="4787761" y="2294686"/>
            <a:ext cx="576064" cy="351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1" name="Téglalap 200"/>
          <p:cNvSpPr/>
          <p:nvPr/>
        </p:nvSpPr>
        <p:spPr>
          <a:xfrm>
            <a:off x="4114248" y="2694070"/>
            <a:ext cx="576064" cy="351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2" name="Téglalap 201"/>
          <p:cNvSpPr/>
          <p:nvPr/>
        </p:nvSpPr>
        <p:spPr>
          <a:xfrm>
            <a:off x="4787761" y="2694070"/>
            <a:ext cx="576064" cy="351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03" name="Csoportba foglalás 202"/>
          <p:cNvGrpSpPr/>
          <p:nvPr/>
        </p:nvGrpSpPr>
        <p:grpSpPr>
          <a:xfrm>
            <a:off x="2959153" y="3860581"/>
            <a:ext cx="1118632" cy="522074"/>
            <a:chOff x="5701540" y="916630"/>
            <a:chExt cx="1118632" cy="522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4" name="Ellipszis 203"/>
            <p:cNvSpPr/>
            <p:nvPr/>
          </p:nvSpPr>
          <p:spPr>
            <a:xfrm>
              <a:off x="5701540" y="1044381"/>
              <a:ext cx="720080" cy="2598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5" name="Ellipszis 204"/>
            <p:cNvSpPr/>
            <p:nvPr/>
          </p:nvSpPr>
          <p:spPr>
            <a:xfrm>
              <a:off x="5868144" y="916630"/>
              <a:ext cx="720080" cy="392145"/>
            </a:xfrm>
            <a:prstGeom prst="ellipse">
              <a:avLst/>
            </a:prstGeom>
            <a:solidFill>
              <a:srgbClr val="0BC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6" name="Ellipszis 205"/>
            <p:cNvSpPr/>
            <p:nvPr/>
          </p:nvSpPr>
          <p:spPr>
            <a:xfrm>
              <a:off x="6100092" y="1107778"/>
              <a:ext cx="720080" cy="2598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7" name="Ellipszis 206"/>
            <p:cNvSpPr/>
            <p:nvPr/>
          </p:nvSpPr>
          <p:spPr>
            <a:xfrm>
              <a:off x="5874216" y="1178845"/>
              <a:ext cx="720080" cy="259859"/>
            </a:xfrm>
            <a:prstGeom prst="ellipse">
              <a:avLst/>
            </a:prstGeom>
            <a:solidFill>
              <a:srgbClr val="099B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08" name="Csoportba foglalás 207"/>
          <p:cNvGrpSpPr/>
          <p:nvPr/>
        </p:nvGrpSpPr>
        <p:grpSpPr>
          <a:xfrm>
            <a:off x="5307139" y="3860581"/>
            <a:ext cx="952028" cy="522074"/>
            <a:chOff x="5868144" y="916630"/>
            <a:chExt cx="952028" cy="522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9" name="Ellipszis 208"/>
            <p:cNvSpPr/>
            <p:nvPr/>
          </p:nvSpPr>
          <p:spPr>
            <a:xfrm>
              <a:off x="5868144" y="916630"/>
              <a:ext cx="720080" cy="392145"/>
            </a:xfrm>
            <a:prstGeom prst="ellipse">
              <a:avLst/>
            </a:prstGeom>
            <a:solidFill>
              <a:srgbClr val="0BC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0" name="Ellipszis 209"/>
            <p:cNvSpPr/>
            <p:nvPr/>
          </p:nvSpPr>
          <p:spPr>
            <a:xfrm>
              <a:off x="6100092" y="1107778"/>
              <a:ext cx="720080" cy="2598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1" name="Ellipszis 210"/>
            <p:cNvSpPr/>
            <p:nvPr/>
          </p:nvSpPr>
          <p:spPr>
            <a:xfrm>
              <a:off x="5874216" y="1178845"/>
              <a:ext cx="720080" cy="259859"/>
            </a:xfrm>
            <a:prstGeom prst="ellipse">
              <a:avLst/>
            </a:prstGeom>
            <a:solidFill>
              <a:srgbClr val="099B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12" name="Csoportba foglalás 211"/>
          <p:cNvGrpSpPr/>
          <p:nvPr/>
        </p:nvGrpSpPr>
        <p:grpSpPr>
          <a:xfrm>
            <a:off x="4114248" y="2294686"/>
            <a:ext cx="1249577" cy="1925935"/>
            <a:chOff x="4617538" y="2581982"/>
            <a:chExt cx="1249577" cy="1925935"/>
          </a:xfrm>
        </p:grpSpPr>
        <p:sp>
          <p:nvSpPr>
            <p:cNvPr id="213" name="Téglalap 212"/>
            <p:cNvSpPr/>
            <p:nvPr/>
          </p:nvSpPr>
          <p:spPr>
            <a:xfrm>
              <a:off x="4954295" y="3571813"/>
              <a:ext cx="576064" cy="936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4" name="Téglalap 213"/>
            <p:cNvSpPr/>
            <p:nvPr/>
          </p:nvSpPr>
          <p:spPr>
            <a:xfrm>
              <a:off x="4617538" y="2581982"/>
              <a:ext cx="576064" cy="351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5" name="Téglalap 214"/>
            <p:cNvSpPr/>
            <p:nvPr/>
          </p:nvSpPr>
          <p:spPr>
            <a:xfrm>
              <a:off x="5291051" y="2581982"/>
              <a:ext cx="576064" cy="351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6" name="Téglalap 215"/>
            <p:cNvSpPr/>
            <p:nvPr/>
          </p:nvSpPr>
          <p:spPr>
            <a:xfrm>
              <a:off x="4617538" y="2981366"/>
              <a:ext cx="576064" cy="351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7" name="Téglalap 216"/>
            <p:cNvSpPr/>
            <p:nvPr/>
          </p:nvSpPr>
          <p:spPr>
            <a:xfrm>
              <a:off x="5291051" y="2981366"/>
              <a:ext cx="576064" cy="351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1" name="Csoportba foglalás 120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122" name="Téglalap 121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Téglalap 122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4" name="Téglalap 123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Téglalap 124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6" name="Csoportba foglalás 125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127" name="Picture 2" descr="D:\Milán\Android_Design_Icons_20120711\All_Icons\holo_dark\hdpi\2_action_about.pn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3" descr="D:\Milán\Android_Design_Icons_20120711\All_Icons\holo_dark\hdpi\1_navigation_cancel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 descr="D:\Milán\Android_Design_Icons_20120711\All_Icons\holo_dark\hdpi\4_collections_view_as_grid.pn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0" name="Egyenes összekötő 129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gyenes összekötő 130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23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75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250"/>
                            </p:stCondLst>
                            <p:childTnLst>
                              <p:par>
                                <p:cTn id="21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2" dur="2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4625 2.22222E-6 " pathEditMode="relative" rAng="0" ptsTypes="AA">
                                      <p:cBhvr>
                                        <p:cTn id="215" dur="2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750"/>
                            </p:stCondLst>
                            <p:childTnLst>
                              <p:par>
                                <p:cTn id="217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8" dur="2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-3.33333E-6 L 0 0.53778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89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3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41532E-6 L -1.94444E-6 0.47252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4167 4.44444E-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391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405" dur="25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4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1" grpId="0" animBg="1"/>
      <p:bldP spid="51" grpId="1" animBg="1"/>
      <p:bldP spid="51" grpId="2" animBg="1"/>
      <p:bldP spid="3083" grpId="0" animBg="1"/>
      <p:bldP spid="3083" grpId="1" animBg="1"/>
      <p:bldP spid="3083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144" grpId="0"/>
      <p:bldP spid="144" grpId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68" grpId="0" animBg="1"/>
      <p:bldP spid="168" grpId="1" animBg="1"/>
      <p:bldP spid="168" grpId="2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71" grpId="0"/>
      <p:bldP spid="171" grpId="1"/>
      <p:bldP spid="173" grpId="0" animBg="1"/>
      <p:bldP spid="173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124" grpId="0" animBg="1"/>
      <p:bldP spid="124" grpId="1" animBg="1"/>
      <p:bldP spid="125" grpId="0" animBg="1"/>
      <p:bldP spid="1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2" y="1633364"/>
            <a:ext cx="9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ége a</a:t>
            </a:r>
            <a:r>
              <a:rPr lang="hu-HU" sz="5400" cap="smal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5400" cap="small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bevezetésnek</a:t>
            </a:r>
            <a:endParaRPr lang="hu-HU" sz="5400" cap="small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94048" y="3073524"/>
            <a:ext cx="7211888" cy="1080120"/>
            <a:chOff x="894048" y="1303516"/>
            <a:chExt cx="7211888" cy="1080120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9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6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5" name="Téglalap 4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539552" y="196106"/>
            <a:ext cx="1713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energiák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54392" y="588084"/>
            <a:ext cx="1308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szélenergia</a:t>
            </a:r>
            <a:endParaRPr lang="hu-HU" sz="2000" dirty="0"/>
          </a:p>
        </p:txBody>
      </p:sp>
      <p:sp>
        <p:nvSpPr>
          <p:cNvPr id="20" name="Téglalap 19"/>
          <p:cNvSpPr/>
          <p:nvPr/>
        </p:nvSpPr>
        <p:spPr>
          <a:xfrm>
            <a:off x="79420" y="494573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szélenergia </a:t>
            </a:r>
            <a:r>
              <a:rPr lang="hu-HU" sz="1600" dirty="0" smtClean="0"/>
              <a:t>a </a:t>
            </a:r>
            <a:r>
              <a:rPr lang="hu-HU" sz="1600" b="1" dirty="0" smtClean="0"/>
              <a:t>leggyorsabban </a:t>
            </a:r>
            <a:r>
              <a:rPr lang="hu-HU" sz="1600" b="1" dirty="0"/>
              <a:t>fejlődő </a:t>
            </a:r>
            <a:r>
              <a:rPr lang="hu-HU" sz="1600" b="1" dirty="0" smtClean="0"/>
              <a:t>és növekedő energiaforrás</a:t>
            </a:r>
            <a:r>
              <a:rPr lang="hu-HU" sz="1600" dirty="0"/>
              <a:t>. A szél segítségével termelt energia </a:t>
            </a:r>
            <a:r>
              <a:rPr lang="hu-HU" sz="1600" dirty="0" smtClean="0"/>
              <a:t>évi </a:t>
            </a:r>
            <a:r>
              <a:rPr lang="hu-HU" sz="1600" dirty="0"/>
              <a:t>20%-kal növekszik, és rendkívül népszerű Európában és az </a:t>
            </a:r>
            <a:r>
              <a:rPr lang="hu-HU" sz="1600" dirty="0" smtClean="0"/>
              <a:t>USA-ban.</a:t>
            </a:r>
            <a:endParaRPr lang="hu-HU" sz="1600" dirty="0"/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2166125" y="3700649"/>
            <a:ext cx="652743" cy="957051"/>
            <a:chOff x="2166125" y="3700649"/>
            <a:chExt cx="652743" cy="957051"/>
          </a:xfrm>
        </p:grpSpPr>
        <p:sp>
          <p:nvSpPr>
            <p:cNvPr id="24" name="Lekerekített téglalap 23"/>
            <p:cNvSpPr/>
            <p:nvPr/>
          </p:nvSpPr>
          <p:spPr>
            <a:xfrm>
              <a:off x="2170796" y="3700649"/>
              <a:ext cx="648072" cy="525003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2166125" y="42883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1992</a:t>
              </a:r>
              <a:endParaRPr lang="hu-H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3187121" y="3187536"/>
            <a:ext cx="652743" cy="1470164"/>
            <a:chOff x="3187121" y="3187536"/>
            <a:chExt cx="652743" cy="1470164"/>
          </a:xfrm>
        </p:grpSpPr>
        <p:sp>
          <p:nvSpPr>
            <p:cNvPr id="25" name="Lekerekített téglalap 24"/>
            <p:cNvSpPr/>
            <p:nvPr/>
          </p:nvSpPr>
          <p:spPr>
            <a:xfrm>
              <a:off x="3191792" y="3187536"/>
              <a:ext cx="648072" cy="1026227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3187121" y="42883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1998</a:t>
              </a:r>
              <a:endParaRPr lang="hu-H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4189836" y="2647834"/>
            <a:ext cx="671024" cy="2009866"/>
            <a:chOff x="4189836" y="2647834"/>
            <a:chExt cx="671024" cy="2009866"/>
          </a:xfrm>
        </p:grpSpPr>
        <p:sp>
          <p:nvSpPr>
            <p:cNvPr id="27" name="Lekerekített téglalap 26"/>
            <p:cNvSpPr/>
            <p:nvPr/>
          </p:nvSpPr>
          <p:spPr>
            <a:xfrm>
              <a:off x="4212788" y="2647834"/>
              <a:ext cx="648072" cy="1565928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4189836" y="42883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2003</a:t>
              </a:r>
              <a:endParaRPr lang="hu-H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5229113" y="2159124"/>
            <a:ext cx="652743" cy="2500694"/>
            <a:chOff x="5229113" y="2159124"/>
            <a:chExt cx="652743" cy="2500694"/>
          </a:xfrm>
        </p:grpSpPr>
        <p:sp>
          <p:nvSpPr>
            <p:cNvPr id="29" name="Lekerekített téglalap 28"/>
            <p:cNvSpPr/>
            <p:nvPr/>
          </p:nvSpPr>
          <p:spPr>
            <a:xfrm>
              <a:off x="5233784" y="2159124"/>
              <a:ext cx="648072" cy="2056824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5229113" y="429048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2007</a:t>
              </a:r>
              <a:endParaRPr lang="hu-H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Csoportba foglalás 41"/>
          <p:cNvGrpSpPr/>
          <p:nvPr/>
        </p:nvGrpSpPr>
        <p:grpSpPr>
          <a:xfrm>
            <a:off x="6254780" y="1081906"/>
            <a:ext cx="652743" cy="3577912"/>
            <a:chOff x="6254780" y="1081906"/>
            <a:chExt cx="652743" cy="3577912"/>
          </a:xfrm>
        </p:grpSpPr>
        <p:sp>
          <p:nvSpPr>
            <p:cNvPr id="30" name="Lekerekített téglalap 29"/>
            <p:cNvSpPr/>
            <p:nvPr/>
          </p:nvSpPr>
          <p:spPr>
            <a:xfrm>
              <a:off x="6254780" y="1081906"/>
              <a:ext cx="648072" cy="3131856"/>
            </a:xfrm>
            <a:prstGeom prst="roundRect">
              <a:avLst/>
            </a:prstGeom>
            <a:gradFill flip="none" rotWithShape="1">
              <a:gsLst>
                <a:gs pos="0">
                  <a:srgbClr val="099B17">
                    <a:shade val="30000"/>
                    <a:satMod val="115000"/>
                  </a:srgbClr>
                </a:gs>
                <a:gs pos="50000">
                  <a:srgbClr val="099B17">
                    <a:shade val="67500"/>
                    <a:satMod val="115000"/>
                  </a:srgbClr>
                </a:gs>
                <a:gs pos="100000">
                  <a:srgbClr val="099B17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6254780" y="429048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</a:t>
              </a:r>
              <a:endParaRPr lang="hu-H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1595052" y="2880305"/>
            <a:ext cx="5976759" cy="1705387"/>
            <a:chOff x="1277027" y="1489348"/>
            <a:chExt cx="7327516" cy="2090807"/>
          </a:xfrm>
        </p:grpSpPr>
        <p:pic>
          <p:nvPicPr>
            <p:cNvPr id="5126" name="Picture 6" descr="http://www.zastavki.com/pictures/1920x1200/2009/World_USA_USA_flag_017867_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027" y="1489348"/>
              <a:ext cx="3344181" cy="209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://etudier-voyager.fr/wp-content/uploads/2012/06/EU-Fla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36"/>
            <a:stretch/>
          </p:blipFill>
          <p:spPr bwMode="auto">
            <a:xfrm>
              <a:off x="5260362" y="1489348"/>
              <a:ext cx="3344181" cy="209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http://www.eco-union.org/formacion/images/stories/logo_be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64" y="772170"/>
            <a:ext cx="1279011" cy="11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Bal oldali kapcsos zárójel 42"/>
          <p:cNvSpPr/>
          <p:nvPr/>
        </p:nvSpPr>
        <p:spPr>
          <a:xfrm rot="5400000">
            <a:off x="4269362" y="707678"/>
            <a:ext cx="534924" cy="31466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7" name="Téglalap 196"/>
          <p:cNvSpPr/>
          <p:nvPr/>
        </p:nvSpPr>
        <p:spPr>
          <a:xfrm>
            <a:off x="79420" y="494573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/>
              <a:t>2006-ban</a:t>
            </a:r>
            <a:r>
              <a:rPr lang="hu-HU" sz="1600" dirty="0"/>
              <a:t> a szélerőt felhasználó generátorok </a:t>
            </a:r>
            <a:r>
              <a:rPr lang="hu-HU" sz="1600" b="1" dirty="0"/>
              <a:t>74 223 megawatt </a:t>
            </a:r>
            <a:r>
              <a:rPr lang="hu-HU" sz="1600" dirty="0"/>
              <a:t>energiát termeltek világszerte, mely még mindig kevesebb, mint </a:t>
            </a:r>
            <a:r>
              <a:rPr lang="hu-HU" sz="1600" b="1" dirty="0"/>
              <a:t>a világ áramfelhasználásának 1%-</a:t>
            </a:r>
            <a:r>
              <a:rPr lang="hu-HU" sz="1600" dirty="0"/>
              <a:t>a. </a:t>
            </a:r>
          </a:p>
        </p:txBody>
      </p:sp>
      <p:sp>
        <p:nvSpPr>
          <p:cNvPr id="198" name="Szövegdoboz 197"/>
          <p:cNvSpPr txBox="1"/>
          <p:nvPr/>
        </p:nvSpPr>
        <p:spPr>
          <a:xfrm>
            <a:off x="3275856" y="2182133"/>
            <a:ext cx="2262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2006</a:t>
            </a:r>
            <a:endParaRPr lang="hu-HU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9" name="Csoportba foglalás 198"/>
          <p:cNvGrpSpPr/>
          <p:nvPr/>
        </p:nvGrpSpPr>
        <p:grpSpPr>
          <a:xfrm>
            <a:off x="5220072" y="2399716"/>
            <a:ext cx="529208" cy="1058416"/>
            <a:chOff x="7707588" y="2735188"/>
            <a:chExt cx="914400" cy="1828800"/>
          </a:xfrm>
        </p:grpSpPr>
        <p:sp>
          <p:nvSpPr>
            <p:cNvPr id="200" name="Ferde trapéz 199"/>
            <p:cNvSpPr/>
            <p:nvPr/>
          </p:nvSpPr>
          <p:spPr>
            <a:xfrm>
              <a:off x="7707588" y="3649588"/>
              <a:ext cx="914400" cy="914400"/>
            </a:xfrm>
            <a:prstGeom prst="diagStrip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01" name="Ferde trapéz 200"/>
            <p:cNvSpPr/>
            <p:nvPr/>
          </p:nvSpPr>
          <p:spPr>
            <a:xfrm rot="16200000">
              <a:off x="7707588" y="2735188"/>
              <a:ext cx="914400" cy="914400"/>
            </a:xfrm>
            <a:prstGeom prst="diagStrip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02" name="Csoportba foglalás 201"/>
          <p:cNvGrpSpPr/>
          <p:nvPr/>
        </p:nvGrpSpPr>
        <p:grpSpPr>
          <a:xfrm>
            <a:off x="683568" y="1508968"/>
            <a:ext cx="4516228" cy="2520280"/>
            <a:chOff x="2483768" y="913284"/>
            <a:chExt cx="4516228" cy="2520280"/>
          </a:xfrm>
        </p:grpSpPr>
        <p:grpSp>
          <p:nvGrpSpPr>
            <p:cNvPr id="203" name="Csoportba foglalás 202"/>
            <p:cNvGrpSpPr/>
            <p:nvPr/>
          </p:nvGrpSpPr>
          <p:grpSpPr>
            <a:xfrm>
              <a:off x="2483768" y="913284"/>
              <a:ext cx="4516228" cy="2088232"/>
              <a:chOff x="2678810" y="1129308"/>
              <a:chExt cx="4516228" cy="2088232"/>
            </a:xfrm>
          </p:grpSpPr>
          <p:pic>
            <p:nvPicPr>
              <p:cNvPr id="207" name="Picture 8" descr="http://upload.wikimedia.org/wikipedia/commons/1/10/Wind_turbin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129308"/>
                <a:ext cx="1254886" cy="1328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8" name="Csoportba foglalás 207"/>
              <p:cNvGrpSpPr/>
              <p:nvPr/>
            </p:nvGrpSpPr>
            <p:grpSpPr>
              <a:xfrm>
                <a:off x="2678810" y="1129308"/>
                <a:ext cx="4138052" cy="2088232"/>
                <a:chOff x="2678810" y="1129308"/>
                <a:chExt cx="4138052" cy="2088232"/>
              </a:xfrm>
            </p:grpSpPr>
            <p:grpSp>
              <p:nvGrpSpPr>
                <p:cNvPr id="209" name="Csoportba foglalás 208"/>
                <p:cNvGrpSpPr/>
                <p:nvPr/>
              </p:nvGrpSpPr>
              <p:grpSpPr>
                <a:xfrm>
                  <a:off x="2678810" y="1129308"/>
                  <a:ext cx="3716028" cy="1328911"/>
                  <a:chOff x="1821986" y="2575170"/>
                  <a:chExt cx="5251635" cy="1878068"/>
                </a:xfrm>
              </p:grpSpPr>
              <p:pic>
                <p:nvPicPr>
                  <p:cNvPr id="219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1986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0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7824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1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34329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2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00167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10" name="Csoportba foglalás 209"/>
                <p:cNvGrpSpPr/>
                <p:nvPr/>
              </p:nvGrpSpPr>
              <p:grpSpPr>
                <a:xfrm>
                  <a:off x="3100834" y="1489348"/>
                  <a:ext cx="3716028" cy="1328911"/>
                  <a:chOff x="1821986" y="2575170"/>
                  <a:chExt cx="5251635" cy="1878068"/>
                </a:xfrm>
              </p:grpSpPr>
              <p:pic>
                <p:nvPicPr>
                  <p:cNvPr id="215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1986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6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87824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7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34329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8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00167" y="2575170"/>
                    <a:ext cx="1773454" cy="18780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11" name="Csoportba foglalás 210"/>
                <p:cNvGrpSpPr/>
                <p:nvPr/>
              </p:nvGrpSpPr>
              <p:grpSpPr>
                <a:xfrm>
                  <a:off x="3479178" y="1888629"/>
                  <a:ext cx="2891087" cy="1328911"/>
                  <a:chOff x="3253234" y="1641748"/>
                  <a:chExt cx="2891087" cy="1328911"/>
                </a:xfrm>
              </p:grpSpPr>
              <p:pic>
                <p:nvPicPr>
                  <p:cNvPr id="212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53234" y="1641748"/>
                    <a:ext cx="1254886" cy="13289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3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8175" y="1641748"/>
                    <a:ext cx="1254886" cy="13289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4" name="Picture 8" descr="http://upload.wikimedia.org/wikipedia/commons/1/10/Wind_turbine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89435" y="1641748"/>
                    <a:ext cx="1254886" cy="13289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204" name="Csoportba foglalás 203"/>
            <p:cNvGrpSpPr/>
            <p:nvPr/>
          </p:nvGrpSpPr>
          <p:grpSpPr>
            <a:xfrm>
              <a:off x="3709654" y="2104653"/>
              <a:ext cx="2066146" cy="1328911"/>
              <a:chOff x="3709654" y="1940371"/>
              <a:chExt cx="2066146" cy="1328911"/>
            </a:xfrm>
          </p:grpSpPr>
          <p:pic>
            <p:nvPicPr>
              <p:cNvPr id="205" name="Picture 8" descr="http://upload.wikimedia.org/wikipedia/commons/1/10/Wind_turbin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9654" y="1940371"/>
                <a:ext cx="1254886" cy="1328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8" descr="http://upload.wikimedia.org/wikipedia/commons/1/10/Wind_turbin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0914" y="1940371"/>
                <a:ext cx="1254886" cy="1328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3" name="Szövegdoboz 222"/>
          <p:cNvSpPr txBox="1"/>
          <p:nvPr/>
        </p:nvSpPr>
        <p:spPr>
          <a:xfrm>
            <a:off x="5796136" y="2382187"/>
            <a:ext cx="2254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74 223</a:t>
            </a:r>
          </a:p>
        </p:txBody>
      </p:sp>
      <p:sp>
        <p:nvSpPr>
          <p:cNvPr id="224" name="Téglalap 223"/>
          <p:cNvSpPr/>
          <p:nvPr/>
        </p:nvSpPr>
        <p:spPr>
          <a:xfrm>
            <a:off x="114949" y="4945731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 A szélerőművek azonban a Harvard </a:t>
            </a:r>
            <a:r>
              <a:rPr lang="hu-HU" sz="1600" dirty="0" smtClean="0"/>
              <a:t>Egyetem kutatóinak számítása szerint </a:t>
            </a:r>
            <a:r>
              <a:rPr lang="hu-HU" sz="1600" b="1" dirty="0" smtClean="0"/>
              <a:t>1,3 billió </a:t>
            </a:r>
            <a:r>
              <a:rPr lang="hu-HU" sz="1600" b="1" dirty="0" err="1" smtClean="0"/>
              <a:t>terawattóra</a:t>
            </a:r>
            <a:r>
              <a:rPr lang="hu-HU" sz="1600" b="1" dirty="0" smtClean="0"/>
              <a:t> </a:t>
            </a:r>
            <a:r>
              <a:rPr lang="hu-HU" sz="1600" b="1" dirty="0"/>
              <a:t>áramot is tudnának termelni</a:t>
            </a:r>
            <a:r>
              <a:rPr lang="hu-HU" sz="1600" dirty="0"/>
              <a:t>, ami bőségesen elláthatná a világ lakosságát, </a:t>
            </a:r>
          </a:p>
        </p:txBody>
      </p:sp>
      <p:sp>
        <p:nvSpPr>
          <p:cNvPr id="225" name="Szövegdoboz 224"/>
          <p:cNvSpPr txBox="1"/>
          <p:nvPr/>
        </p:nvSpPr>
        <p:spPr>
          <a:xfrm>
            <a:off x="6405063" y="2371273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1 3</a:t>
            </a:r>
            <a:endParaRPr lang="hu-H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Téglalap 225"/>
          <p:cNvSpPr/>
          <p:nvPr/>
        </p:nvSpPr>
        <p:spPr>
          <a:xfrm>
            <a:off x="7236296" y="2371273"/>
            <a:ext cx="6938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hu-H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 </a:t>
            </a:r>
            <a:r>
              <a:rPr lang="hu-HU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000</a:t>
            </a:r>
            <a:r>
              <a:rPr lang="hu-H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000</a:t>
            </a:r>
            <a:r>
              <a:rPr lang="hu-H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000</a:t>
            </a:r>
            <a:r>
              <a:rPr lang="hu-H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000</a:t>
            </a:r>
            <a:endParaRPr lang="hu-H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7" name="Téglalap 226"/>
          <p:cNvSpPr/>
          <p:nvPr/>
        </p:nvSpPr>
        <p:spPr>
          <a:xfrm>
            <a:off x="0" y="49457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mivel a </a:t>
            </a:r>
            <a:r>
              <a:rPr lang="hu-HU" sz="1600" b="1" dirty="0"/>
              <a:t>világ áramfogyasztása 2006-ban</a:t>
            </a:r>
            <a:r>
              <a:rPr lang="hu-HU" sz="1600" dirty="0"/>
              <a:t> csak </a:t>
            </a:r>
            <a:r>
              <a:rPr lang="hu-HU" sz="1600" b="1" dirty="0"/>
              <a:t>15666 </a:t>
            </a:r>
            <a:r>
              <a:rPr lang="hu-HU" sz="1600" b="1" dirty="0" err="1"/>
              <a:t>terawattóra</a:t>
            </a:r>
            <a:r>
              <a:rPr lang="hu-HU" sz="1600" b="1" dirty="0"/>
              <a:t> volt</a:t>
            </a:r>
            <a:r>
              <a:rPr lang="hu-HU" sz="1600" dirty="0"/>
              <a:t>: a megadott potenciál mindössze </a:t>
            </a:r>
            <a:r>
              <a:rPr lang="hu-HU" sz="1600" b="1" dirty="0"/>
              <a:t>1,2 százaléka</a:t>
            </a:r>
            <a:r>
              <a:rPr lang="hu-HU" sz="1600" dirty="0"/>
              <a:t>.</a:t>
            </a:r>
          </a:p>
        </p:txBody>
      </p:sp>
      <p:grpSp>
        <p:nvGrpSpPr>
          <p:cNvPr id="228" name="Csoportba foglalás 227"/>
          <p:cNvGrpSpPr/>
          <p:nvPr/>
        </p:nvGrpSpPr>
        <p:grpSpPr>
          <a:xfrm>
            <a:off x="1043608" y="1533161"/>
            <a:ext cx="3415126" cy="338554"/>
            <a:chOff x="1012858" y="1032039"/>
            <a:chExt cx="3415126" cy="338554"/>
          </a:xfrm>
        </p:grpSpPr>
        <p:cxnSp>
          <p:nvCxnSpPr>
            <p:cNvPr id="229" name="Egyenes összekötő 228"/>
            <p:cNvCxnSpPr/>
            <p:nvPr/>
          </p:nvCxnSpPr>
          <p:spPr>
            <a:xfrm flipH="1">
              <a:off x="2771800" y="1201316"/>
              <a:ext cx="16561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Szövegdoboz 229"/>
            <p:cNvSpPr txBox="1"/>
            <p:nvPr/>
          </p:nvSpPr>
          <p:spPr>
            <a:xfrm>
              <a:off x="1012858" y="1032039"/>
              <a:ext cx="18309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15666 </a:t>
              </a:r>
              <a:r>
                <a:rPr lang="hu-HU" sz="160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terawattóra</a:t>
              </a:r>
              <a:endParaRPr lang="hu-HU" sz="16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31" name="Csoportba foglalás 230"/>
          <p:cNvGrpSpPr/>
          <p:nvPr/>
        </p:nvGrpSpPr>
        <p:grpSpPr>
          <a:xfrm>
            <a:off x="5742963" y="3228561"/>
            <a:ext cx="2867433" cy="338554"/>
            <a:chOff x="6373192" y="4239359"/>
            <a:chExt cx="2867433" cy="338554"/>
          </a:xfrm>
        </p:grpSpPr>
        <p:cxnSp>
          <p:nvCxnSpPr>
            <p:cNvPr id="232" name="Egyenes összekötő 231"/>
            <p:cNvCxnSpPr/>
            <p:nvPr/>
          </p:nvCxnSpPr>
          <p:spPr>
            <a:xfrm flipH="1">
              <a:off x="6373192" y="4408636"/>
              <a:ext cx="82809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Szövegdoboz 232"/>
            <p:cNvSpPr txBox="1"/>
            <p:nvPr/>
          </p:nvSpPr>
          <p:spPr>
            <a:xfrm>
              <a:off x="7201284" y="4239359"/>
              <a:ext cx="20393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1,3 billió </a:t>
              </a:r>
              <a:r>
                <a:rPr lang="hu-HU" sz="1600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terawattóra</a:t>
              </a:r>
              <a:endParaRPr lang="hu-HU" sz="16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aphicFrame>
        <p:nvGraphicFramePr>
          <p:cNvPr id="234" name="Diagram 233"/>
          <p:cNvGraphicFramePr/>
          <p:nvPr>
            <p:extLst>
              <p:ext uri="{D42A27DB-BD31-4B8C-83A1-F6EECF244321}">
                <p14:modId xmlns:p14="http://schemas.microsoft.com/office/powerpoint/2010/main" val="1589576204"/>
              </p:ext>
            </p:extLst>
          </p:nvPr>
        </p:nvGraphicFramePr>
        <p:xfrm>
          <a:off x="2175107" y="1521577"/>
          <a:ext cx="4704184" cy="313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1" name="Téglalap 240"/>
          <p:cNvSpPr/>
          <p:nvPr/>
        </p:nvSpPr>
        <p:spPr>
          <a:xfrm>
            <a:off x="0" y="49457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szélenergia kitermelésének modern formája a </a:t>
            </a:r>
            <a:r>
              <a:rPr lang="hu-HU" sz="1600" b="1" dirty="0"/>
              <a:t>szélturbina lapátjainak forgási energiáját alakítja át elektromos árammá</a:t>
            </a:r>
            <a:r>
              <a:rPr lang="hu-HU" sz="1600" dirty="0"/>
              <a:t>. A szélturbinákat ma már ipari </a:t>
            </a:r>
            <a:r>
              <a:rPr lang="hu-HU" sz="1600" dirty="0" smtClean="0"/>
              <a:t>méretekben használják a </a:t>
            </a:r>
            <a:r>
              <a:rPr lang="hu-HU" sz="1600" dirty="0"/>
              <a:t>nagy </a:t>
            </a:r>
            <a:r>
              <a:rPr lang="hu-HU" sz="1600" dirty="0" smtClean="0"/>
              <a:t>áramtermelők,</a:t>
            </a:r>
            <a:endParaRPr lang="hu-HU" sz="1600" dirty="0"/>
          </a:p>
        </p:txBody>
      </p:sp>
      <p:pic>
        <p:nvPicPr>
          <p:cNvPr id="242" name="Picture 2" descr="http://2.bp.blogspot.com/-Y3zReps6xxg/T419_aKtaFI/AAAAAAAAEcg/61qK2Hn_vGk/s1600/zzzoffshore-wind-power-72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253">
            <a:off x="717649" y="1720823"/>
            <a:ext cx="3286186" cy="246464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4" descr="http://staff.fcps.net/sgill/images/energy_resources/wind/win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56">
            <a:off x="4766711" y="1481088"/>
            <a:ext cx="3669159" cy="244827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6" descr="http://windturbinezone.com/wp-content/uploads/2010/02/wind-farms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68">
            <a:off x="677771" y="1673487"/>
            <a:ext cx="3407888" cy="255931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8" descr="http://www.solarrochester.com/content/images/wind%20turbine2%281%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60" y="1583099"/>
            <a:ext cx="3673668" cy="274252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Téglalap 245"/>
          <p:cNvSpPr/>
          <p:nvPr/>
        </p:nvSpPr>
        <p:spPr>
          <a:xfrm>
            <a:off x="-36512" y="506884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de </a:t>
            </a:r>
            <a:r>
              <a:rPr lang="pt-BR" sz="1600" b="1" dirty="0"/>
              <a:t>nem ritkák</a:t>
            </a:r>
            <a:r>
              <a:rPr lang="pt-BR" sz="1600" dirty="0"/>
              <a:t> a kis </a:t>
            </a:r>
            <a:r>
              <a:rPr lang="pt-BR" sz="1600" b="1" dirty="0"/>
              <a:t>egyedi turbina telepek</a:t>
            </a:r>
            <a:r>
              <a:rPr lang="pt-BR" sz="1600" dirty="0"/>
              <a:t> </a:t>
            </a:r>
            <a:r>
              <a:rPr lang="pt-BR" sz="1600" dirty="0" smtClean="0"/>
              <a:t>sem</a:t>
            </a:r>
            <a:r>
              <a:rPr lang="hu-HU" sz="1600" dirty="0" smtClean="0"/>
              <a:t>, melyek kisebb ellátásra (lakóházak, farmok) termelnek.</a:t>
            </a:r>
            <a:endParaRPr lang="hu-HU" sz="1600" dirty="0"/>
          </a:p>
        </p:txBody>
      </p:sp>
      <p:grpSp>
        <p:nvGrpSpPr>
          <p:cNvPr id="83" name="Csoportba foglalás 82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84" name="Téglalap 83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Téglalap 84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6" name="Téglalap 85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Téglalap 86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8" name="Csoportba foglalás 87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89" name="Picture 2" descr="D:\Milán\Android_Design_Icons_20120711\All_Icons\holo_dark\hdpi\2_action_about.pn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3" descr="D:\Milán\Android_Design_Icons_20120711\All_Icons\holo_dark\hdpi\1_navigation_cancel.pn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D:\Milán\Android_Design_Icons_20120711\All_Icons\holo_dark\hdpi\4_collections_view_as_grid.png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2" name="Egyenes összekötő 91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gyenes összekötő 92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36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3.07052E-6 L -0.81997 3.07052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9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3.61466E-6 L -0.84062 3.6146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3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4.16435E-7 L -0.81701 4.16435E-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5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2.23765E-6 L -0.82483 -2.23765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5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4444E-6 -3.3648E-6 L -0.83386 -3.3648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4.44444E-6 5.55112E-17 L -0.78524 5.55112E-1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25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25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90052 -2.22222E-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17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89566 0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2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62761 4.44444E-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9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62344 4.44444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1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250"/>
                            </p:stCondLst>
                            <p:childTnLst>
                              <p:par>
                                <p:cTn id="1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7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25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750"/>
                            </p:stCondLst>
                            <p:childTnLst>
                              <p:par>
                                <p:cTn id="153" presetID="35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5E-6 -3.33333E-6 L -1.03299 0.0013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9" y="5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2.77778E-7 3.33333E-6 L -1.1441 3.33333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05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87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25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18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201" dur="25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20" grpId="0"/>
      <p:bldP spid="43" grpId="0" animBg="1"/>
      <p:bldP spid="43" grpId="1" animBg="1"/>
      <p:bldP spid="197" grpId="0"/>
      <p:bldP spid="197" grpId="1"/>
      <p:bldP spid="198" grpId="0"/>
      <p:bldP spid="198" grpId="1"/>
      <p:bldP spid="223" grpId="0"/>
      <p:bldP spid="223" grpId="1"/>
      <p:bldP spid="224" grpId="0"/>
      <p:bldP spid="224" grpId="1"/>
      <p:bldP spid="225" grpId="0"/>
      <p:bldP spid="225" grpId="1"/>
      <p:bldP spid="225" grpId="2"/>
      <p:bldP spid="226" grpId="0"/>
      <p:bldP spid="226" grpId="1"/>
      <p:bldP spid="226" grpId="2"/>
      <p:bldP spid="227" grpId="0"/>
      <p:bldP spid="227" grpId="1"/>
      <p:bldGraphic spid="234" grpId="0">
        <p:bldAsOne/>
      </p:bldGraphic>
      <p:bldGraphic spid="234" grpId="1">
        <p:bldAsOne/>
      </p:bldGraphic>
      <p:bldP spid="241" grpId="0"/>
      <p:bldP spid="241" grpId="1"/>
      <p:bldP spid="246" grpId="0"/>
      <p:bldP spid="246" grpId="1"/>
      <p:bldP spid="86" grpId="0" animBg="1"/>
      <p:bldP spid="86" grpId="1" animBg="1"/>
      <p:bldP spid="87" grpId="0" animBg="1"/>
      <p:bldP spid="8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2" y="1633364"/>
            <a:ext cx="9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ége a</a:t>
            </a:r>
            <a:r>
              <a:rPr lang="hu-HU" sz="5400" cap="smal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5400" cap="small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szélenergia 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résznek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94048" y="3073524"/>
            <a:ext cx="7211888" cy="1080120"/>
            <a:chOff x="894048" y="1303516"/>
            <a:chExt cx="7211888" cy="1080120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9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5" name="Téglalap 4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539552" y="196106"/>
            <a:ext cx="1713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energiák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54392" y="588084"/>
            <a:ext cx="119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vízenergia</a:t>
            </a:r>
            <a:endParaRPr lang="hu-HU" sz="2000" dirty="0"/>
          </a:p>
        </p:txBody>
      </p:sp>
      <p:sp>
        <p:nvSpPr>
          <p:cNvPr id="20" name="Téglalap 19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</a:t>
            </a:r>
            <a:r>
              <a:rPr lang="hu-HU" sz="1600" dirty="0" smtClean="0"/>
              <a:t>vízenergia </a:t>
            </a:r>
            <a:r>
              <a:rPr lang="hu-HU" sz="1600" b="1" dirty="0"/>
              <a:t>megújuló energia</a:t>
            </a:r>
            <a:r>
              <a:rPr lang="hu-HU" sz="1600" dirty="0"/>
              <a:t>, nem szennyezi a környezetet és nem termel sem szén-dioxidot, sem más, üvegházhatást kiváltó gázt. </a:t>
            </a:r>
          </a:p>
        </p:txBody>
      </p:sp>
      <p:pic>
        <p:nvPicPr>
          <p:cNvPr id="11266" name="Picture 2" descr="http://cdn.hdwallpaperspics.com/uploads/2012/12/water-droplet-ic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5372"/>
            <a:ext cx="2831997" cy="22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Csoportba foglalás 22"/>
          <p:cNvGrpSpPr/>
          <p:nvPr/>
        </p:nvGrpSpPr>
        <p:grpSpPr>
          <a:xfrm>
            <a:off x="3851920" y="2309564"/>
            <a:ext cx="1321296" cy="1058416"/>
            <a:chOff x="4427984" y="2399716"/>
            <a:chExt cx="1321296" cy="1058416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45" name="Csoportba foglalás 44"/>
            <p:cNvGrpSpPr/>
            <p:nvPr/>
          </p:nvGrpSpPr>
          <p:grpSpPr>
            <a:xfrm>
              <a:off x="5220072" y="2399716"/>
              <a:ext cx="529208" cy="1058416"/>
              <a:chOff x="7707588" y="2735188"/>
              <a:chExt cx="914400" cy="1828800"/>
            </a:xfrm>
            <a:grpFill/>
          </p:grpSpPr>
          <p:sp>
            <p:nvSpPr>
              <p:cNvPr id="46" name="Ferde trapéz 45"/>
              <p:cNvSpPr/>
              <p:nvPr/>
            </p:nvSpPr>
            <p:spPr>
              <a:xfrm>
                <a:off x="7707588" y="3649588"/>
                <a:ext cx="914400" cy="914400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erde trapéz 46"/>
              <p:cNvSpPr/>
              <p:nvPr/>
            </p:nvSpPr>
            <p:spPr>
              <a:xfrm rot="16200000">
                <a:off x="7707588" y="2735188"/>
                <a:ext cx="914400" cy="914400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églalap 21"/>
            <p:cNvSpPr/>
            <p:nvPr/>
          </p:nvSpPr>
          <p:spPr>
            <a:xfrm>
              <a:off x="4427984" y="2785492"/>
              <a:ext cx="1152128" cy="2347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6" name="Tilos tábla 25"/>
          <p:cNvSpPr/>
          <p:nvPr/>
        </p:nvSpPr>
        <p:spPr>
          <a:xfrm>
            <a:off x="4079624" y="2355516"/>
            <a:ext cx="914400" cy="91440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1268" name="Picture 4" descr="http://sdhydroponics.com/resources/wp-content/uploads/2010/07/co2-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187" y1="42143" x2="28409" y2="49143"/>
                        <a14:foregroundMark x1="20581" y1="60143" x2="16162" y2="72571"/>
                        <a14:foregroundMark x1="14646" y1="77429" x2="9975" y2="87429"/>
                        <a14:foregroundMark x1="9596" y1="92000" x2="89520" y2="92286"/>
                        <a14:foregroundMark x1="91793" y1="89857" x2="50884" y2="6714"/>
                        <a14:foregroundMark x1="11111" y1="98286" x2="89520" y2="97714"/>
                        <a14:foregroundMark x1="32449" y1="42143" x2="47096" y2="13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65" y="1751348"/>
            <a:ext cx="2138379" cy="18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églalap 54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világ vízerőműveinek összteljesítménye mintegy </a:t>
            </a:r>
            <a:r>
              <a:rPr lang="hu-HU" sz="1600" b="1" dirty="0"/>
              <a:t>715 000 MW</a:t>
            </a:r>
            <a:r>
              <a:rPr lang="hu-HU" sz="1600" dirty="0"/>
              <a:t>, a Föld elektromos összteljesítményének </a:t>
            </a:r>
            <a:r>
              <a:rPr lang="hu-HU" sz="1600" b="1" dirty="0"/>
              <a:t>19%-a</a:t>
            </a:r>
            <a:r>
              <a:rPr lang="hu-HU" sz="1600" dirty="0"/>
              <a:t>.</a:t>
            </a:r>
          </a:p>
        </p:txBody>
      </p:sp>
      <p:pic>
        <p:nvPicPr>
          <p:cNvPr id="11272" name="Picture 8" descr="http://cdn1.iconfinder.com/data/icons/solar_system_png/512/Ear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92758"/>
            <a:ext cx="359092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796451230"/>
              </p:ext>
            </p:extLst>
          </p:nvPr>
        </p:nvGraphicFramePr>
        <p:xfrm>
          <a:off x="2872908" y="715340"/>
          <a:ext cx="338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églalap 29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Az </a:t>
            </a:r>
            <a:r>
              <a:rPr lang="hu-HU" sz="1600" dirty="0"/>
              <a:t>alacsony költségek és a </a:t>
            </a:r>
            <a:r>
              <a:rPr lang="hu-HU" sz="1600" dirty="0" smtClean="0"/>
              <a:t>csökkentett CO</a:t>
            </a:r>
            <a:r>
              <a:rPr lang="hu-HU" sz="1600" baseline="-25000" dirty="0" smtClean="0"/>
              <a:t>2</a:t>
            </a:r>
            <a:r>
              <a:rPr lang="hu-HU" sz="1600" dirty="0" smtClean="0"/>
              <a:t>-kibocsátás mellet azonban </a:t>
            </a:r>
            <a:r>
              <a:rPr lang="hu-HU" sz="1600" b="1" dirty="0" smtClean="0"/>
              <a:t>több hátrány </a:t>
            </a:r>
            <a:r>
              <a:rPr lang="hu-HU" sz="1600" b="1" dirty="0"/>
              <a:t>is felróható</a:t>
            </a:r>
            <a:r>
              <a:rPr lang="hu-HU" sz="1600" dirty="0"/>
              <a:t>, ilyen az eliszaposodás, erdős területek elárasztása és az ökoszisztéma </a:t>
            </a:r>
            <a:r>
              <a:rPr lang="hu-HU" sz="1600" dirty="0" smtClean="0"/>
              <a:t>károsodás.</a:t>
            </a:r>
            <a:endParaRPr lang="hu-HU" sz="1600" dirty="0"/>
          </a:p>
        </p:txBody>
      </p:sp>
      <p:sp>
        <p:nvSpPr>
          <p:cNvPr id="31" name="Téglalap 30"/>
          <p:cNvSpPr/>
          <p:nvPr/>
        </p:nvSpPr>
        <p:spPr>
          <a:xfrm>
            <a:off x="395536" y="184938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b="1" cap="small" dirty="0">
                <a:solidFill>
                  <a:srgbClr val="C00000"/>
                </a:solidFill>
              </a:rPr>
              <a:t>e</a:t>
            </a:r>
            <a:r>
              <a:rPr lang="hu-HU" sz="3600" b="1" cap="small" dirty="0" smtClean="0">
                <a:solidFill>
                  <a:srgbClr val="C00000"/>
                </a:solidFill>
              </a:rPr>
              <a:t>lőnyei</a:t>
            </a:r>
            <a:endParaRPr lang="hu-HU" sz="2400" b="1" cap="small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 smtClean="0"/>
              <a:t>Rugalmasság</a:t>
            </a:r>
            <a:endParaRPr lang="hu-HU" sz="2400" dirty="0"/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 smtClean="0"/>
              <a:t>Alacsony </a:t>
            </a:r>
            <a:r>
              <a:rPr lang="hu-HU" sz="2400" dirty="0"/>
              <a:t>költségek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 smtClean="0"/>
              <a:t>Csökkentett </a:t>
            </a:r>
            <a:r>
              <a:rPr lang="hu-HU" sz="2400" dirty="0"/>
              <a:t>CO2-kibocsátás</a:t>
            </a:r>
          </a:p>
        </p:txBody>
      </p:sp>
      <p:sp>
        <p:nvSpPr>
          <p:cNvPr id="33" name="Téglalap 32"/>
          <p:cNvSpPr/>
          <p:nvPr/>
        </p:nvSpPr>
        <p:spPr>
          <a:xfrm>
            <a:off x="4716016" y="1849388"/>
            <a:ext cx="42770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hátrányai </a:t>
            </a:r>
            <a:endParaRPr lang="hu-HU" sz="2400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 smtClean="0"/>
              <a:t>Ökoszisztéma </a:t>
            </a:r>
            <a:r>
              <a:rPr lang="hu-HU" sz="2400" dirty="0"/>
              <a:t>károsodás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Esetleges </a:t>
            </a:r>
            <a:r>
              <a:rPr lang="hu-HU" sz="2400" dirty="0" smtClean="0"/>
              <a:t>eliszaposodás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Nagy, főleg erdős területek elárasztása</a:t>
            </a:r>
          </a:p>
        </p:txBody>
      </p:sp>
      <p:sp>
        <p:nvSpPr>
          <p:cNvPr id="34" name="Téglalap 33"/>
          <p:cNvSpPr/>
          <p:nvPr/>
        </p:nvSpPr>
        <p:spPr>
          <a:xfrm>
            <a:off x="1115616" y="206541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kisebb, mint </a:t>
            </a:r>
            <a:r>
              <a:rPr lang="hu-HU" sz="3200" cap="small" dirty="0" smtClean="0">
                <a:solidFill>
                  <a:srgbClr val="C00000"/>
                </a:solidFill>
              </a:rPr>
              <a:t>15 m 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hu-HU" sz="3200" cap="small" dirty="0" smtClean="0">
                <a:solidFill>
                  <a:srgbClr val="C00000"/>
                </a:solidFill>
              </a:rPr>
              <a:t>kis esésű</a:t>
            </a:r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u-HU" sz="3200" cap="small" dirty="0">
              <a:solidFill>
                <a:srgbClr val="C0000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477278" y="4865012"/>
            <a:ext cx="8188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hasznosítható </a:t>
            </a:r>
            <a:r>
              <a:rPr lang="hu-HU" sz="1600" dirty="0" smtClean="0"/>
              <a:t>esés </a:t>
            </a:r>
            <a:r>
              <a:rPr lang="hu-HU" sz="1600" dirty="0"/>
              <a:t>szempontjából a </a:t>
            </a:r>
            <a:r>
              <a:rPr lang="hu-HU" sz="1600" b="1" dirty="0"/>
              <a:t>kis-, közepes</a:t>
            </a:r>
            <a:r>
              <a:rPr lang="hu-HU" sz="1600" dirty="0"/>
              <a:t> és </a:t>
            </a:r>
            <a:r>
              <a:rPr lang="hu-HU" sz="1600" b="1" dirty="0"/>
              <a:t>nagyesésű</a:t>
            </a:r>
            <a:r>
              <a:rPr lang="hu-HU" sz="1600" dirty="0"/>
              <a:t> vízi erőműveket különböztethetünk meg. </a:t>
            </a:r>
          </a:p>
        </p:txBody>
      </p:sp>
      <p:sp>
        <p:nvSpPr>
          <p:cNvPr id="36" name="Téglalap 35"/>
          <p:cNvSpPr/>
          <p:nvPr/>
        </p:nvSpPr>
        <p:spPr>
          <a:xfrm>
            <a:off x="1115616" y="207992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3200" cap="small" dirty="0">
                <a:solidFill>
                  <a:srgbClr val="C00000"/>
                </a:solidFill>
              </a:rPr>
              <a:t>15 m </a:t>
            </a:r>
            <a:r>
              <a:rPr lang="hu-HU" sz="3200" cap="small" dirty="0" smtClean="0">
                <a:solidFill>
                  <a:srgbClr val="C00000"/>
                </a:solidFill>
              </a:rPr>
              <a:t>és 50 m 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között 		</a:t>
            </a:r>
            <a:r>
              <a:rPr lang="hu-HU" sz="3200" cap="small" dirty="0" smtClean="0">
                <a:solidFill>
                  <a:srgbClr val="C00000"/>
                </a:solidFill>
              </a:rPr>
              <a:t>közepes </a:t>
            </a:r>
            <a:r>
              <a:rPr lang="hu-HU" sz="3200" cap="small" dirty="0">
                <a:solidFill>
                  <a:srgbClr val="C00000"/>
                </a:solidFill>
              </a:rPr>
              <a:t>esésű </a:t>
            </a:r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u-HU" sz="3200" cap="small" dirty="0">
              <a:solidFill>
                <a:srgbClr val="C00000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1115616" y="2572370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3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agyobb, mint </a:t>
            </a:r>
            <a:r>
              <a:rPr lang="hu-HU" sz="3200" cap="small" dirty="0" smtClean="0">
                <a:solidFill>
                  <a:srgbClr val="C00000"/>
                </a:solidFill>
              </a:rPr>
              <a:t>50 m </a:t>
            </a:r>
            <a:r>
              <a:rPr lang="hu-HU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hu-HU" sz="3200" cap="small" dirty="0" smtClean="0">
                <a:solidFill>
                  <a:srgbClr val="C00000"/>
                </a:solidFill>
              </a:rPr>
              <a:t>nagy esésű</a:t>
            </a:r>
            <a:endParaRPr lang="hu-HU" sz="3200" cap="small" dirty="0">
              <a:solidFill>
                <a:srgbClr val="C00000"/>
              </a:solidFill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39" name="Téglalap 38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églalap 39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1" name="Téglalap 40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44" name="Picture 2" descr="D:\Milán\Android_Design_Icons_20120711\All_Icons\holo_dark\hdpi\2_action_about.pn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D:\Milán\Android_Design_Icons_20120711\All_Icons\holo_dark\hdpi\1_navigation_cancel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D:\Milán\Android_Design_Icons_20120711\All_Icons\holo_dark\hdpi\4_collections_view_as_grid.pn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Egyenes összekötő 49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8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75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7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75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7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1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172" dur="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6" grpId="0" animBg="1"/>
      <p:bldP spid="26" grpId="1" animBg="1"/>
      <p:bldP spid="55" grpId="1"/>
      <p:bldP spid="55" grpId="2"/>
      <p:bldGraphic spid="32" grpId="0">
        <p:bldAsOne/>
      </p:bldGraphic>
      <p:bldGraphic spid="32" grpId="1">
        <p:bldAsOne/>
      </p:bldGraphic>
      <p:bldP spid="30" grpId="0"/>
      <p:bldP spid="30" grpId="1"/>
      <p:bldP spid="31" grpId="0" build="allAtOnce"/>
      <p:bldP spid="33" grpId="0" build="allAtOnce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1" grpId="0" animBg="1"/>
      <p:bldP spid="41" grpId="1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92" y="1633364"/>
            <a:ext cx="9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ége a</a:t>
            </a:r>
            <a:r>
              <a:rPr lang="hu-HU" sz="5400" cap="smal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5400" cap="small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vízenergia </a:t>
            </a:r>
            <a:r>
              <a:rPr lang="hu-HU" sz="5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résznek</a:t>
            </a:r>
            <a:endParaRPr lang="hu-HU" sz="5400" cap="small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894048" y="3073524"/>
            <a:ext cx="7211888" cy="1080120"/>
            <a:chOff x="894048" y="1303516"/>
            <a:chExt cx="7211888" cy="1080120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894048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5369632" y="1808883"/>
              <a:ext cx="27363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zis 9">
              <a:hlinkClick r:id="rId2" action="ppaction://hlinksldjump"/>
            </p:cNvPr>
            <p:cNvSpPr/>
            <p:nvPr/>
          </p:nvSpPr>
          <p:spPr>
            <a:xfrm>
              <a:off x="3959932" y="1303516"/>
              <a:ext cx="1080120" cy="1080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cap="small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menü</a:t>
              </a:r>
              <a:endParaRPr lang="hu-HU" sz="1700" b="1" cap="small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5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412130"/>
            <a:ext cx="528092" cy="504056"/>
            <a:chOff x="0" y="1489348"/>
            <a:chExt cx="611560" cy="504056"/>
          </a:xfrm>
        </p:grpSpPr>
        <p:sp>
          <p:nvSpPr>
            <p:cNvPr id="5" name="Téglalap 4"/>
            <p:cNvSpPr/>
            <p:nvPr/>
          </p:nvSpPr>
          <p:spPr>
            <a:xfrm>
              <a:off x="0" y="1489348"/>
              <a:ext cx="528092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>
              <a:off x="555737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539552" y="196106"/>
            <a:ext cx="1713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energiák</a:t>
            </a:r>
            <a:endParaRPr lang="hu-HU" sz="3600" cap="small" dirty="0" smtClean="0">
              <a:solidFill>
                <a:srgbClr val="C00000"/>
              </a:solidFill>
            </a:endParaRPr>
          </a:p>
          <a:p>
            <a:endParaRPr lang="hu-HU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54392" y="588084"/>
            <a:ext cx="1308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napenergia</a:t>
            </a:r>
            <a:endParaRPr lang="hu-HU" sz="2000" dirty="0"/>
          </a:p>
        </p:txBody>
      </p:sp>
      <p:sp>
        <p:nvSpPr>
          <p:cNvPr id="20" name="Téglalap 19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nap energiája </a:t>
            </a:r>
            <a:r>
              <a:rPr lang="hu-HU" sz="1600" b="1" dirty="0" smtClean="0"/>
              <a:t>hő és fény formájában éri el a Földet</a:t>
            </a:r>
            <a:r>
              <a:rPr lang="hu-HU" sz="1600" dirty="0" smtClean="0"/>
              <a:t>, melyet különböző berendezésekkel energia formájában hasznosítani tudunk, amely a jövő áramellátásnak egyik alappillére lehet.</a:t>
            </a:r>
            <a:endParaRPr lang="hu-HU" sz="1600" dirty="0"/>
          </a:p>
        </p:txBody>
      </p:sp>
      <p:sp>
        <p:nvSpPr>
          <p:cNvPr id="22" name="Téglalap 21"/>
          <p:cNvSpPr/>
          <p:nvPr/>
        </p:nvSpPr>
        <p:spPr>
          <a:xfrm>
            <a:off x="2987824" y="4153644"/>
            <a:ext cx="1800200" cy="720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316" name="Picture 4" descr="http://currentpluselectric.com/wp-content/uploads/2011/09/unknown-A8AS1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377">
            <a:off x="1458397" y="934355"/>
            <a:ext cx="20574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Csoportba foglalás 24"/>
          <p:cNvGrpSpPr/>
          <p:nvPr/>
        </p:nvGrpSpPr>
        <p:grpSpPr>
          <a:xfrm rot="10800000">
            <a:off x="4788024" y="2720543"/>
            <a:ext cx="2671884" cy="1505109"/>
            <a:chOff x="2411760" y="988194"/>
            <a:chExt cx="3528392" cy="198759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Csoportba foglalás 25"/>
            <p:cNvGrpSpPr/>
            <p:nvPr/>
          </p:nvGrpSpPr>
          <p:grpSpPr>
            <a:xfrm>
              <a:off x="2411760" y="988195"/>
              <a:ext cx="396032" cy="504000"/>
              <a:chOff x="2411760" y="988195"/>
              <a:chExt cx="396032" cy="504000"/>
            </a:xfrm>
            <a:grpFill/>
          </p:grpSpPr>
          <p:sp>
            <p:nvSpPr>
              <p:cNvPr id="33" name="Téglalap 32"/>
              <p:cNvSpPr/>
              <p:nvPr/>
            </p:nvSpPr>
            <p:spPr>
              <a:xfrm>
                <a:off x="2699792" y="988195"/>
                <a:ext cx="108000" cy="50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Téglalap 33"/>
              <p:cNvSpPr/>
              <p:nvPr/>
            </p:nvSpPr>
            <p:spPr>
              <a:xfrm rot="16200000">
                <a:off x="2555776" y="1240178"/>
                <a:ext cx="108000" cy="3960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7" name="Téglalap 26"/>
            <p:cNvSpPr/>
            <p:nvPr/>
          </p:nvSpPr>
          <p:spPr>
            <a:xfrm>
              <a:off x="2411760" y="1384193"/>
              <a:ext cx="108000" cy="11955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Téglalap 27"/>
            <p:cNvSpPr/>
            <p:nvPr/>
          </p:nvSpPr>
          <p:spPr>
            <a:xfrm flipV="1">
              <a:off x="2699792" y="2471786"/>
              <a:ext cx="108000" cy="50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8"/>
            <p:cNvSpPr/>
            <p:nvPr/>
          </p:nvSpPr>
          <p:spPr>
            <a:xfrm rot="5400000" flipV="1">
              <a:off x="2555776" y="2327771"/>
              <a:ext cx="108000" cy="39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Téglalap 29"/>
            <p:cNvSpPr/>
            <p:nvPr/>
          </p:nvSpPr>
          <p:spPr>
            <a:xfrm rot="16200000">
              <a:off x="4295080" y="-548878"/>
              <a:ext cx="108000" cy="3182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Téglalap 30"/>
            <p:cNvSpPr/>
            <p:nvPr/>
          </p:nvSpPr>
          <p:spPr>
            <a:xfrm rot="16200000">
              <a:off x="4236864" y="1330714"/>
              <a:ext cx="108000" cy="3182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5832152" y="988195"/>
              <a:ext cx="108000" cy="19875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" name="Csoportba foglalás 23"/>
          <p:cNvGrpSpPr/>
          <p:nvPr/>
        </p:nvGrpSpPr>
        <p:grpSpPr>
          <a:xfrm rot="5400000">
            <a:off x="5453195" y="2218940"/>
            <a:ext cx="1341542" cy="2508316"/>
            <a:chOff x="5373863" y="1635555"/>
            <a:chExt cx="1341542" cy="2508316"/>
          </a:xfrm>
          <a:gradFill flip="none" rotWithShape="1">
            <a:gsLst>
              <a:gs pos="0">
                <a:srgbClr val="0DFF01">
                  <a:shade val="30000"/>
                  <a:satMod val="115000"/>
                </a:srgbClr>
              </a:gs>
              <a:gs pos="50000">
                <a:srgbClr val="0DFF01">
                  <a:shade val="67500"/>
                  <a:satMod val="115000"/>
                </a:srgbClr>
              </a:gs>
              <a:gs pos="100000">
                <a:srgbClr val="0DFF01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3" name="Téglalap 22"/>
            <p:cNvSpPr/>
            <p:nvPr/>
          </p:nvSpPr>
          <p:spPr>
            <a:xfrm>
              <a:off x="5373863" y="1853667"/>
              <a:ext cx="1341542" cy="2290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5673734" y="1635555"/>
              <a:ext cx="741798" cy="21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2987824" y="4112752"/>
            <a:ext cx="720080" cy="144016"/>
            <a:chOff x="3059832" y="4112752"/>
            <a:chExt cx="720080" cy="144016"/>
          </a:xfrm>
        </p:grpSpPr>
        <p:sp>
          <p:nvSpPr>
            <p:cNvPr id="35" name="Ellipszis 34"/>
            <p:cNvSpPr/>
            <p:nvPr/>
          </p:nvSpPr>
          <p:spPr>
            <a:xfrm>
              <a:off x="3059832" y="411275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/>
            <p:cNvSpPr/>
            <p:nvPr/>
          </p:nvSpPr>
          <p:spPr>
            <a:xfrm>
              <a:off x="3356248" y="411275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Ellipszis 39"/>
            <p:cNvSpPr/>
            <p:nvPr/>
          </p:nvSpPr>
          <p:spPr>
            <a:xfrm>
              <a:off x="3635896" y="411275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0" name="Téglalap 49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napkollektor olyan épületgépészeti berendezés, amely a napenergia felhasználásával közvetlenül állít elő </a:t>
            </a:r>
            <a:r>
              <a:rPr lang="hu-HU" sz="1600" b="1" dirty="0"/>
              <a:t>fűtésre</a:t>
            </a:r>
            <a:r>
              <a:rPr lang="hu-HU" sz="1600" dirty="0"/>
              <a:t>, </a:t>
            </a:r>
            <a:r>
              <a:rPr lang="hu-HU" sz="1600" b="1" dirty="0"/>
              <a:t>hűtésre</a:t>
            </a:r>
            <a:r>
              <a:rPr lang="hu-HU" sz="1600" dirty="0"/>
              <a:t> és </a:t>
            </a:r>
            <a:r>
              <a:rPr lang="hu-HU" sz="1600" b="1" dirty="0"/>
              <a:t>vízmelegítésre</a:t>
            </a:r>
            <a:r>
              <a:rPr lang="hu-HU" sz="1600" dirty="0"/>
              <a:t> használható hőenergiát.</a:t>
            </a:r>
          </a:p>
        </p:txBody>
      </p:sp>
      <p:cxnSp>
        <p:nvCxnSpPr>
          <p:cNvPr id="51" name="Egyenes összekötő 50"/>
          <p:cNvCxnSpPr/>
          <p:nvPr/>
        </p:nvCxnSpPr>
        <p:spPr>
          <a:xfrm>
            <a:off x="2862830" y="2397990"/>
            <a:ext cx="17281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4601795" y="1777380"/>
            <a:ext cx="0" cy="24553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4601795" y="1777380"/>
            <a:ext cx="2562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4601795" y="4232746"/>
            <a:ext cx="256249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4601795" y="2866991"/>
            <a:ext cx="54626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solarkollektor.hu/main_elemei/peter_impex_napkollek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0" y="1417340"/>
            <a:ext cx="3562197" cy="28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aceworkgear.com/images/P/Rhino_-_Convector_Heater_-_990_x_1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616" y1="23377" x2="17273" y2="28671"/>
                        <a14:foregroundMark x1="11616" y1="18781" x2="19495" y2="23377"/>
                        <a14:foregroundMark x1="78788" y1="4296" x2="86667" y2="9890"/>
                        <a14:foregroundMark x1="15556" y1="63337" x2="17273" y2="64735"/>
                        <a14:foregroundMark x1="15556" y1="52048" x2="16566" y2="53746"/>
                        <a14:foregroundMark x1="15556" y1="89910" x2="19495" y2="89910"/>
                        <a14:foregroundMark x1="89495" y1="68631" x2="90909" y2="7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07604"/>
            <a:ext cx="1446354" cy="14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://old.onestop.ro/images/products/zoom/Frigider-Side-by-Side-Whirlpool-20RI-D4-A-ESPRESSO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75" y="2991066"/>
            <a:ext cx="1873945" cy="18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ttp://static.bemutatoterem.net/12825586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33" y="1946950"/>
            <a:ext cx="12961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églalap 62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/>
              <a:t>A naperőmű gyűjtőfogalom, a megújuló energiaforrásokat felhasználó erőművek egyik csoportja, amelyekben a </a:t>
            </a:r>
            <a:r>
              <a:rPr lang="hu-HU" sz="1600" b="1" dirty="0"/>
              <a:t>napsugárzás energiáját hasznosítják</a:t>
            </a:r>
            <a:r>
              <a:rPr lang="hu-HU" sz="1600" dirty="0"/>
              <a:t>.</a:t>
            </a:r>
          </a:p>
        </p:txBody>
      </p:sp>
      <p:pic>
        <p:nvPicPr>
          <p:cNvPr id="64" name="Picture 2" descr="http://www.debrecensun.hu/media/2013/01/08-auto-draft/solar-power-plan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521">
            <a:off x="550751" y="1680711"/>
            <a:ext cx="4082632" cy="268637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://papundits.files.wordpress.com/2009/07/vista_aere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528">
            <a:off x="5074752" y="1553191"/>
            <a:ext cx="3450076" cy="230208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églalap 69"/>
          <p:cNvSpPr/>
          <p:nvPr/>
        </p:nvSpPr>
        <p:spPr>
          <a:xfrm>
            <a:off x="107504" y="4865012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 napenergiának rengeteg előnye van, például </a:t>
            </a:r>
            <a:r>
              <a:rPr lang="hu-HU" sz="1600" b="1" dirty="0" smtClean="0"/>
              <a:t>nem függ a beszállítótól, az önellátás felé terel</a:t>
            </a:r>
            <a:r>
              <a:rPr lang="hu-HU" sz="1600" b="1" dirty="0"/>
              <a:t>, valamint </a:t>
            </a:r>
            <a:r>
              <a:rPr lang="hu-HU" sz="1600" b="1" dirty="0" smtClean="0"/>
              <a:t>tiszta </a:t>
            </a:r>
            <a:r>
              <a:rPr lang="hu-HU" sz="1600" b="1" dirty="0"/>
              <a:t>és </a:t>
            </a:r>
            <a:r>
              <a:rPr lang="hu-HU" sz="1600" b="1" dirty="0" smtClean="0"/>
              <a:t>decentralizált.</a:t>
            </a:r>
            <a:endParaRPr lang="hu-HU" sz="1600" b="1" dirty="0"/>
          </a:p>
        </p:txBody>
      </p:sp>
      <p:sp>
        <p:nvSpPr>
          <p:cNvPr id="71" name="Téglalap 70"/>
          <p:cNvSpPr/>
          <p:nvPr/>
        </p:nvSpPr>
        <p:spPr>
          <a:xfrm>
            <a:off x="899592" y="1489348"/>
            <a:ext cx="73966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3600" b="1" cap="small" dirty="0">
                <a:solidFill>
                  <a:srgbClr val="C00000"/>
                </a:solidFill>
              </a:rPr>
              <a:t>e</a:t>
            </a:r>
            <a:r>
              <a:rPr lang="hu-HU" sz="3600" b="1" cap="small" dirty="0" smtClean="0">
                <a:solidFill>
                  <a:srgbClr val="C00000"/>
                </a:solidFill>
              </a:rPr>
              <a:t>lőnyei</a:t>
            </a:r>
            <a:endParaRPr lang="hu-HU" sz="2400" b="1" cap="small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Ha már egy napenergia hasznosító szerkezet telepítve van, maga az energia "ingyen van".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Nem függ beszállítótól, nem vonható embargó alá, csökkenti a más országoktól való energiafüggőséget</a:t>
            </a:r>
            <a:r>
              <a:rPr lang="hu-HU" sz="2400" dirty="0" smtClean="0"/>
              <a:t>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Tiszta és decentralizált</a:t>
            </a:r>
          </a:p>
        </p:txBody>
      </p:sp>
      <p:sp>
        <p:nvSpPr>
          <p:cNvPr id="72" name="Téglalap 71"/>
          <p:cNvSpPr/>
          <p:nvPr/>
        </p:nvSpPr>
        <p:spPr>
          <a:xfrm>
            <a:off x="107504" y="4865011"/>
            <a:ext cx="891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Azonban több hátrány is felsorolható, ilyen például a </a:t>
            </a:r>
            <a:r>
              <a:rPr lang="hu-HU" sz="1600" b="1" dirty="0" smtClean="0"/>
              <a:t>nagy költség</a:t>
            </a:r>
            <a:r>
              <a:rPr lang="hu-HU" sz="1600" dirty="0" smtClean="0"/>
              <a:t>, a </a:t>
            </a:r>
            <a:r>
              <a:rPr lang="hu-HU" sz="1600" b="1" dirty="0" smtClean="0"/>
              <a:t>szezonális megoszlás</a:t>
            </a:r>
            <a:r>
              <a:rPr lang="hu-HU" sz="1600" dirty="0"/>
              <a:t>, valamint </a:t>
            </a:r>
            <a:r>
              <a:rPr lang="hu-HU" sz="1600" dirty="0" smtClean="0"/>
              <a:t>a </a:t>
            </a:r>
            <a:r>
              <a:rPr lang="hu-HU" sz="1600" dirty="0"/>
              <a:t>napenergia időbeli </a:t>
            </a:r>
            <a:r>
              <a:rPr lang="hu-HU" sz="1600" b="1" dirty="0"/>
              <a:t>eloszlása</a:t>
            </a:r>
            <a:r>
              <a:rPr lang="hu-HU" sz="1600" dirty="0"/>
              <a:t> és </a:t>
            </a:r>
            <a:r>
              <a:rPr lang="hu-HU" sz="1600" b="1" dirty="0"/>
              <a:t>intenzitása</a:t>
            </a:r>
            <a:r>
              <a:rPr lang="hu-HU" sz="1600" dirty="0"/>
              <a:t> csak </a:t>
            </a:r>
            <a:r>
              <a:rPr lang="hu-HU" sz="1600" b="1" dirty="0"/>
              <a:t>korlátozott</a:t>
            </a:r>
            <a:r>
              <a:rPr lang="hu-HU" sz="1600" dirty="0"/>
              <a:t> </a:t>
            </a:r>
            <a:r>
              <a:rPr lang="hu-HU" sz="1600" b="1" dirty="0"/>
              <a:t>mértékben tervezhető </a:t>
            </a:r>
            <a:r>
              <a:rPr lang="hu-HU" sz="1600" b="1" dirty="0" smtClean="0"/>
              <a:t>előre.</a:t>
            </a:r>
            <a:endParaRPr lang="hu-HU" sz="1600" b="1" dirty="0"/>
          </a:p>
        </p:txBody>
      </p:sp>
      <p:sp>
        <p:nvSpPr>
          <p:cNvPr id="73" name="Téglalap 72"/>
          <p:cNvSpPr/>
          <p:nvPr/>
        </p:nvSpPr>
        <p:spPr>
          <a:xfrm>
            <a:off x="919780" y="1200150"/>
            <a:ext cx="73966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36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hátrányai</a:t>
            </a:r>
            <a:endParaRPr lang="hu-HU" sz="2400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A napenergia időbeli eloszlása és intenzitása csak korlátozott mértékben tervezhető </a:t>
            </a:r>
            <a:r>
              <a:rPr lang="hu-HU" sz="2400" dirty="0" smtClean="0"/>
              <a:t>előre.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Megoszlása szezonális (legnagyobb mennyiségben nyáron áll rendelkezésre</a:t>
            </a:r>
            <a:r>
              <a:rPr lang="hu-HU" sz="2400" dirty="0" smtClean="0"/>
              <a:t>).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hu-HU" sz="2400" dirty="0"/>
              <a:t>A napenergia hasznosítása jelentős beruházásigénnyel jár, ami komoly megtérülési számításokat követel, úgy pénzügyi, mint környezetterhelési szempontból.</a:t>
            </a:r>
          </a:p>
        </p:txBody>
      </p:sp>
      <p:grpSp>
        <p:nvGrpSpPr>
          <p:cNvPr id="60" name="Csoportba foglalás 59"/>
          <p:cNvGrpSpPr/>
          <p:nvPr/>
        </p:nvGrpSpPr>
        <p:grpSpPr>
          <a:xfrm flipH="1">
            <a:off x="8946024" y="412130"/>
            <a:ext cx="1962680" cy="504056"/>
            <a:chOff x="-2044995" y="1489348"/>
            <a:chExt cx="2272891" cy="504056"/>
          </a:xfrm>
        </p:grpSpPr>
        <p:sp>
          <p:nvSpPr>
            <p:cNvPr id="61" name="Téglalap 60"/>
            <p:cNvSpPr/>
            <p:nvPr/>
          </p:nvSpPr>
          <p:spPr>
            <a:xfrm>
              <a:off x="-2044995" y="1489348"/>
              <a:ext cx="2191026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Téglalap 61"/>
            <p:cNvSpPr/>
            <p:nvPr/>
          </p:nvSpPr>
          <p:spPr>
            <a:xfrm>
              <a:off x="172073" y="1489348"/>
              <a:ext cx="55823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6" name="Téglalap 65"/>
          <p:cNvSpPr/>
          <p:nvPr/>
        </p:nvSpPr>
        <p:spPr>
          <a:xfrm>
            <a:off x="894602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Téglalap 66"/>
          <p:cNvSpPr/>
          <p:nvPr/>
        </p:nvSpPr>
        <p:spPr>
          <a:xfrm>
            <a:off x="7308304" y="412130"/>
            <a:ext cx="197976" cy="504056"/>
          </a:xfrm>
          <a:prstGeom prst="rect">
            <a:avLst/>
          </a:prstGeom>
          <a:solidFill>
            <a:srgbClr val="D3395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8" name="Csoportba foglalás 67"/>
          <p:cNvGrpSpPr/>
          <p:nvPr/>
        </p:nvGrpSpPr>
        <p:grpSpPr>
          <a:xfrm>
            <a:off x="7478988" y="435558"/>
            <a:ext cx="1621904" cy="457200"/>
            <a:chOff x="9095928" y="1489348"/>
            <a:chExt cx="1621904" cy="457200"/>
          </a:xfrm>
        </p:grpSpPr>
        <p:pic>
          <p:nvPicPr>
            <p:cNvPr id="69" name="Picture 2" descr="D:\Milán\Android_Design_Icons_20120711\All_Icons\holo_dark\hdpi\2_action_about.pn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456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" descr="D:\Milán\Android_Design_Icons_20120711\All_Icons\holo_dark\hdpi\1_navigation_cancel.png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0632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D:\Milán\Android_Design_Icons_20120711\All_Icons\holo_dark\hdpi\4_collections_view_as_grid.png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928" y="148934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Egyenes összekötő 75"/>
            <p:cNvCxnSpPr/>
            <p:nvPr/>
          </p:nvCxnSpPr>
          <p:spPr>
            <a:xfrm>
              <a:off x="9612560" y="1561356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>
              <a:off x="10213776" y="1573932"/>
              <a:ext cx="0" cy="288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2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1024 -2.22222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5924E-6 L -0.16823 3.35924E-6 " pathEditMode="relative" rAng="0" ptsTypes="AA">
                                      <p:cBhvr>
                                        <p:cTn id="2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6823 -1.11111E-6 " pathEditMode="relative" rAng="0" ptsTypes="AA">
                                      <p:cBhvr>
                                        <p:cTn id="232" dur="25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0" grpId="0"/>
      <p:bldP spid="20" grpId="2"/>
      <p:bldP spid="22" grpId="0" animBg="1"/>
      <p:bldP spid="22" grpId="2" animBg="1"/>
      <p:bldP spid="50" grpId="0"/>
      <p:bldP spid="50" grpId="1"/>
      <p:bldP spid="63" grpId="0"/>
      <p:bldP spid="63" grpId="1"/>
      <p:bldP spid="70" grpId="0"/>
      <p:bldP spid="70" grpId="1"/>
      <p:bldP spid="71" grpId="0" build="allAtOnce"/>
      <p:bldP spid="72" grpId="0"/>
      <p:bldP spid="72" grpId="1"/>
      <p:bldP spid="73" grpId="0" build="allAtOnce"/>
      <p:bldP spid="66" grpId="0" animBg="1"/>
      <p:bldP spid="66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1106</Words>
  <Application>Microsoft Office PowerPoint</Application>
  <PresentationFormat>Diavetítés a képernyőre (16:10 oldalarány)</PresentationFormat>
  <Paragraphs>258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Erika</dc:creator>
  <cp:lastModifiedBy>Erika</cp:lastModifiedBy>
  <cp:revision>133</cp:revision>
  <dcterms:created xsi:type="dcterms:W3CDTF">2013-01-24T23:40:42Z</dcterms:created>
  <dcterms:modified xsi:type="dcterms:W3CDTF">2013-02-01T01:53:54Z</dcterms:modified>
</cp:coreProperties>
</file>