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82" r:id="rId9"/>
    <p:sldId id="267" r:id="rId10"/>
    <p:sldId id="268" r:id="rId11"/>
    <p:sldId id="266" r:id="rId12"/>
    <p:sldId id="281" r:id="rId13"/>
    <p:sldId id="269" r:id="rId14"/>
    <p:sldId id="270" r:id="rId15"/>
    <p:sldId id="280" r:id="rId16"/>
    <p:sldId id="271" r:id="rId17"/>
    <p:sldId id="272" r:id="rId18"/>
    <p:sldId id="273" r:id="rId19"/>
    <p:sldId id="274" r:id="rId20"/>
    <p:sldId id="279" r:id="rId21"/>
    <p:sldId id="277" r:id="rId22"/>
    <p:sldId id="275" r:id="rId23"/>
    <p:sldId id="276" r:id="rId24"/>
    <p:sldId id="278" r:id="rId25"/>
    <p:sldId id="283" r:id="rId26"/>
    <p:sldId id="257" r:id="rId27"/>
    <p:sldId id="284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4"/>
  <c:chart>
    <c:autoTitleDeleted val="1"/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2400" b="1"/>
                </a:pPr>
                <a:endParaRPr lang="hu-HU"/>
              </a:p>
            </c:txPr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geotermikus</c:v>
                </c:pt>
                <c:pt idx="1">
                  <c:v>víz</c:v>
                </c:pt>
                <c:pt idx="2">
                  <c:v>nap</c:v>
                </c:pt>
                <c:pt idx="3">
                  <c:v>szél</c:v>
                </c:pt>
                <c:pt idx="4">
                  <c:v>hulladék</c:v>
                </c:pt>
                <c:pt idx="5">
                  <c:v>Növényi és állati</c:v>
                </c:pt>
                <c:pt idx="6">
                  <c:v>Tüzifa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0.10299999999999998</c:v>
                </c:pt>
                <c:pt idx="1">
                  <c:v>1.9000000000000017E-2</c:v>
                </c:pt>
                <c:pt idx="2">
                  <c:v>1.5000000000000024E-3</c:v>
                </c:pt>
                <c:pt idx="3">
                  <c:v>1.4999999999999998E-2</c:v>
                </c:pt>
                <c:pt idx="4">
                  <c:v>2.7500000000000024E-2</c:v>
                </c:pt>
                <c:pt idx="5">
                  <c:v>0.10900000000000007</c:v>
                </c:pt>
                <c:pt idx="6">
                  <c:v>0.72500000000000053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198619383354852"/>
          <c:y val="0.20975782421990938"/>
          <c:w val="0.32801380616645254"/>
          <c:h val="0.5855819867416644"/>
        </c:manualLayout>
      </c:layout>
      <c:txPr>
        <a:bodyPr/>
        <a:lstStyle/>
        <a:p>
          <a:pPr>
            <a:defRPr lang="en-US" sz="2000" b="1">
              <a:solidFill>
                <a:schemeClr val="accent6">
                  <a:lumMod val="50000"/>
                </a:schemeClr>
              </a:solidFill>
            </a:defRPr>
          </a:pPr>
          <a:endParaRPr lang="hu-HU"/>
        </a:p>
      </c:txPr>
    </c:legend>
    <c:plotVisOnly val="1"/>
    <c:dispBlanksAs val="zero"/>
  </c:chart>
  <c:txPr>
    <a:bodyPr/>
    <a:lstStyle/>
    <a:p>
      <a:pPr>
        <a:defRPr sz="1800"/>
      </a:pPr>
      <a:endParaRPr lang="hu-H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0.82935</cdr:x>
      <cdr:y>0.28826</cdr:y>
    </cdr:from>
    <cdr:to>
      <cdr:x>0.9215</cdr:x>
      <cdr:y>0.30427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86478" y="1285884"/>
          <a:ext cx="642942" cy="7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39BBF-1B0C-4EBD-9605-999BC594C95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12198-35F2-422B-A84C-93EBFCD2F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87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E72E6E-1072-48E2-8364-5B3AB077C27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9B6C97-DF03-4906-874B-49936478B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kvarium.hu/ant/book.php?konyv-cim=novum---a-tudas-enciklopediaja&amp;ID=82996" TargetMode="External"/><Relationship Id="rId2" Type="http://schemas.openxmlformats.org/officeDocument/2006/relationships/hyperlink" Target="http://www.libri.hu/konyv/tudomany-nagy-enciklopedia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ages.google.com/" TargetMode="External"/><Relationship Id="rId4" Type="http://schemas.openxmlformats.org/officeDocument/2006/relationships/hyperlink" Target="http://hu.wikipedia.org/wiki/Meg%C3%BAjul%C3%B3_energiaforr%C3%A1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70" y="1142984"/>
            <a:ext cx="6172200" cy="189436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Meg</a:t>
            </a:r>
            <a:r>
              <a:rPr lang="hu-HU" sz="6000" dirty="0" smtClean="0">
                <a:solidFill>
                  <a:schemeClr val="accent6">
                    <a:lumMod val="50000"/>
                  </a:schemeClr>
                </a:solidFill>
              </a:rPr>
              <a:t>újuló  energiák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84" y="485776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Előadó: </a:t>
            </a:r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Szremkó Bettina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Felkészítő Tanár: </a:t>
            </a:r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Esztelecki Péter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Bolyai Tehetséggondozó Gimnázium és Kollégium 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Posta utca 18, 24400 Zenta 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Szerbia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endParaRPr lang="en-US" dirty="0"/>
          </a:p>
        </p:txBody>
      </p:sp>
      <p:pic>
        <p:nvPicPr>
          <p:cNvPr id="4" name="Picture 3" descr="Renewable Energy Sourc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0F3F8"/>
              </a:clrFrom>
              <a:clrTo>
                <a:srgbClr val="F0F3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2786058"/>
            <a:ext cx="2047875" cy="196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-285776"/>
            <a:ext cx="59418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96" y="2928934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Azokat a vízerőműveket amik a tenger mozgásait hasznosítják </a:t>
            </a:r>
            <a:r>
              <a:rPr lang="hu-H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árapályerőműveknek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nevezzük.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929198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Vannak erőművek amiket teljes egészben föld alá építenek, és a földalatti folyókból táplálkoznak.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900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11.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8596" y="1585729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Egy gát segítségével  a folyó megduzzad </a:t>
            </a:r>
          </a:p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ezért hívják duzzasztógátnak) amitől egy tó jön létre a gát mögött!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8" name="Picture 2" descr="http://www.felsofokon.hu/sites/default/files/users/demetermo/images/2030-ra-skociaban100-ban-zold-energia-lesz-24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3571900" cy="31750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35716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v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</a:rPr>
              <a:t>ízenergia hasznosítása valójában a mozgási energia átalakításán alapszik elektromos energiává.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00108"/>
            <a:ext cx="8215338" cy="5456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75009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Működése pofonegyszerű, és nagyon hasonló a szélerőművekéhez!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Hogy is működött a szélerőmű?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07167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szél meghajtotta a turbinát amitől az áramot termelt!</a:t>
            </a:r>
          </a:p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Itt ugyan az a helyzet csak a szelet felváltja a víz!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114298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Ez az ábra bemutatja az erőmű keresztmetszetét!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929066"/>
            <a:ext cx="67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víztározóban felgyülemlett víz egy csatornán elindul a turbináig és forgásra készteti azt. A generátor a turbina forgási energiáját átalakítja elektromos árammá! Ezután a víz békésen továbbfolyik.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3900" y="57864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10.</a:t>
            </a:r>
            <a:endParaRPr lang="en-US" dirty="0"/>
          </a:p>
        </p:txBody>
      </p:sp>
      <p:pic>
        <p:nvPicPr>
          <p:cNvPr id="20482" name="Picture 2" descr="https://encrypted-tbn0.gstatic.com/images?q=tbn:ANd9GcQM0Jq-ZK2JmaxDaafs71VanjfmDLzAEuUwyVGKH4PdJMe-2UkP"/>
          <p:cNvPicPr>
            <a:picLocks noChangeAspect="1" noChangeArrowheads="1"/>
          </p:cNvPicPr>
          <p:nvPr/>
        </p:nvPicPr>
        <p:blipFill>
          <a:blip r:embed="rId3"/>
          <a:srcRect t="8344" b="8215"/>
          <a:stretch>
            <a:fillRect/>
          </a:stretch>
        </p:blipFill>
        <p:spPr bwMode="auto">
          <a:xfrm>
            <a:off x="785786" y="1361097"/>
            <a:ext cx="342902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vizerom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49" y="1419829"/>
            <a:ext cx="3571900" cy="20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kk851_2.jpg"/>
          <p:cNvPicPr>
            <a:picLocks noChangeAspect="1"/>
          </p:cNvPicPr>
          <p:nvPr/>
        </p:nvPicPr>
        <p:blipFill>
          <a:blip r:embed="rId2"/>
          <a:srcRect t="16114" b="14420"/>
          <a:stretch>
            <a:fillRect/>
          </a:stretch>
        </p:blipFill>
        <p:spPr>
          <a:xfrm>
            <a:off x="1357290" y="3500438"/>
            <a:ext cx="6072230" cy="280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43900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12.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210" y="428471"/>
            <a:ext cx="7535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világ legnagyobb vízierőműve a Három-szurdok gát Kínában! A Jangce fofyón épült és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12 600 MW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kapacitással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üzemel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9520" y="1796623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Egyesek szerint a Három-szurdok gát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kínai nagyfal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megépítése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óta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Kína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legnagyobb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építészeti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vállalkozása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1571604" y="500042"/>
            <a:ext cx="6709350" cy="5372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28794" y="2143116"/>
            <a:ext cx="57775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Napenergia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080" y="1939889"/>
            <a:ext cx="67151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 napenergiát szintén már ősidők óta hasznosítjuk, csak manapság a technológia fejlódésének köszönhetően már egy kicsit másképp!</a:t>
            </a:r>
          </a:p>
          <a:p>
            <a:endParaRPr lang="en-US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3286124"/>
            <a:ext cx="692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 Nap energiája kétféleképpen jut a földre: </a:t>
            </a: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hő</a:t>
            </a: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és </a:t>
            </a: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fény</a:t>
            </a: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formájában.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4500570"/>
            <a:ext cx="542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 Napból érkező energia hasznosításának 2 módja van : </a:t>
            </a: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aktív</a:t>
            </a: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és </a:t>
            </a: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passzív</a:t>
            </a: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0" y="0"/>
            <a:ext cx="142876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Vissza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13.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36338E-6 C -0.00573 -0.0222 -0.00539 -0.04578 -0.01111 -0.06797 C -0.01285 -0.10033 -0.01545 -0.11582 -0.01997 -0.14494 C -0.01927 -0.16852 -0.01893 -0.19233 -0.01771 -0.21591 C -0.01702 -0.23047 -0.01337 -0.24226 -0.01337 -0.25729 " pathEditMode="relative" ptsTypes="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tretch>
            <a:fillRect/>
          </a:stretch>
        </p:blipFill>
        <p:spPr>
          <a:xfrm>
            <a:off x="2428860" y="1142984"/>
            <a:ext cx="4254194" cy="4691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910" y="571480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2400" b="1" i="1" dirty="0" smtClean="0">
                <a:solidFill>
                  <a:schemeClr val="accent6">
                    <a:lumMod val="50000"/>
                  </a:schemeClr>
                </a:solidFill>
              </a:rPr>
              <a:t>Passzív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 hasznosításkor az áramtermelés csak időszakonként történik (Pl.nyáron) 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Az</a:t>
            </a:r>
            <a:r>
              <a:rPr lang="hu-HU" sz="2400" b="1" i="1" dirty="0" smtClean="0">
                <a:solidFill>
                  <a:schemeClr val="accent6">
                    <a:lumMod val="50000"/>
                  </a:schemeClr>
                </a:solidFill>
              </a:rPr>
              <a:t> Aktív 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hasznosítás célja, hogy a napenergiát hőenergiává alakitsa. Ezt olyan létesítmények végzik amik az év minden napjában evvel foglalkoznak.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14.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4348" y="3143248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A kertészetben is hasznosítják a napenergiát amit valószínüleg már megfigyeltél! </a:t>
            </a:r>
          </a:p>
          <a:p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Az üvegház egy egyszerű kis épület  ami kihasználja a naptól eredő energiát.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 descr="uveghaz-epites-hazilag.jpg"/>
          <p:cNvPicPr>
            <a:picLocks noChangeAspect="1"/>
          </p:cNvPicPr>
          <p:nvPr/>
        </p:nvPicPr>
        <p:blipFill>
          <a:blip r:embed="rId3"/>
          <a:srcRect l="12658" r="16455"/>
          <a:stretch>
            <a:fillRect/>
          </a:stretch>
        </p:blipFill>
        <p:spPr>
          <a:xfrm>
            <a:off x="4357686" y="2928934"/>
            <a:ext cx="3643338" cy="289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42976" y="0"/>
            <a:ext cx="7000924" cy="5336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3900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16.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5786" y="5143512"/>
            <a:ext cx="7143800" cy="12003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</a:rPr>
              <a:t>A napenergia egy részét a felhők a föld és a levegő elnyeli, egy részét pedig a légkör visszaveri a világűrbe.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4286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napelem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olyan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eszköz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amely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az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elektromágneses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sugárzást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közvetlenül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villamos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energiává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alakítja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1" descr="800px-Mafate_Marla_solar_panel_dsc006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642918"/>
            <a:ext cx="3357586" cy="251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www.olasznapelem.hu/images/napel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86124"/>
            <a:ext cx="3107621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7158" y="2285992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A ma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létező  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naperőművek nem ezt a technológiát hasznosítják, hanem inkább a napkollektorokat.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158" y="4143380"/>
            <a:ext cx="4429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napelemek 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teljesítménye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 függ a fény beesési szögétől, a megvilágítás erejétől, és a napelemre csatolt berendezésektől.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tretch>
            <a:fillRect/>
          </a:stretch>
        </p:blipFill>
        <p:spPr>
          <a:xfrm>
            <a:off x="1571604" y="214290"/>
            <a:ext cx="5500726" cy="541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5338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214290"/>
            <a:ext cx="5006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hu-HU" sz="2400" b="1" i="1" dirty="0" smtClean="0">
                <a:solidFill>
                  <a:schemeClr val="accent2">
                    <a:lumMod val="50000"/>
                  </a:schemeClr>
                </a:solidFill>
              </a:rPr>
              <a:t>napkollektor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egy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olyan berendezés, amely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 napenergia felhasználásával hőenergiát állít elő ami fűtésre, vízmelegítésre használható . </a:t>
            </a:r>
          </a:p>
        </p:txBody>
      </p:sp>
      <p:pic>
        <p:nvPicPr>
          <p:cNvPr id="10" name="Picture 9" descr="800px-Col.lectorsolartermosif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85728"/>
            <a:ext cx="353403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http://www.kardoslabor.hu/web/kepek/nrg.napkollek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06640"/>
            <a:ext cx="3500462" cy="263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2368159"/>
            <a:ext cx="45005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Csak tavasszal és ősszel mint átmeneti, vagy télen mint kisegítő fűtés használható. 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5720" y="5429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Ezt leginkább Naperőművek használják.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720" y="40719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Felülete fekete festékkel van bevonva ami jobban vonza a hősugarakat.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3075" y="328612"/>
            <a:ext cx="5657850" cy="6200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14612" y="2214554"/>
            <a:ext cx="4883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Biomassza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1857364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Mi a biomassza?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A Földön lévő élő tömegek összessége.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Minden ami az energiatermelés szempontjából hasznosítható! (növények ,állatok , hulladékok)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429132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 </a:t>
            </a:r>
            <a:r>
              <a:rPr lang="en-US" sz="2400" b="1" dirty="0" err="1" smtClean="0">
                <a:solidFill>
                  <a:schemeClr val="bg1"/>
                </a:solidFill>
              </a:rPr>
              <a:t>biomasszaként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felhasználható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energia</a:t>
            </a:r>
            <a:r>
              <a:rPr lang="en-US" sz="2400" b="1" dirty="0" smtClean="0">
                <a:solidFill>
                  <a:schemeClr val="bg1"/>
                </a:solidFill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</a:rPr>
              <a:t>forrásból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származhat</a:t>
            </a:r>
            <a:r>
              <a:rPr lang="hu-HU" sz="2400" b="1" dirty="0">
                <a:solidFill>
                  <a:schemeClr val="bg1"/>
                </a:solidFill>
              </a:rPr>
              <a:t> :</a:t>
            </a:r>
            <a:r>
              <a:rPr lang="en-US" sz="2400" b="1" dirty="0" smtClean="0">
                <a:solidFill>
                  <a:schemeClr val="bg1"/>
                </a:solidFill>
              </a:rPr>
              <a:t> a </a:t>
            </a:r>
            <a:r>
              <a:rPr lang="en-US" sz="2400" b="1" dirty="0" err="1" smtClean="0">
                <a:solidFill>
                  <a:schemeClr val="bg1"/>
                </a:solidFill>
              </a:rPr>
              <a:t>szemét</a:t>
            </a:r>
            <a:r>
              <a:rPr lang="en-US" sz="2400" b="1" dirty="0" smtClean="0">
                <a:solidFill>
                  <a:schemeClr val="bg1"/>
                </a:solidFill>
              </a:rPr>
              <a:t>, a </a:t>
            </a:r>
            <a:r>
              <a:rPr lang="en-US" sz="2400" b="1" dirty="0" err="1" smtClean="0">
                <a:solidFill>
                  <a:schemeClr val="bg1"/>
                </a:solidFill>
              </a:rPr>
              <a:t>fa</a:t>
            </a:r>
            <a:r>
              <a:rPr lang="en-US" sz="2400" b="1" dirty="0" smtClean="0">
                <a:solidFill>
                  <a:schemeClr val="bg1"/>
                </a:solidFill>
              </a:rPr>
              <a:t>, a </a:t>
            </a:r>
            <a:r>
              <a:rPr lang="en-US" sz="2400" b="1" dirty="0" err="1" smtClean="0">
                <a:solidFill>
                  <a:schemeClr val="bg1"/>
                </a:solidFill>
              </a:rPr>
              <a:t>hulladék</a:t>
            </a:r>
            <a:r>
              <a:rPr lang="en-US" sz="2400" b="1" dirty="0" smtClean="0">
                <a:solidFill>
                  <a:schemeClr val="bg1"/>
                </a:solidFill>
              </a:rPr>
              <a:t>, a </a:t>
            </a:r>
            <a:r>
              <a:rPr lang="en-US" sz="2400" b="1" dirty="0" err="1" smtClean="0">
                <a:solidFill>
                  <a:schemeClr val="bg1"/>
                </a:solidFill>
              </a:rPr>
              <a:t>biogáz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és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az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alkohol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alapú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üzemanyagok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142876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Vissza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39169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17.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93 -0.00671 0.00191 0.00277 -0.01337 -0.0148 C -0.0158 -0.01757 -0.01927 -0.01873 -0.02222 -0.02081 C -0.02709 -0.03953 -0.02049 -0.0215 -0.03108 -0.0326 C -0.03854 -0.04046 -0.04601 -0.04878 -0.05122 -0.05918 C -0.05261 -0.06219 -0.05365 -0.06542 -0.05556 -0.06797 C -0.05747 -0.07051 -0.06493 -0.07282 -0.06233 -0.07398 C -0.0559 -0.07698 -0.04827 -0.06958 -0.04219 -0.06797 C -0.03264 -0.06565 -0.02292 -0.06404 -0.01337 -0.06219 C 0.00069 -0.06404 0.01476 -0.06565 0.02882 -0.06797 C 0.03177 -0.06843 0.03628 -0.06727 0.03767 -0.07097 C 0.03958 -0.07629 0.02778 -0.08484 0.02656 -0.08577 C 0.01857 -0.09178 0.01024 -0.10125 0.00226 -0.10657 C -0.00261 -0.10981 -0.00816 -0.11027 -0.01337 -0.11235 C -0.03316 -0.13362 -0.01511 -0.11651 -0.04011 -0.13315 C -0.04254 -0.13477 -0.04427 -0.13778 -0.0467 -0.13916 C -0.05104 -0.14171 -0.06007 -0.14494 -0.06007 -0.14494 C -0.07656 -0.15951 -0.07865 -0.15812 -0.06233 -0.15396 C -0.04931 -0.1424 -0.03768 -0.13431 -0.02222 -0.13015 C -0.01858 -0.13107 -0.01493 -0.13269 -0.01111 -0.13315 C 0.00208 -0.13477 0.0158 -0.13292 0.02882 -0.13616 C 0.03455 -0.13755 0.03732 -0.14656 0.04219 -0.15095 C 0.04288 -0.15396 0.04479 -0.15673 0.04444 -0.15974 C 0.04375 -0.16575 0.03003 -0.17985 0.02656 -0.18355 C 0.01597 -0.19534 0.00503 -0.20597 -0.00677 -0.21591 C -0.00868 -0.21753 -0.01129 -0.2173 -0.01337 -0.21891 C -0.02327 -0.22631 -0.02969 -0.23509 -0.04011 -0.23972 C -0.04601 -0.23879 -0.05209 -0.23879 -0.05781 -0.23671 C -0.06806 -0.23278 -0.06198 -0.22793 -0.06893 -0.21891 C -0.07656 -0.20897 -0.08056 -0.20782 -0.08889 -0.20412 C -0.09115 -0.20504 -0.09531 -0.20389 -0.09566 -0.20712 C -0.09636 -0.21337 -0.09271 -0.21891 -0.09115 -0.22492 C -0.08698 -0.24134 -0.08889 -0.23024 -0.08889 -0.25752 " pathEditMode="relative" ptsTypes="ffffffffffffffffffffffffffffffff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500042"/>
            <a:ext cx="4829175" cy="6610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14285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Fa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A fából eredő energia származhat a fa elégetésétől, a fa kitermelésekor létrejövő hulladéktól vagy  a papir gyártása során létrejövő fekete likőrtől.</a:t>
            </a:r>
          </a:p>
          <a:p>
            <a:pPr>
              <a:buFont typeface="Arial" pitchFamily="34" charset="0"/>
              <a:buChar char="•"/>
            </a:pPr>
            <a:endParaRPr lang="hu-H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5143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A biomasszát 3 nagy csoportba oszthatjuk: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Tüzelhető biomassza: alacsony nedvességtartalmúak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Elgázosítható biomassza: nagy nedvességtartalmúak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Ü</a:t>
            </a:r>
            <a:r>
              <a:rPr lang="hu-HU" sz="2000" b="1" dirty="0" smtClean="0">
                <a:solidFill>
                  <a:schemeClr val="bg1"/>
                </a:solidFill>
              </a:rPr>
              <a:t>zemanyagként hasznosítható biomassza: nagy cukor és olajtartalmúak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8596" y="5357826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A biomassza azért számít megújuló energiaforrásnak, mert amit elhasználunk belőle az egy éven belűl ujratermelődik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7" descr="VGF_09_tavfutes_biomassza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357430"/>
            <a:ext cx="279868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143900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785926"/>
            <a:ext cx="4520882" cy="4276738"/>
          </a:xfrm>
          <a:prstGeom prst="rect">
            <a:avLst/>
          </a:prstGeom>
        </p:spPr>
      </p:pic>
      <p:pic>
        <p:nvPicPr>
          <p:cNvPr id="6" name="Picture 5" descr="Untitled-1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988497"/>
            <a:ext cx="3863845" cy="4869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48" y="3500438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Nagy jövő elé nézhetnek mivel felválthatják a foszilis üzemanyagokat (kőolaj,földgáz) és nagyon sok bányászott energiahordozó is megtakaritható velük.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428604"/>
            <a:ext cx="4572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Hulladék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 Fontos szerepet játszik 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Vagy a hulladék közvetlen elégetése során képződik energia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 vagy </a:t>
            </a:r>
            <a:r>
              <a:rPr lang="hu-HU" sz="2000" b="1" i="1" dirty="0" smtClean="0">
                <a:solidFill>
                  <a:schemeClr val="bg1"/>
                </a:solidFill>
              </a:rPr>
              <a:t>Biogáz</a:t>
            </a:r>
            <a:r>
              <a:rPr lang="hu-HU" sz="2000" b="1" dirty="0" smtClean="0">
                <a:solidFill>
                  <a:schemeClr val="bg1"/>
                </a:solidFill>
              </a:rPr>
              <a:t> létrehozásával ( egy olyan eredetű gáz ami a hulladék erjedése, lebomlása során keletkezik).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19.</a:t>
            </a:r>
            <a:endParaRPr lang="en-US" dirty="0"/>
          </a:p>
        </p:txBody>
      </p:sp>
      <p:pic>
        <p:nvPicPr>
          <p:cNvPr id="10" name="Picture 9" descr="biouzemanyag110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500438"/>
            <a:ext cx="2428892" cy="284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iouzemanya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571480"/>
            <a:ext cx="3224173" cy="241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642918"/>
            <a:ext cx="6858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világon egyre jobban kimerülnek a hasznos energiaforrások (kőolaj,földgáz...) amik megkönnyítik mindennapjainkat...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285992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 belegondolsz ezek manapság elengedhetetlenek...de ugyanakkor szennyezik a környezetet...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5085184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Nap mint nap állatok ezrei pusztulnak el az olajszivárgás, vagy a káros gázkibocsájtás miatt...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991806" y="2967335"/>
            <a:ext cx="6276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És ez nem minden!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1142984"/>
            <a:ext cx="6143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 is kárt szenvedünk...az egyre jobban elterjedő szmog (mérgező gázfelhő) károsítja egészségünket és megrövidíti életkorunkat....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357422" y="1571612"/>
            <a:ext cx="5083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 mit tennél...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5984" y="857232"/>
            <a:ext cx="576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Hogy megálítsd a</a:t>
            </a:r>
          </a:p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Szenvedést?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10" descr="japan-swine-flu-2009-5-19-21-20-13.jpg"/>
          <p:cNvPicPr>
            <a:picLocks noChangeAspect="1"/>
          </p:cNvPicPr>
          <p:nvPr/>
        </p:nvPicPr>
        <p:blipFill>
          <a:blip r:embed="rId2"/>
          <a:srcRect t="7775" b="14471"/>
          <a:stretch>
            <a:fillRect/>
          </a:stretch>
        </p:blipFill>
        <p:spPr>
          <a:xfrm>
            <a:off x="2786050" y="3286124"/>
            <a:ext cx="5047327" cy="2857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1538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428604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Tudtad</a:t>
            </a:r>
            <a:r>
              <a:rPr lang="hu-HU" sz="2400" b="1" dirty="0" smtClean="0">
                <a:solidFill>
                  <a:schemeClr val="bg1"/>
                </a:solidFill>
              </a:rPr>
              <a:t>, hogy 2011 végén közel 15 millió jármű futott részben bioüzemanyaggal?!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786322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A bioüzemanyagok fontos helyet foglalnak el a globális felmelegedés elleni küzdelemben, mert lecsökkenthetik a kőolajszármazékok felhasználását a közlekedésben. 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900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20.</a:t>
            </a:r>
            <a:endParaRPr lang="en-US" dirty="0"/>
          </a:p>
        </p:txBody>
      </p:sp>
      <p:pic>
        <p:nvPicPr>
          <p:cNvPr id="8" name="Picture 7" descr="11560_108081_5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47625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iouzemanya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14488"/>
            <a:ext cx="319171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-142900"/>
            <a:ext cx="627797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0298" y="1928802"/>
            <a:ext cx="60452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Geotermikus</a:t>
            </a:r>
          </a:p>
          <a:p>
            <a:pPr algn="ctr"/>
            <a:r>
              <a:rPr lang="hu-H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energia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285992"/>
            <a:ext cx="65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Ez a Föld belső hőjéből származó energia. Amikor a föld közepe felé haladunk kilóméterenként 30 fokkal növekszik a hőmérséklet. Minnél mélyebben vagyunk annál több hőenergiát lehet hasznosítani.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143512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Ez egy korlátlan és folytonos energiaforrás. Kitermelése olcsó és a környezetet nem szennyezi.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142876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Vissza</a:t>
            </a:r>
            <a:endParaRPr lang="en-US" dirty="0"/>
          </a:p>
        </p:txBody>
      </p:sp>
      <p:pic>
        <p:nvPicPr>
          <p:cNvPr id="9" name="Picture 8" descr="geotermikus-engergia-kozpont_91620081119101636542.jpg"/>
          <p:cNvPicPr>
            <a:picLocks noChangeAspect="1"/>
          </p:cNvPicPr>
          <p:nvPr/>
        </p:nvPicPr>
        <p:blipFill>
          <a:blip r:embed="rId4"/>
          <a:srcRect t="18541" b="11001"/>
          <a:stretch>
            <a:fillRect/>
          </a:stretch>
        </p:blipFill>
        <p:spPr>
          <a:xfrm>
            <a:off x="2357422" y="2357430"/>
            <a:ext cx="644098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39169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21.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347 L -0.00208 -0.244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428604"/>
            <a:ext cx="56745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72" y="285728"/>
            <a:ext cx="757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Kitermelése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a feltörő vizet gáztalanítják, és részben megvonják tőle a sót. 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Ez után a felhasználás helyére szivattyúzzák. 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Miután lehült a víz egy viztározóba vezetik. 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Ha nem elég nagy a vízutánpótlás , akkor a vizet egyszerüen visszapunpálják a kiindulópontba.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929198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Ezzel az energiával akárcsak a többivel is elektromos áram termelhető.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3429000"/>
            <a:ext cx="50720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Természetesen fűtésre is lehet használni. A beépítéssel járó költségek 5 éven belűl megtérülnek.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geotermikus-en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071810"/>
            <a:ext cx="2500330" cy="334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143900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357298"/>
            <a:ext cx="7543800" cy="392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113184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Magyarországon a termálvíz </a:t>
            </a:r>
            <a:r>
              <a:rPr lang="hu-HU" sz="2800" b="1" dirty="0" smtClean="0">
                <a:solidFill>
                  <a:schemeClr val="bg1"/>
                </a:solidFill>
              </a:rPr>
              <a:t>hőmérséklete </a:t>
            </a:r>
            <a:r>
              <a:rPr lang="hu-HU" sz="2800" b="1" dirty="0" smtClean="0">
                <a:solidFill>
                  <a:schemeClr val="bg1"/>
                </a:solidFill>
              </a:rPr>
              <a:t>2 kilóméteren akár </a:t>
            </a:r>
            <a:r>
              <a:rPr lang="hu-HU" sz="2800" b="1" dirty="0" smtClean="0">
                <a:solidFill>
                  <a:schemeClr val="bg1"/>
                </a:solidFill>
              </a:rPr>
              <a:t>    120 </a:t>
            </a:r>
            <a:r>
              <a:rPr lang="hu-HU" sz="2800" b="1" baseline="30000" dirty="0" smtClean="0">
                <a:solidFill>
                  <a:schemeClr val="bg1"/>
                </a:solidFill>
              </a:rPr>
              <a:t>0</a:t>
            </a:r>
            <a:r>
              <a:rPr lang="hu-HU" sz="2800" b="1" dirty="0" smtClean="0">
                <a:solidFill>
                  <a:schemeClr val="bg1"/>
                </a:solidFill>
              </a:rPr>
              <a:t>C-os </a:t>
            </a:r>
            <a:r>
              <a:rPr lang="hu-HU" sz="2800" b="1" dirty="0" smtClean="0">
                <a:solidFill>
                  <a:schemeClr val="bg1"/>
                </a:solidFill>
              </a:rPr>
              <a:t>is lehet!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8572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 legrégebbi fürdő i.e. 3. században épült kinában!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Később a rómaiak is alkalmazták a geotermikus energiát , mind fűtésre mind gyógyításra.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643446"/>
            <a:ext cx="78581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Izland lakásainak 93% fűt geotermikus energiával, és igy évente 100 millió dollárt spórol! Ennek köszönhetően Reykjavik az egyik legtisztább várossá lépett elő!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43900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22.</a:t>
            </a:r>
            <a:endParaRPr lang="en-US" dirty="0"/>
          </a:p>
        </p:txBody>
      </p:sp>
      <p:pic>
        <p:nvPicPr>
          <p:cNvPr id="8194" name="Picture 2" descr="http://www.szekelyturizmus.ro/ujhonlap1/szallashelyek/kepek/Term%C3%A1lf%C3%BCrd%C5%91_varosk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524250" cy="2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28572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 legnagyobb kitermelő az USA a maga 133 vulkánjával!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1071546"/>
            <a:ext cx="41434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Nagyobb kitermelők Japán és Kína mivel itt észlelhető a legnagyobb vulkanikus tevékenység.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472" y="5643578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Franciaországban több mint 200 000 lakos házát fűtik termálvizzel!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geotermikus-energia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000108"/>
            <a:ext cx="3286148" cy="414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250px-Puhagan_geothermal_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590032"/>
            <a:ext cx="3500462" cy="26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215338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716" y="500042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Foglaljuk össze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166078147"/>
              </p:ext>
            </p:extLst>
          </p:nvPr>
        </p:nvGraphicFramePr>
        <p:xfrm>
          <a:off x="428596" y="1428736"/>
          <a:ext cx="7762908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521495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A nagy mennyiségű megújuló energiafforrások ellenére, a tüzifa van legjobban kihasználva.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5338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25.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4025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Kérdések: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1. Melyek a megújuló energiaforrások?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  Szél, víz, nap, biomassza és geotermikus energia!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52955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2.Mik a szélfarmok?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71462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 Egy terület amin nagymennyiségben épültek széltubinák!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14324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3.Hol található a világ legnagyobb vízerőműve?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643314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 Kína! A neve pedig Három-szurdok gát.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07194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4. A napenergia milyen két formában jut a Földre?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50057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 Fény és hő!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85776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5. Mi a biomassza?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5314906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 A földön lévő minden élő tömeg egésze!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564357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6. Melyik a legolcsóbb megújuló energiaforrás?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6072206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 A geotermikus energia!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5338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26.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08" y="1500174"/>
            <a:ext cx="5384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Köszönöm a</a:t>
            </a:r>
          </a:p>
          <a:p>
            <a:pPr algn="ctr"/>
            <a:r>
              <a:rPr lang="hu-H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figyelmet!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39169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27.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71480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Források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http://www.libri.hu/konyv/tudomany-nagy-enciklopedia.html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35743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http://www.antikvarium.hu/ant/book.php?konyv-cim=novum---a-tudas-enciklopediaja&amp;ID=82996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948" y="3143248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http://hu.wikipedia.org/wiki/Meg%C3%BAjul%C3%B3_energiaforr%C3%A1s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57200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Saját rajzaim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43900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28.</a:t>
            </a:r>
            <a:endParaRPr lang="en-US" dirty="0"/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395536" y="4000504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http://images.google.com/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Elsőre nehéz lehet elképzelni, hogy hogy is segíthetünk a világnak egy ilyen kilátástalan helyzetben...?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14324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De van megoldás! Amit csak egyszerűen úgy nevezünk „</a:t>
            </a: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</a:rPr>
              <a:t>Megújuló energiaforrások” !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675156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Hogy ez mit is jelent? Egyszerű! Azok a természeti jelenségek amik körülvesznek bennünket , mint például a napsütés vagy a szél ! Ezekből energia nyerhető!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167599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E bemutató megtekintésével 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rájöhetsz arra 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is, hogyan!?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12" y="2928934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Kezdjük!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76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build="allAtOnce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80" y="0"/>
            <a:ext cx="57518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Milyen természetes</a:t>
            </a:r>
          </a:p>
          <a:p>
            <a:pPr algn="ctr"/>
            <a:r>
              <a:rPr lang="hu-H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hu-H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nergiaforrásokkal </a:t>
            </a:r>
          </a:p>
          <a:p>
            <a:r>
              <a:rPr lang="hu-H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találkozhatsz?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56" y="2357430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600" dirty="0"/>
              <a:t> </a:t>
            </a:r>
            <a:r>
              <a:rPr lang="hu-H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Szélenergia</a:t>
            </a:r>
            <a:endParaRPr lang="hu-HU" sz="3600" dirty="0" smtClean="0"/>
          </a:p>
          <a:p>
            <a:pPr>
              <a:buFont typeface="Arial" pitchFamily="34" charset="0"/>
              <a:buChar char="•"/>
            </a:pPr>
            <a:r>
              <a:rPr lang="hu-HU" sz="3600" dirty="0"/>
              <a:t> </a:t>
            </a:r>
            <a:r>
              <a:rPr lang="hu-H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Vízenergia</a:t>
            </a:r>
            <a:endParaRPr lang="hu-HU" sz="3600" dirty="0" smtClean="0"/>
          </a:p>
          <a:p>
            <a:pPr>
              <a:buFont typeface="Arial" pitchFamily="34" charset="0"/>
              <a:buChar char="•"/>
            </a:pPr>
            <a:r>
              <a:rPr lang="hu-HU" sz="3600" dirty="0"/>
              <a:t> </a:t>
            </a:r>
            <a:r>
              <a:rPr lang="hu-H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Napenergia</a:t>
            </a:r>
            <a:endParaRPr lang="hu-HU" sz="3600" dirty="0" smtClean="0"/>
          </a:p>
          <a:p>
            <a:pPr>
              <a:buFont typeface="Arial" pitchFamily="34" charset="0"/>
              <a:buChar char="•"/>
            </a:pPr>
            <a:r>
              <a:rPr lang="hu-HU" sz="3600" dirty="0">
                <a:hlinkClick r:id="rId5" action="ppaction://hlinksldjump"/>
              </a:rPr>
              <a:t> </a:t>
            </a:r>
            <a:r>
              <a:rPr lang="hu-H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Biomassza</a:t>
            </a:r>
            <a:endParaRPr lang="hu-HU" sz="3600" dirty="0" smtClean="0"/>
          </a:p>
          <a:p>
            <a:pPr>
              <a:buFont typeface="Arial" pitchFamily="34" charset="0"/>
              <a:buChar char="•"/>
            </a:pPr>
            <a:r>
              <a:rPr lang="hu-H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Geotermikus energia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6072206"/>
            <a:ext cx="681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Ezeket most egyenként fogjuk megtárgyalni </a:t>
            </a:r>
            <a:r>
              <a:rPr lang="sr-Cyrl-CS" sz="2400" dirty="0" smtClean="0"/>
              <a:t>;)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9169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4.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1176" t="1492"/>
          <a:stretch>
            <a:fillRect/>
          </a:stretch>
        </p:blipFill>
        <p:spPr>
          <a:xfrm>
            <a:off x="3000364" y="247882"/>
            <a:ext cx="6000761" cy="6610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4546" y="2285992"/>
            <a:ext cx="49311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Szélenergia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928802"/>
            <a:ext cx="607223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Manapság ez a legelterjedtebb és leggyorsabban fejlődő megújuló energiaforrás (a kiaknázás szempontjából) !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4786322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termelt energia mennyisége évente 20%-al növekszik!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934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335756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De, hogy  foghatjuk be a szelet?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0" y="0"/>
            <a:ext cx="142876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Vissza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39169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6126 L -0.00417 -0.271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14324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Harvard kutatói szerint lehetséges lenne az egész világot a turbinák által termelt energiával ellátni!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szél meghajtja a turbina lapátjait, és a szerkezet átalakítja a forgási energiát elektromos árammá!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21429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szélenergiát  szélturbinák (hatalmas reülőgép propellerhez hasonlítható szerkezet) által termelik ki. </a:t>
            </a:r>
          </a:p>
        </p:txBody>
      </p:sp>
      <p:pic>
        <p:nvPicPr>
          <p:cNvPr id="6" name="Picture 5" descr="Untitled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2857496"/>
            <a:ext cx="2654878" cy="3523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5338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6.</a:t>
            </a:r>
            <a:endParaRPr lang="en-US" dirty="0"/>
          </a:p>
        </p:txBody>
      </p:sp>
      <p:pic>
        <p:nvPicPr>
          <p:cNvPr id="9" name="Picture 8" descr="szelenergia_clip_image002_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2845810" cy="357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28596" y="478632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A szélenergia nagy része hihetetlen magasságokban található ahol a szél állandó sebessége meghatadhatja a 160Kmh-t!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286124"/>
            <a:ext cx="7072330" cy="3400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42860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szélturbinák hatékonyabb működéséért „</a:t>
            </a:r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</a:rPr>
              <a:t>Szélfarmokat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” alkotnak. Itt a turbinák nagy csoportot alkotnak, hogy minnél nagyobb mennyiségben tudják felfogni a szelet.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14311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Koppenhága melletti szélfarm a tenger közepén épült, mivel ott a szél állandóan fúj és nem ütközik akadályba!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5338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7.</a:t>
            </a:r>
            <a:endParaRPr lang="en-US" dirty="0"/>
          </a:p>
        </p:txBody>
      </p:sp>
      <p:pic>
        <p:nvPicPr>
          <p:cNvPr id="10" name="Picture 9" descr="DanishWindTurb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14752"/>
            <a:ext cx="6858016" cy="239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920" y="3893347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Tudtad, hogy 2008-ban Németország volt európában a legtöbb áramot szélturbinával előállító ország!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5338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4920" y="2276872"/>
            <a:ext cx="3796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Az lehet, hogy a szél az eddig legjobban fejlődő energiaforrás, de még ez sincs teljesen kihasználva.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482" y="709361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Amerikában a szélből származó energia meghaladja a szén és kőolaj alapú erőművek energiatermelését!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 descr="0363-a-kormany-a-szelenergia-engedelyezes-egyszerusiteset-tervez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71678"/>
            <a:ext cx="364333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-142900"/>
            <a:ext cx="594185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5984" y="2357430"/>
            <a:ext cx="49984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Vízenergia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2000240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vízenergiát az ember már a történelmi időkben is hasznosította. Gondoljunk csak a vizimalmokra amik a folyók sodrását használták ki, hogy meghajtsák a malomkereket!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143380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Előnyei: alacsony költségvetés. </a:t>
            </a:r>
          </a:p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Hátrányai: nagy területek elárasztása, és a természet átrendezése.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0" y="0"/>
            <a:ext cx="142876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Vissza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391692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9.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0.00093 -0.00434 0.00347 -0.00677 0.00301 C -0.00938 0.00232 -0.01111 -0.00115 -0.01337 -0.003 C -0.03472 -0.01918 -0.01129 0.00093 -0.029 -0.01479 C -0.03663 -0.03028 -0.04462 -0.04461 -0.04896 -0.06218 C -0.04618 -0.09801 -0.05191 -0.0987 -0.02674 -0.10356 C -0.01302 -0.1128 0.00243 -0.11581 0.01545 -0.12713 C 0.02014 -0.14586 0.02569 -0.16435 0.01111 -0.17753 C 0.00295 -0.2092 0.01354 -0.17683 -0.04236 -0.19232 C -0.04462 -0.19302 -0.04358 -0.19833 -0.04445 -0.20111 C -0.05365 -0.23416 -0.04549 -0.2018 -0.05122 -0.22492 C -0.0507 -0.23347 -0.05226 -0.26398 -0.04445 -0.2693 C -0.04045 -0.27207 -0.03559 -0.27115 -0.03125 -0.2723 C -0.029 -0.273 -0.02674 -0.27415 -0.02448 -0.27508 C -0.02222 -0.27808 -0.02032 -0.28155 -0.01788 -0.28409 C -0.01372 -0.28848 -0.00452 -0.29588 -0.00452 -0.29588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1121</TotalTime>
  <Words>1359</Words>
  <Application>Microsoft Office PowerPoint</Application>
  <PresentationFormat>On-screen Show (4:3)</PresentationFormat>
  <Paragraphs>169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Megújuló  energiák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BETTINA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BETTINA</dc:creator>
  <cp:lastModifiedBy>Esztelecki</cp:lastModifiedBy>
  <cp:revision>117</cp:revision>
  <dcterms:created xsi:type="dcterms:W3CDTF">2013-01-06T10:14:35Z</dcterms:created>
  <dcterms:modified xsi:type="dcterms:W3CDTF">2013-01-28T21:00:54Z</dcterms:modified>
</cp:coreProperties>
</file>