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6" r:id="rId2"/>
    <p:sldId id="256" r:id="rId3"/>
    <p:sldId id="290" r:id="rId4"/>
    <p:sldId id="291" r:id="rId5"/>
    <p:sldId id="259" r:id="rId6"/>
    <p:sldId id="260" r:id="rId7"/>
    <p:sldId id="287" r:id="rId8"/>
    <p:sldId id="257" r:id="rId9"/>
    <p:sldId id="25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8" r:id="rId24"/>
    <p:sldId id="289" r:id="rId25"/>
    <p:sldId id="274" r:id="rId26"/>
    <p:sldId id="275" r:id="rId27"/>
    <p:sldId id="276" r:id="rId28"/>
    <p:sldId id="277" r:id="rId29"/>
    <p:sldId id="278" r:id="rId30"/>
    <p:sldId id="279" r:id="rId31"/>
    <p:sldId id="283" r:id="rId3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88" d="100"/>
          <a:sy n="88" d="100"/>
        </p:scale>
        <p:origin x="-1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26"/>
  <c:chart>
    <c:title>
      <c:tx>
        <c:rich>
          <a:bodyPr/>
          <a:lstStyle/>
          <a:p>
            <a:pPr>
              <a:defRPr/>
            </a:pPr>
            <a:r>
              <a:rPr lang="hu-HU" sz="2400" i="1" dirty="0">
                <a:latin typeface="Comic Sans MS" pitchFamily="66" charset="0"/>
              </a:rPr>
              <a:t>Hulladék keletkezés</a:t>
            </a:r>
            <a:endParaRPr lang="en-US" sz="2400" i="1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8.9737046758044132E-3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dLbls>
            <c:dLblPos val="outEnd"/>
            <c:showPercent val="1"/>
            <c:showLeaderLines val="1"/>
          </c:dLbls>
          <c:cat>
            <c:strRef>
              <c:f>Munka1!$A$2:$A$14</c:f>
              <c:strCache>
                <c:ptCount val="13"/>
                <c:pt idx="0">
                  <c:v>Üveg</c:v>
                </c:pt>
                <c:pt idx="1">
                  <c:v>Fém</c:v>
                </c:pt>
                <c:pt idx="2">
                  <c:v>Papír</c:v>
                </c:pt>
                <c:pt idx="3">
                  <c:v>Műanyag</c:v>
                </c:pt>
                <c:pt idx="4">
                  <c:v>Karton</c:v>
                </c:pt>
                <c:pt idx="5">
                  <c:v>Kompozit (társított)</c:v>
                </c:pt>
                <c:pt idx="6">
                  <c:v>Textil</c:v>
                </c:pt>
                <c:pt idx="7">
                  <c:v>Biológiailag lebontható</c:v>
                </c:pt>
                <c:pt idx="8">
                  <c:v>Veszélyes hulladék</c:v>
                </c:pt>
                <c:pt idx="9">
                  <c:v>Higiéniai</c:v>
                </c:pt>
                <c:pt idx="10">
                  <c:v>Kis szemcseméretű hulladék</c:v>
                </c:pt>
                <c:pt idx="11">
                  <c:v>Nem osztályozható (éghető)</c:v>
                </c:pt>
                <c:pt idx="12">
                  <c:v>Nem osztályozható (nem éghető)</c:v>
                </c:pt>
              </c:strCache>
            </c:strRef>
          </c:cat>
          <c:val>
            <c:numRef>
              <c:f>Munka1!$B$2:$B$14</c:f>
              <c:numCache>
                <c:formatCode>General</c:formatCode>
                <c:ptCount val="13"/>
                <c:pt idx="0">
                  <c:v>3.1</c:v>
                </c:pt>
                <c:pt idx="1">
                  <c:v>5.2</c:v>
                </c:pt>
                <c:pt idx="2">
                  <c:v>6.5</c:v>
                </c:pt>
                <c:pt idx="3">
                  <c:v>18.5</c:v>
                </c:pt>
                <c:pt idx="4">
                  <c:v>3</c:v>
                </c:pt>
                <c:pt idx="5">
                  <c:v>1.8</c:v>
                </c:pt>
                <c:pt idx="6">
                  <c:v>3.6</c:v>
                </c:pt>
                <c:pt idx="7">
                  <c:v>24.4</c:v>
                </c:pt>
                <c:pt idx="8">
                  <c:v>0.5</c:v>
                </c:pt>
                <c:pt idx="9">
                  <c:v>2.6</c:v>
                </c:pt>
                <c:pt idx="10">
                  <c:v>9.5</c:v>
                </c:pt>
                <c:pt idx="11">
                  <c:v>10.9</c:v>
                </c:pt>
                <c:pt idx="12">
                  <c:v>10.5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7173228346456693"/>
          <c:y val="8.6819057141799064E-3"/>
          <c:w val="0.31900845727617383"/>
          <c:h val="0.99131809075770172"/>
        </c:manualLayout>
      </c:layout>
    </c:legend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C8F6-F1E0-4BEE-81A6-24937DE35FE9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B86-798A-43A7-BD3D-D860FC93AEA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C8F6-F1E0-4BEE-81A6-24937DE35FE9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B86-798A-43A7-BD3D-D860FC93AEA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C8F6-F1E0-4BEE-81A6-24937DE35FE9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B86-798A-43A7-BD3D-D860FC93AEA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C8F6-F1E0-4BEE-81A6-24937DE35FE9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B86-798A-43A7-BD3D-D860FC93AEA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C8F6-F1E0-4BEE-81A6-24937DE35FE9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B86-798A-43A7-BD3D-D860FC93AEA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C8F6-F1E0-4BEE-81A6-24937DE35FE9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B86-798A-43A7-BD3D-D860FC93AEA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C8F6-F1E0-4BEE-81A6-24937DE35FE9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B86-798A-43A7-BD3D-D860FC93AEA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C8F6-F1E0-4BEE-81A6-24937DE35FE9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B86-798A-43A7-BD3D-D860FC93AEA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C8F6-F1E0-4BEE-81A6-24937DE35FE9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B86-798A-43A7-BD3D-D860FC93AEA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C8F6-F1E0-4BEE-81A6-24937DE35FE9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B86-798A-43A7-BD3D-D860FC93AEA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C8F6-F1E0-4BEE-81A6-24937DE35FE9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9B86-798A-43A7-BD3D-D860FC93AEA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2C8F6-F1E0-4BEE-81A6-24937DE35FE9}" type="datetimeFigureOut">
              <a:rPr lang="hu-HU" smtClean="0"/>
              <a:pPr/>
              <a:t>2013.02.17.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59B86-798A-43A7-BD3D-D860FC93AEAF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31.xml"/><Relationship Id="rId5" Type="http://schemas.openxmlformats.org/officeDocument/2006/relationships/slide" Target="slide8.xml"/><Relationship Id="rId10" Type="http://schemas.openxmlformats.org/officeDocument/2006/relationships/slide" Target="slide30.xml"/><Relationship Id="rId4" Type="http://schemas.openxmlformats.org/officeDocument/2006/relationships/slide" Target="slide5.xml"/><Relationship Id="rId9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ndex.hu/tudomany/kornyezet/2009/07/16/kovesse_a_szemet_utjat_az_interneten/" TargetMode="External"/><Relationship Id="rId2" Type="http://schemas.openxmlformats.org/officeDocument/2006/relationships/hyperlink" Target="http://utajovobe.eu/hirek/hulladek/1479-honnan-hova-tart-a-hulladek-a-szemet-utja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://www.hulladekpres.hu/ujrahasznositas/blog?gclid=CIn64PuCsbUCFcRQ3godxikAh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/>
          <a:lstStyle/>
          <a:p>
            <a:pPr algn="ctr"/>
            <a:r>
              <a:rPr lang="hu-HU" b="1" i="1" dirty="0" smtClean="0">
                <a:latin typeface="Comic Sans MS" pitchFamily="66" charset="0"/>
              </a:rPr>
              <a:t>A szemét útja</a:t>
            </a:r>
            <a:endParaRPr lang="hu-HU" b="1" i="1" dirty="0">
              <a:latin typeface="Comic Sans MS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43608" y="1340768"/>
            <a:ext cx="7488832" cy="4824536"/>
          </a:xfrm>
        </p:spPr>
        <p:txBody>
          <a:bodyPr>
            <a:normAutofit/>
          </a:bodyPr>
          <a:lstStyle/>
          <a:p>
            <a:pPr algn="l"/>
            <a:r>
              <a:rPr lang="hu-HU" sz="3600" b="1" i="1" u="sng" dirty="0" smtClean="0">
                <a:solidFill>
                  <a:schemeClr val="tx1"/>
                </a:solidFill>
                <a:latin typeface="Comic Sans MS" pitchFamily="66" charset="0"/>
              </a:rPr>
              <a:t>Készítette:</a:t>
            </a:r>
            <a:r>
              <a:rPr lang="hu-HU" sz="3600" dirty="0" smtClean="0">
                <a:solidFill>
                  <a:schemeClr val="tx1"/>
                </a:solidFill>
                <a:latin typeface="Comic Sans MS" pitchFamily="66" charset="0"/>
              </a:rPr>
              <a:t> Szolyka Vivien</a:t>
            </a:r>
          </a:p>
          <a:p>
            <a:pPr algn="l"/>
            <a:r>
              <a:rPr lang="hu-HU" sz="3600" b="1" i="1" u="sng" dirty="0" smtClean="0">
                <a:solidFill>
                  <a:schemeClr val="tx1"/>
                </a:solidFill>
                <a:latin typeface="Comic Sans MS" pitchFamily="66" charset="0"/>
              </a:rPr>
              <a:t>Felkészítő tanár: </a:t>
            </a:r>
            <a:r>
              <a:rPr lang="hu-HU" sz="3600" dirty="0" smtClean="0">
                <a:solidFill>
                  <a:schemeClr val="tx1"/>
                </a:solidFill>
                <a:latin typeface="Comic Sans MS" pitchFamily="66" charset="0"/>
              </a:rPr>
              <a:t>Polyák Szilárd</a:t>
            </a:r>
          </a:p>
          <a:p>
            <a:pPr algn="l"/>
            <a:r>
              <a:rPr lang="hu-HU" sz="3600" b="1" i="1" u="sng" dirty="0" smtClean="0">
                <a:solidFill>
                  <a:schemeClr val="tx1"/>
                </a:solidFill>
                <a:latin typeface="Comic Sans MS" pitchFamily="66" charset="0"/>
              </a:rPr>
              <a:t>Iskola neve: </a:t>
            </a:r>
            <a:r>
              <a:rPr lang="hu-HU" sz="3600" dirty="0" smtClean="0">
                <a:solidFill>
                  <a:schemeClr val="tx1"/>
                </a:solidFill>
                <a:latin typeface="Comic Sans MS" pitchFamily="66" charset="0"/>
              </a:rPr>
              <a:t>Fodor József Szakképző Iskola</a:t>
            </a:r>
          </a:p>
          <a:p>
            <a:pPr algn="l"/>
            <a:r>
              <a:rPr lang="hu-HU" sz="3600" b="1" i="1" u="sng" dirty="0" smtClean="0">
                <a:solidFill>
                  <a:schemeClr val="tx1"/>
                </a:solidFill>
                <a:latin typeface="Comic Sans MS" pitchFamily="66" charset="0"/>
              </a:rPr>
              <a:t>Iskola címe:</a:t>
            </a:r>
            <a:r>
              <a:rPr lang="hu-HU" sz="3600" i="1" u="sng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u-HU" sz="3600" dirty="0" smtClean="0">
                <a:solidFill>
                  <a:schemeClr val="tx1"/>
                </a:solidFill>
                <a:latin typeface="Comic Sans MS" pitchFamily="66" charset="0"/>
              </a:rPr>
              <a:t>1214 Budapest, Tejút u.  12</a:t>
            </a:r>
            <a:endParaRPr lang="hu-HU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Téglalap 3">
            <a:hlinkClick r:id="" action="ppaction://hlinkshowjump?jump=nextslide"/>
          </p:cNvPr>
          <p:cNvSpPr/>
          <p:nvPr/>
        </p:nvSpPr>
        <p:spPr>
          <a:xfrm>
            <a:off x="7452320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Következő</a:t>
            </a:r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latin typeface="Comic Sans MS" pitchFamily="66" charset="0"/>
              </a:rPr>
              <a:t>Ahová kerül a szemét</a:t>
            </a:r>
            <a:br>
              <a:rPr lang="hu-HU" b="1" dirty="0" smtClean="0">
                <a:latin typeface="Comic Sans MS" pitchFamily="66" charset="0"/>
              </a:rPr>
            </a:b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16000">
              <a:spcBef>
                <a:spcPts val="0"/>
              </a:spcBef>
              <a:buNone/>
            </a:pPr>
            <a:r>
              <a:rPr lang="hu-HU" sz="3600" dirty="0">
                <a:latin typeface="Comic Sans MS" pitchFamily="66" charset="0"/>
              </a:rPr>
              <a:t>Az ember kidobja a szemetet, és abban a pillanatban meg is feledkezik róla, pedig a szemeteszsák csak ekkor kerül be a hulladékfeldolgozás rendszerébe, ami a legtöbb ember számára teljesen </a:t>
            </a:r>
            <a:r>
              <a:rPr lang="hu-HU" sz="3600" dirty="0" smtClean="0">
                <a:latin typeface="Comic Sans MS" pitchFamily="66" charset="0"/>
              </a:rPr>
              <a:t>láthatatlan. Általában kukában, majd a szeméttelepen végeznek. </a:t>
            </a:r>
            <a:endParaRPr lang="hu-HU" sz="3600" dirty="0">
              <a:latin typeface="Comic Sans MS" pitchFamily="66" charset="0"/>
            </a:endParaRPr>
          </a:p>
        </p:txBody>
      </p:sp>
      <p:sp>
        <p:nvSpPr>
          <p:cNvPr id="8" name="Téglalap 7">
            <a:hlinkClick r:id="rId2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  <p:pic>
        <p:nvPicPr>
          <p:cNvPr id="5" name="Kép 4" descr="000763945-7149-625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268760"/>
            <a:ext cx="5400000" cy="424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>
                <a:latin typeface="Comic Sans MS" pitchFamily="66" charset="0"/>
              </a:rPr>
              <a:t>Néhány kísérlet</a:t>
            </a:r>
            <a:endParaRPr lang="hu-HU" sz="4000" b="1" dirty="0">
              <a:latin typeface="Comic Sans M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84576"/>
          </a:xfrm>
        </p:spPr>
        <p:txBody>
          <a:bodyPr>
            <a:noAutofit/>
          </a:bodyPr>
          <a:lstStyle/>
          <a:p>
            <a:pPr marL="0" indent="216000">
              <a:spcBef>
                <a:spcPts val="0"/>
              </a:spcBef>
              <a:buNone/>
            </a:pPr>
            <a:r>
              <a:rPr lang="hu-HU" sz="3600" dirty="0" smtClean="0">
                <a:latin typeface="Comic Sans MS" pitchFamily="66" charset="0"/>
              </a:rPr>
              <a:t>Egy kísérlet </a:t>
            </a:r>
            <a:r>
              <a:rPr lang="hu-HU" sz="3600" dirty="0">
                <a:latin typeface="Comic Sans MS" pitchFamily="66" charset="0"/>
              </a:rPr>
              <a:t>a környezetszennyezés problémáira próbálja felhívni a figyelmet: háromezer szemeteszsákra rögzítenek speciális nyomkövető csipet New Yorkban, Seattle-ben és Londonban, majd az interneten követik, a zsákok útját az enyészetig, az </a:t>
            </a:r>
            <a:r>
              <a:rPr lang="hu-HU" sz="3600" dirty="0" smtClean="0">
                <a:latin typeface="Comic Sans MS" pitchFamily="66" charset="0"/>
              </a:rPr>
              <a:t>újra feldolgozó </a:t>
            </a:r>
            <a:r>
              <a:rPr lang="hu-HU" sz="3600" dirty="0">
                <a:latin typeface="Comic Sans MS" pitchFamily="66" charset="0"/>
              </a:rPr>
              <a:t>üzemig, vagy egy szeméttelepig.</a:t>
            </a:r>
          </a:p>
        </p:txBody>
      </p:sp>
      <p:sp>
        <p:nvSpPr>
          <p:cNvPr id="7" name="Téglalap 6">
            <a:hlinkClick r:id="" action="ppaction://hlinkshowjump?jump=nextslide"/>
          </p:cNvPr>
          <p:cNvSpPr/>
          <p:nvPr/>
        </p:nvSpPr>
        <p:spPr>
          <a:xfrm>
            <a:off x="7452320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Következő</a:t>
            </a:r>
            <a:endParaRPr lang="hu-HU" dirty="0"/>
          </a:p>
        </p:txBody>
      </p:sp>
      <p:sp>
        <p:nvSpPr>
          <p:cNvPr id="9" name="Téglalap 8">
            <a:hlinkClick r:id="rId2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5904061"/>
          </a:xfrm>
        </p:spPr>
        <p:txBody>
          <a:bodyPr>
            <a:noAutofit/>
          </a:bodyPr>
          <a:lstStyle/>
          <a:p>
            <a:pPr marL="0" indent="216000">
              <a:spcBef>
                <a:spcPts val="0"/>
              </a:spcBef>
              <a:buNone/>
            </a:pPr>
            <a:r>
              <a:rPr lang="hu-HU" sz="3600" dirty="0">
                <a:latin typeface="Comic Sans MS" pitchFamily="66" charset="0"/>
              </a:rPr>
              <a:t>A </a:t>
            </a:r>
            <a:r>
              <a:rPr lang="hu-HU" sz="3600" dirty="0" smtClean="0">
                <a:latin typeface="Comic Sans MS" pitchFamily="66" charset="0"/>
              </a:rPr>
              <a:t>csip </a:t>
            </a:r>
            <a:r>
              <a:rPr lang="hu-HU" sz="3600" dirty="0">
                <a:latin typeface="Comic Sans MS" pitchFamily="66" charset="0"/>
              </a:rPr>
              <a:t>tulajdonképpen egy miniatűr mobiltelefonnak felel meg, ami egy központi szervernek jelenti folyamatosan a helyzetét. Ezeket az adatokat egy térképen valós időben követhetik majd a kísérlet felügyelői. A kutatók különös figyelmet szentelnek az olyan e-hulladéknak, mint a kidobott mobiltelefonok, vagy leselejtezett számítógépek. </a:t>
            </a:r>
          </a:p>
        </p:txBody>
      </p:sp>
      <p:sp>
        <p:nvSpPr>
          <p:cNvPr id="8" name="Téglalap 7">
            <a:hlinkClick r:id="" action="ppaction://hlinkshowjump?jump=nextslide"/>
          </p:cNvPr>
          <p:cNvSpPr/>
          <p:nvPr/>
        </p:nvSpPr>
        <p:spPr>
          <a:xfrm>
            <a:off x="7452320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Következő</a:t>
            </a:r>
            <a:endParaRPr lang="hu-HU" dirty="0"/>
          </a:p>
        </p:txBody>
      </p:sp>
      <p:sp>
        <p:nvSpPr>
          <p:cNvPr id="9" name="Téglalap 8">
            <a:hlinkClick r:id="" action="ppaction://hlinkshowjump?jump=previousslide"/>
          </p:cNvPr>
          <p:cNvSpPr/>
          <p:nvPr/>
        </p:nvSpPr>
        <p:spPr>
          <a:xfrm>
            <a:off x="1043608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  <p:sp>
        <p:nvSpPr>
          <p:cNvPr id="11" name="Téglalap 10">
            <a:hlinkClick r:id="rId2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6048672"/>
          </a:xfrm>
        </p:spPr>
        <p:txBody>
          <a:bodyPr>
            <a:normAutofit/>
          </a:bodyPr>
          <a:lstStyle/>
          <a:p>
            <a:pPr marL="0" indent="216000">
              <a:buNone/>
            </a:pPr>
            <a:r>
              <a:rPr lang="hu-HU" sz="3600" dirty="0" smtClean="0">
                <a:latin typeface="Comic Sans MS" pitchFamily="66" charset="0"/>
              </a:rPr>
              <a:t>A kutatók különös figyelmet szentelnek az olyan e-hulladéknak, mint a kidobott mobiltelefonok, vagy leselejtezett számítógépek. Ezeket gyakran Afrikába szállítják megsemmisíteni, vagy egyszerűen elásni, ami nagyon súlyosan szennyezi a környezetet. A kísérlet eredményeit szeptemberben mutatják majd be.</a:t>
            </a:r>
          </a:p>
          <a:p>
            <a:pPr marL="0" indent="216000"/>
            <a:endParaRPr lang="hu-HU" dirty="0"/>
          </a:p>
        </p:txBody>
      </p:sp>
      <p:sp>
        <p:nvSpPr>
          <p:cNvPr id="5" name="Téglalap 4">
            <a:hlinkClick r:id="" action="ppaction://hlinkshowjump?jump=nextslide"/>
          </p:cNvPr>
          <p:cNvSpPr/>
          <p:nvPr/>
        </p:nvSpPr>
        <p:spPr>
          <a:xfrm>
            <a:off x="7452320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Következő</a:t>
            </a:r>
            <a:endParaRPr lang="hu-HU" dirty="0"/>
          </a:p>
        </p:txBody>
      </p:sp>
      <p:sp>
        <p:nvSpPr>
          <p:cNvPr id="6" name="Téglalap 5">
            <a:hlinkClick r:id="" action="ppaction://hlinkshowjump?jump=previousslide"/>
          </p:cNvPr>
          <p:cNvSpPr/>
          <p:nvPr/>
        </p:nvSpPr>
        <p:spPr>
          <a:xfrm>
            <a:off x="1043608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  <p:sp>
        <p:nvSpPr>
          <p:cNvPr id="7" name="Téglalap 6">
            <a:hlinkClick r:id="rId2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4525963"/>
          </a:xfrm>
        </p:spPr>
        <p:txBody>
          <a:bodyPr>
            <a:noAutofit/>
          </a:bodyPr>
          <a:lstStyle/>
          <a:p>
            <a:pPr marL="0" indent="216000">
              <a:buNone/>
            </a:pPr>
            <a:r>
              <a:rPr lang="hu-HU" sz="3600" dirty="0">
                <a:latin typeface="Comic Sans MS" pitchFamily="66" charset="0"/>
              </a:rPr>
              <a:t>Az MIT csapata ugyanilyen technológiával már végzett kísérleteket: Rómában és Koppenhágában a gyalogosforgalmat vizsgálták hasonló csipek használatával. Obama beiktatási ünnepségén is ezzel a technikával figyelték a tömeg mozgását Washingtonban. </a:t>
            </a:r>
          </a:p>
        </p:txBody>
      </p:sp>
      <p:sp>
        <p:nvSpPr>
          <p:cNvPr id="6" name="Téglalap 5">
            <a:hlinkClick r:id="" action="ppaction://hlinkshowjump?jump=nextslide"/>
          </p:cNvPr>
          <p:cNvSpPr/>
          <p:nvPr/>
        </p:nvSpPr>
        <p:spPr>
          <a:xfrm>
            <a:off x="7452320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Következő</a:t>
            </a:r>
            <a:endParaRPr lang="hu-HU" dirty="0"/>
          </a:p>
        </p:txBody>
      </p:sp>
      <p:sp>
        <p:nvSpPr>
          <p:cNvPr id="7" name="Téglalap 6">
            <a:hlinkClick r:id="" action="ppaction://hlinkshowjump?jump=previousslide"/>
          </p:cNvPr>
          <p:cNvSpPr/>
          <p:nvPr/>
        </p:nvSpPr>
        <p:spPr>
          <a:xfrm>
            <a:off x="1043608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  <p:sp>
        <p:nvSpPr>
          <p:cNvPr id="8" name="Téglalap 7">
            <a:hlinkClick r:id="rId2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marL="0" indent="216000">
              <a:spcBef>
                <a:spcPts val="0"/>
              </a:spcBef>
              <a:buNone/>
            </a:pPr>
            <a:r>
              <a:rPr lang="hu-HU" sz="3600" dirty="0" smtClean="0">
                <a:latin typeface="Comic Sans MS" pitchFamily="66" charset="0"/>
              </a:rPr>
              <a:t>A kutatók szerint ha a csipet sikerül még olcsóbban, és még kisebb méretben előállítani, a mindennapi életben használható technológia válhat belőle, és gyakorlatilag soha nem fogunk semmit elveszíteni.</a:t>
            </a:r>
          </a:p>
          <a:p>
            <a:pPr marL="0" indent="216000">
              <a:spcBef>
                <a:spcPts val="0"/>
              </a:spcBef>
            </a:pPr>
            <a:endParaRPr lang="hu-HU" sz="3600" b="1" dirty="0">
              <a:solidFill>
                <a:srgbClr val="002060"/>
              </a:solidFill>
            </a:endParaRPr>
          </a:p>
        </p:txBody>
      </p:sp>
      <p:sp>
        <p:nvSpPr>
          <p:cNvPr id="5" name="Téglalap 4">
            <a:hlinkClick r:id="" action="ppaction://hlinkshowjump?jump=nextslide"/>
          </p:cNvPr>
          <p:cNvSpPr/>
          <p:nvPr/>
        </p:nvSpPr>
        <p:spPr>
          <a:xfrm>
            <a:off x="7452320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Következő</a:t>
            </a:r>
            <a:endParaRPr lang="hu-HU" dirty="0"/>
          </a:p>
        </p:txBody>
      </p:sp>
      <p:sp>
        <p:nvSpPr>
          <p:cNvPr id="7" name="Téglalap 6">
            <a:hlinkClick r:id="rId2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  <p:pic>
        <p:nvPicPr>
          <p:cNvPr id="6" name="Kép 5" descr="__szemét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268760"/>
            <a:ext cx="5400000" cy="424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latin typeface="Comic Sans MS" pitchFamily="66" charset="0"/>
              </a:rPr>
              <a:t>Hogyan lehet újra hasznosítani</a:t>
            </a:r>
            <a:br>
              <a:rPr lang="hu-HU" b="1" dirty="0" smtClean="0">
                <a:latin typeface="Comic Sans MS" pitchFamily="66" charset="0"/>
              </a:rPr>
            </a:b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216000">
              <a:spcBef>
                <a:spcPts val="0"/>
              </a:spcBef>
              <a:buNone/>
            </a:pPr>
            <a:r>
              <a:rPr lang="hu-HU" sz="3600" dirty="0">
                <a:latin typeface="Comic Sans MS" pitchFamily="66" charset="0"/>
              </a:rPr>
              <a:t>A papír hulladékok újrafeldolgozása rendkívül fontos a környezet és a papír ipar számára is. A papír 65 %- a </a:t>
            </a:r>
            <a:r>
              <a:rPr lang="hu-HU" sz="3600" dirty="0" smtClean="0">
                <a:latin typeface="Comic Sans MS" pitchFamily="66" charset="0"/>
              </a:rPr>
              <a:t>újra feldolgozható </a:t>
            </a:r>
            <a:r>
              <a:rPr lang="hu-HU" sz="3600" dirty="0">
                <a:latin typeface="Comic Sans MS" pitchFamily="66" charset="0"/>
              </a:rPr>
              <a:t>a papíriparban. Néhány papírfajta rendkívül keresett és így értékes a feldolgozók számára. </a:t>
            </a:r>
          </a:p>
        </p:txBody>
      </p:sp>
      <p:sp>
        <p:nvSpPr>
          <p:cNvPr id="5" name="Téglalap 4">
            <a:hlinkClick r:id="" action="ppaction://hlinkshowjump?jump=nextslide"/>
          </p:cNvPr>
          <p:cNvSpPr/>
          <p:nvPr/>
        </p:nvSpPr>
        <p:spPr>
          <a:xfrm>
            <a:off x="7452320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Következő</a:t>
            </a:r>
            <a:endParaRPr lang="hu-HU" dirty="0"/>
          </a:p>
        </p:txBody>
      </p:sp>
      <p:sp>
        <p:nvSpPr>
          <p:cNvPr id="7" name="Téglalap 6">
            <a:hlinkClick r:id="rId2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04656"/>
          </a:xfrm>
        </p:spPr>
        <p:txBody>
          <a:bodyPr>
            <a:normAutofit/>
          </a:bodyPr>
          <a:lstStyle/>
          <a:p>
            <a:pPr marL="0" indent="216000">
              <a:spcBef>
                <a:spcPts val="0"/>
              </a:spcBef>
              <a:buNone/>
            </a:pPr>
            <a:r>
              <a:rPr lang="hu-HU" sz="3600" dirty="0" smtClean="0">
                <a:latin typeface="Comic Sans MS" pitchFamily="66" charset="0"/>
              </a:rPr>
              <a:t>Segítségünkkel megtalálhatja azon átvevőket, akik az előkezelt, bálázott hulladékot a lehető legjobb áron veszik át.</a:t>
            </a:r>
          </a:p>
          <a:p>
            <a:pPr marL="0" indent="216000">
              <a:spcBef>
                <a:spcPts val="0"/>
              </a:spcBef>
              <a:buNone/>
            </a:pPr>
            <a:r>
              <a:rPr lang="hu-HU" sz="3600" dirty="0">
                <a:latin typeface="Comic Sans MS" pitchFamily="66" charset="0"/>
              </a:rPr>
              <a:t>A fóliák és egyéb műanyagok általában erősen visszatáguló anyagok. Ez egyrészt nehezebbé teszi a tömörítésüket és a gépekre is nagyobb igénybevételt jelentenek.</a:t>
            </a:r>
          </a:p>
        </p:txBody>
      </p:sp>
      <p:sp>
        <p:nvSpPr>
          <p:cNvPr id="5" name="Téglalap 4">
            <a:hlinkClick r:id="" action="ppaction://hlinkshowjump?jump=nextslide"/>
          </p:cNvPr>
          <p:cNvSpPr/>
          <p:nvPr/>
        </p:nvSpPr>
        <p:spPr>
          <a:xfrm>
            <a:off x="7452320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Következő</a:t>
            </a:r>
            <a:endParaRPr lang="hu-HU" dirty="0"/>
          </a:p>
        </p:txBody>
      </p:sp>
      <p:sp>
        <p:nvSpPr>
          <p:cNvPr id="6" name="Téglalap 5">
            <a:hlinkClick r:id="" action="ppaction://hlinkshowjump?jump=previousslide"/>
          </p:cNvPr>
          <p:cNvSpPr/>
          <p:nvPr/>
        </p:nvSpPr>
        <p:spPr>
          <a:xfrm>
            <a:off x="1115616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  <p:sp>
        <p:nvSpPr>
          <p:cNvPr id="7" name="Téglalap 6">
            <a:hlinkClick r:id="rId2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 fontScale="92500"/>
          </a:bodyPr>
          <a:lstStyle/>
          <a:p>
            <a:pPr marL="0" indent="216000">
              <a:spcBef>
                <a:spcPts val="0"/>
              </a:spcBef>
              <a:buNone/>
            </a:pPr>
            <a:r>
              <a:rPr lang="hu-HU" sz="3600" dirty="0">
                <a:latin typeface="Comic Sans MS" pitchFamily="66" charset="0"/>
              </a:rPr>
              <a:t>A növekvő hulladékkezelési költségek miatt a hulladékpréselés igen érdekes téma lehet az ipar, kereskedelem,  éttermek, vendéglátó egységek, társasházak üzemeltetőinek</a:t>
            </a:r>
            <a:r>
              <a:rPr lang="hu-HU" sz="3600" dirty="0" smtClean="0">
                <a:latin typeface="Comic Sans MS" pitchFamily="66" charset="0"/>
              </a:rPr>
              <a:t>.</a:t>
            </a:r>
          </a:p>
          <a:p>
            <a:pPr marL="0" indent="216000">
              <a:spcBef>
                <a:spcPts val="0"/>
              </a:spcBef>
              <a:buNone/>
            </a:pPr>
            <a:r>
              <a:rPr lang="hu-HU" sz="3600" dirty="0" smtClean="0">
                <a:latin typeface="Comic Sans MS" pitchFamily="66" charset="0"/>
              </a:rPr>
              <a:t>Külön gyűjtjük a </a:t>
            </a:r>
            <a:r>
              <a:rPr lang="hu-HU" sz="3600" i="1" dirty="0" smtClean="0">
                <a:latin typeface="Comic Sans MS" pitchFamily="66" charset="0"/>
                <a:hlinkClick r:id="rId2" action="ppaction://hlinksldjump"/>
              </a:rPr>
              <a:t>műanyagot</a:t>
            </a:r>
            <a:r>
              <a:rPr lang="hu-HU" sz="3600" dirty="0" smtClean="0">
                <a:latin typeface="Comic Sans MS" pitchFamily="66" charset="0"/>
              </a:rPr>
              <a:t>, a </a:t>
            </a:r>
            <a:r>
              <a:rPr lang="hu-HU" sz="3600" i="1" dirty="0" smtClean="0">
                <a:latin typeface="Comic Sans MS" pitchFamily="66" charset="0"/>
                <a:hlinkClick r:id="rId3" action="ppaction://hlinksldjump"/>
              </a:rPr>
              <a:t>színes üveget</a:t>
            </a:r>
            <a:r>
              <a:rPr lang="hu-HU" sz="3600" dirty="0" smtClean="0">
                <a:latin typeface="Comic Sans MS" pitchFamily="66" charset="0"/>
              </a:rPr>
              <a:t>, a </a:t>
            </a:r>
            <a:r>
              <a:rPr lang="hu-HU" sz="3600" i="1" dirty="0" smtClean="0">
                <a:latin typeface="Comic Sans MS" pitchFamily="66" charset="0"/>
                <a:hlinkClick r:id="rId4" action="ppaction://hlinksldjump"/>
              </a:rPr>
              <a:t>fehér üveget</a:t>
            </a:r>
            <a:r>
              <a:rPr lang="hu-HU" sz="3600" dirty="0" smtClean="0">
                <a:latin typeface="Comic Sans MS" pitchFamily="66" charset="0"/>
              </a:rPr>
              <a:t>, </a:t>
            </a:r>
            <a:r>
              <a:rPr lang="hu-HU" sz="3600" i="1" dirty="0" smtClean="0">
                <a:latin typeface="Comic Sans MS" pitchFamily="66" charset="0"/>
                <a:hlinkClick r:id="rId5" action="ppaction://hlinksldjump"/>
              </a:rPr>
              <a:t>fémeke</a:t>
            </a:r>
            <a:r>
              <a:rPr lang="hu-HU" sz="3600" dirty="0" smtClean="0">
                <a:latin typeface="Comic Sans MS" pitchFamily="66" charset="0"/>
                <a:hlinkClick r:id="rId5" action="ppaction://hlinksldjump"/>
              </a:rPr>
              <a:t>t</a:t>
            </a:r>
            <a:r>
              <a:rPr lang="hu-HU" sz="3600" dirty="0" smtClean="0">
                <a:latin typeface="Comic Sans MS" pitchFamily="66" charset="0"/>
              </a:rPr>
              <a:t>, és a </a:t>
            </a:r>
            <a:r>
              <a:rPr lang="hu-HU" sz="3600" i="1" dirty="0" smtClean="0">
                <a:latin typeface="Comic Sans MS" pitchFamily="66" charset="0"/>
                <a:hlinkClick r:id="rId6" action="ppaction://hlinksldjump"/>
              </a:rPr>
              <a:t>papírt</a:t>
            </a:r>
            <a:r>
              <a:rPr lang="hu-HU" sz="3600" dirty="0" smtClean="0">
                <a:latin typeface="Comic Sans MS" pitchFamily="66" charset="0"/>
              </a:rPr>
              <a:t>.</a:t>
            </a:r>
            <a:endParaRPr lang="hu-HU" sz="3600" dirty="0">
              <a:latin typeface="Comic Sans MS" pitchFamily="66" charset="0"/>
            </a:endParaRPr>
          </a:p>
        </p:txBody>
      </p:sp>
      <p:sp>
        <p:nvSpPr>
          <p:cNvPr id="7" name="Téglalap 6">
            <a:hlinkClick r:id="rId7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b="1" dirty="0" smtClean="0">
                <a:latin typeface="Comic Sans MS" pitchFamily="66" charset="0"/>
              </a:rPr>
              <a:t>Műanyag gyűjtés</a:t>
            </a:r>
            <a:endParaRPr lang="hu-HU" sz="4000" b="1" dirty="0">
              <a:latin typeface="Comic Sans M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16000">
              <a:spcBef>
                <a:spcPts val="0"/>
              </a:spcBef>
              <a:buNone/>
            </a:pPr>
            <a:r>
              <a:rPr lang="hu-HU" sz="3600" dirty="0" smtClean="0">
                <a:latin typeface="Comic Sans MS" pitchFamily="66" charset="0"/>
              </a:rPr>
              <a:t>Mindent ami műanyag külön kukába kell kidobnunk. </a:t>
            </a:r>
          </a:p>
          <a:p>
            <a:pPr marL="0" indent="216000">
              <a:spcBef>
                <a:spcPts val="0"/>
              </a:spcBef>
              <a:buNone/>
            </a:pPr>
            <a:r>
              <a:rPr lang="hu-HU" sz="3600" dirty="0" smtClean="0">
                <a:latin typeface="Comic Sans MS" pitchFamily="66" charset="0"/>
              </a:rPr>
              <a:t>Például: műanyag palackok, játékok, kupakok és minden, ami műanyag.</a:t>
            </a:r>
            <a:endParaRPr lang="hu-HU" sz="3600" dirty="0">
              <a:latin typeface="Comic Sans MS" pitchFamily="66" charset="0"/>
            </a:endParaRPr>
          </a:p>
        </p:txBody>
      </p:sp>
      <p:sp>
        <p:nvSpPr>
          <p:cNvPr id="5" name="Téglalap 4">
            <a:hlinkClick r:id="" action="ppaction://hlinkshowjump?jump=nextslide"/>
          </p:cNvPr>
          <p:cNvSpPr/>
          <p:nvPr/>
        </p:nvSpPr>
        <p:spPr>
          <a:xfrm>
            <a:off x="7452320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Következő</a:t>
            </a:r>
            <a:endParaRPr lang="hu-HU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1043608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  <p:sp>
        <p:nvSpPr>
          <p:cNvPr id="7" name="Téglalap 6">
            <a:hlinkClick r:id="rId2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Comic Sans MS" pitchFamily="66" charset="0"/>
              </a:rPr>
              <a:t>A szemét útja</a:t>
            </a:r>
            <a:endParaRPr lang="hu-HU" b="1" dirty="0">
              <a:latin typeface="Comic Sans MS" pitchFamily="66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hu-HU" i="1" dirty="0" smtClean="0">
                <a:solidFill>
                  <a:srgbClr val="002060"/>
                </a:solidFill>
                <a:latin typeface="Comic Sans MS" pitchFamily="66" charset="0"/>
                <a:hlinkClick r:id="rId2" action="ppaction://hlinksldjump"/>
              </a:rPr>
              <a:t>Hulladék keletkezés</a:t>
            </a:r>
            <a:endParaRPr lang="hu-HU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hu-HU" i="1" dirty="0" smtClean="0">
                <a:solidFill>
                  <a:srgbClr val="002060"/>
                </a:solidFill>
                <a:latin typeface="Comic Sans MS" pitchFamily="66" charset="0"/>
                <a:hlinkClick r:id="rId3" action="ppaction://hlinksldjump"/>
              </a:rPr>
              <a:t>Hulladék lebomlása</a:t>
            </a:r>
            <a:endParaRPr lang="hu-HU" i="1" dirty="0" smtClean="0">
              <a:solidFill>
                <a:srgbClr val="002060"/>
              </a:solidFill>
              <a:latin typeface="Comic Sans MS" pitchFamily="66" charset="0"/>
              <a:hlinkClick r:id="rId4" action="ppaction://hlinksldjump"/>
            </a:endParaRPr>
          </a:p>
          <a:p>
            <a:r>
              <a:rPr lang="hu-HU" i="1" dirty="0" smtClean="0">
                <a:solidFill>
                  <a:srgbClr val="002060"/>
                </a:solidFill>
                <a:latin typeface="Comic Sans MS" pitchFamily="66" charset="0"/>
                <a:hlinkClick r:id="rId4" action="ppaction://hlinksldjump"/>
              </a:rPr>
              <a:t>Amit </a:t>
            </a:r>
            <a:r>
              <a:rPr lang="hu-HU" i="1" dirty="0" smtClean="0">
                <a:solidFill>
                  <a:srgbClr val="002060"/>
                </a:solidFill>
                <a:latin typeface="Comic Sans MS" pitchFamily="66" charset="0"/>
                <a:hlinkClick r:id="rId4" action="ppaction://hlinksldjump"/>
              </a:rPr>
              <a:t>szemétnek nevezünk</a:t>
            </a:r>
            <a:endParaRPr lang="hu-HU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hu-HU" i="1" dirty="0" smtClean="0">
                <a:solidFill>
                  <a:srgbClr val="002060"/>
                </a:solidFill>
                <a:latin typeface="Comic Sans MS" pitchFamily="66" charset="0"/>
                <a:hlinkClick r:id="rId5" action="ppaction://hlinksldjump"/>
              </a:rPr>
              <a:t>Ahonnan a legtöbb szemét származik</a:t>
            </a:r>
            <a:endParaRPr lang="hu-HU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hu-HU" i="1" dirty="0" smtClean="0">
                <a:solidFill>
                  <a:srgbClr val="002060"/>
                </a:solidFill>
                <a:latin typeface="Comic Sans MS" pitchFamily="66" charset="0"/>
                <a:hlinkClick r:id="rId6" action="ppaction://hlinksldjump"/>
              </a:rPr>
              <a:t>Ahová kerül a szemét</a:t>
            </a:r>
            <a:endParaRPr lang="hu-HU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hu-HU" i="1" dirty="0" smtClean="0">
                <a:solidFill>
                  <a:srgbClr val="002060"/>
                </a:solidFill>
                <a:latin typeface="Comic Sans MS" pitchFamily="66" charset="0"/>
                <a:hlinkClick r:id="rId7" action="ppaction://hlinksldjump"/>
              </a:rPr>
              <a:t>Néhány kísérlet </a:t>
            </a:r>
            <a:endParaRPr lang="hu-HU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hu-HU" i="1" dirty="0" smtClean="0">
                <a:solidFill>
                  <a:srgbClr val="002060"/>
                </a:solidFill>
                <a:latin typeface="Comic Sans MS" pitchFamily="66" charset="0"/>
                <a:hlinkClick r:id="rId8" action="ppaction://hlinksldjump"/>
              </a:rPr>
              <a:t>Hogyan lehet újra hasznosítani</a:t>
            </a:r>
            <a:endParaRPr lang="hu-HU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hu-HU" i="1" dirty="0" smtClean="0">
                <a:solidFill>
                  <a:srgbClr val="002060"/>
                </a:solidFill>
                <a:latin typeface="Comic Sans MS" pitchFamily="66" charset="0"/>
                <a:hlinkClick r:id="rId9" action="ppaction://hlinksldjump"/>
              </a:rPr>
              <a:t>Ami történik, ha nem hasznosítjuk újra a szemetet</a:t>
            </a:r>
            <a:endParaRPr lang="hu-HU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hu-HU" i="1" dirty="0" smtClean="0">
                <a:solidFill>
                  <a:srgbClr val="002060"/>
                </a:solidFill>
                <a:latin typeface="Comic Sans MS" pitchFamily="66" charset="0"/>
                <a:hlinkClick r:id="rId10" action="ppaction://hlinksldjump"/>
              </a:rPr>
              <a:t>Néhány megválaszolt kérdés</a:t>
            </a:r>
            <a:endParaRPr lang="hu-HU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hu-HU" i="1" dirty="0" smtClean="0">
                <a:solidFill>
                  <a:srgbClr val="002060"/>
                </a:solidFill>
                <a:latin typeface="Comic Sans MS" pitchFamily="66" charset="0"/>
                <a:hlinkClick r:id="rId11" action="ppaction://hlinksldjump"/>
              </a:rPr>
              <a:t>Információ gyűjtés</a:t>
            </a:r>
            <a:endParaRPr lang="hu-HU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hu-HU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hu-HU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Téglalap 8">
            <a:hlinkClick r:id="" action="ppaction://hlinkshowjump?jump=firstslide"/>
          </p:cNvPr>
          <p:cNvSpPr/>
          <p:nvPr/>
        </p:nvSpPr>
        <p:spPr>
          <a:xfrm>
            <a:off x="323528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b="1" dirty="0" smtClean="0">
                <a:latin typeface="Comic Sans MS" pitchFamily="66" charset="0"/>
              </a:rPr>
              <a:t>Kuka amelyben gyűjtjük</a:t>
            </a:r>
            <a:endParaRPr lang="hu-HU" sz="4000" b="1" dirty="0">
              <a:latin typeface="Comic Sans MS" pitchFamily="66" charset="0"/>
            </a:endParaRPr>
          </a:p>
        </p:txBody>
      </p:sp>
      <p:pic>
        <p:nvPicPr>
          <p:cNvPr id="6" name="Tartalom helye 5" descr="műanya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556792"/>
            <a:ext cx="2952328" cy="4608000"/>
          </a:xfrm>
        </p:spPr>
      </p:pic>
      <p:sp>
        <p:nvSpPr>
          <p:cNvPr id="7" name="Téglalap 6">
            <a:hlinkClick r:id="rId3" action="ppaction://hlinksldjump"/>
          </p:cNvPr>
          <p:cNvSpPr/>
          <p:nvPr/>
        </p:nvSpPr>
        <p:spPr>
          <a:xfrm>
            <a:off x="1043608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  <p:sp>
        <p:nvSpPr>
          <p:cNvPr id="8" name="Téglalap 7">
            <a:hlinkClick r:id="rId3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>
                <a:latin typeface="Comic Sans MS" pitchFamily="66" charset="0"/>
              </a:rPr>
              <a:t>Színes üveg gyűjtés</a:t>
            </a:r>
            <a:endParaRPr lang="hu-HU" sz="4000" b="1" dirty="0">
              <a:latin typeface="Comic Sans M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216000">
              <a:buNone/>
            </a:pPr>
            <a:r>
              <a:rPr lang="hu-HU" dirty="0" smtClean="0">
                <a:latin typeface="Comic Sans MS" pitchFamily="66" charset="0"/>
              </a:rPr>
              <a:t>Mindent ami színes üveg szintén külön kukába kell kidobnunk.</a:t>
            </a:r>
          </a:p>
          <a:p>
            <a:pPr marL="0" indent="216000">
              <a:buNone/>
            </a:pPr>
            <a:r>
              <a:rPr lang="hu-HU" dirty="0" smtClean="0">
                <a:latin typeface="Comic Sans MS" pitchFamily="66" charset="0"/>
              </a:rPr>
              <a:t>Például: üveg palackok és minden, ami színes üveg.</a:t>
            </a:r>
          </a:p>
          <a:p>
            <a:pPr marL="0" indent="216000">
              <a:buNone/>
            </a:pPr>
            <a:endParaRPr lang="hu-HU" dirty="0"/>
          </a:p>
        </p:txBody>
      </p:sp>
      <p:sp>
        <p:nvSpPr>
          <p:cNvPr id="4" name="Téglalap 3">
            <a:hlinkClick r:id="" action="ppaction://hlinkshowjump?jump=nextslide"/>
          </p:cNvPr>
          <p:cNvSpPr/>
          <p:nvPr/>
        </p:nvSpPr>
        <p:spPr>
          <a:xfrm>
            <a:off x="7452320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Következő</a:t>
            </a:r>
            <a:endParaRPr lang="hu-HU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Comic Sans MS" pitchFamily="66" charset="0"/>
              </a:rPr>
              <a:t>Kuka amelyben gyűjtjük</a:t>
            </a:r>
            <a:endParaRPr lang="hu-HU" dirty="0"/>
          </a:p>
        </p:txBody>
      </p:sp>
      <p:pic>
        <p:nvPicPr>
          <p:cNvPr id="4" name="Tartalom helye 3" descr="üv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700808"/>
            <a:ext cx="3168352" cy="4608512"/>
          </a:xfrm>
        </p:spPr>
      </p:pic>
      <p:sp>
        <p:nvSpPr>
          <p:cNvPr id="5" name="Téglalap 4">
            <a:hlinkClick r:id="rId3" action="ppaction://hlinksldjump"/>
          </p:cNvPr>
          <p:cNvSpPr/>
          <p:nvPr/>
        </p:nvSpPr>
        <p:spPr>
          <a:xfrm>
            <a:off x="1043608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  <p:sp>
        <p:nvSpPr>
          <p:cNvPr id="6" name="Téglalap 5">
            <a:hlinkClick r:id="rId3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b="1" dirty="0" smtClean="0">
                <a:latin typeface="Comic Sans MS" pitchFamily="66" charset="0"/>
              </a:rPr>
              <a:t>Fehér üveg gyűjtés</a:t>
            </a:r>
            <a:endParaRPr lang="hu-HU" sz="4000" b="1" dirty="0">
              <a:latin typeface="Comic Sans M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16000">
              <a:buNone/>
            </a:pPr>
            <a:r>
              <a:rPr lang="hu-HU" dirty="0" smtClean="0">
                <a:latin typeface="Comic Sans MS" pitchFamily="66" charset="0"/>
              </a:rPr>
              <a:t>Mindent ami fehér (átlátszó) üveg szintén külön kukába kell kidobnunk.</a:t>
            </a:r>
          </a:p>
          <a:p>
            <a:pPr marL="0" indent="216000">
              <a:buNone/>
            </a:pPr>
            <a:r>
              <a:rPr lang="hu-HU" dirty="0" smtClean="0">
                <a:latin typeface="Comic Sans MS" pitchFamily="66" charset="0"/>
              </a:rPr>
              <a:t>Például: befőttes üveg, átlátszó palackok és minden, ami fehér üveg.</a:t>
            </a:r>
            <a:endParaRPr lang="hu-HU" b="1" dirty="0"/>
          </a:p>
        </p:txBody>
      </p:sp>
      <p:sp>
        <p:nvSpPr>
          <p:cNvPr id="4" name="Téglalap 3">
            <a:hlinkClick r:id="" action="ppaction://hlinkshowjump?jump=nextslide"/>
          </p:cNvPr>
          <p:cNvSpPr/>
          <p:nvPr/>
        </p:nvSpPr>
        <p:spPr>
          <a:xfrm>
            <a:off x="7452320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Következő</a:t>
            </a:r>
            <a:endParaRPr lang="hu-HU" dirty="0"/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1043608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  <p:sp>
        <p:nvSpPr>
          <p:cNvPr id="7" name="Téglalap 6">
            <a:hlinkClick r:id="rId2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Comic Sans MS" pitchFamily="66" charset="0"/>
              </a:rPr>
              <a:t>Kuka amelyben gyűjtjük</a:t>
            </a:r>
            <a:endParaRPr lang="hu-HU" dirty="0"/>
          </a:p>
        </p:txBody>
      </p:sp>
      <p:pic>
        <p:nvPicPr>
          <p:cNvPr id="4" name="Tartalom helye 3" descr="fehér üve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556792"/>
            <a:ext cx="2952328" cy="4608000"/>
          </a:xfrm>
        </p:spPr>
      </p:pic>
      <p:sp>
        <p:nvSpPr>
          <p:cNvPr id="5" name="Téglalap 4">
            <a:hlinkClick r:id="rId3" action="ppaction://hlinksldjump"/>
          </p:cNvPr>
          <p:cNvSpPr/>
          <p:nvPr/>
        </p:nvSpPr>
        <p:spPr>
          <a:xfrm>
            <a:off x="1043608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  <p:sp>
        <p:nvSpPr>
          <p:cNvPr id="6" name="Téglalap 5">
            <a:hlinkClick r:id="rId3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b="1" dirty="0" smtClean="0">
                <a:latin typeface="Comic Sans MS" pitchFamily="66" charset="0"/>
              </a:rPr>
              <a:t>Fém gyűjtés</a:t>
            </a:r>
            <a:endParaRPr lang="hu-HU" sz="4000" b="1" dirty="0">
              <a:latin typeface="Comic Sans M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16000">
              <a:spcBef>
                <a:spcPts val="0"/>
              </a:spcBef>
              <a:buNone/>
            </a:pPr>
            <a:r>
              <a:rPr lang="hu-HU" dirty="0" smtClean="0">
                <a:latin typeface="Comic Sans MS" pitchFamily="66" charset="0"/>
              </a:rPr>
              <a:t>Mindent ami fém úgy szint külön kukába kell kidobnunk.</a:t>
            </a:r>
          </a:p>
          <a:p>
            <a:pPr marL="0" indent="216000">
              <a:spcBef>
                <a:spcPts val="0"/>
              </a:spcBef>
              <a:buNone/>
            </a:pPr>
            <a:r>
              <a:rPr lang="hu-HU" dirty="0" smtClean="0">
                <a:latin typeface="Comic Sans MS" pitchFamily="66" charset="0"/>
              </a:rPr>
              <a:t>Például: fém dobozok, csavarok és minden ami fém.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Téglalap 3">
            <a:hlinkClick r:id="" action="ppaction://hlinkshowjump?jump=nextslide"/>
          </p:cNvPr>
          <p:cNvSpPr/>
          <p:nvPr/>
        </p:nvSpPr>
        <p:spPr>
          <a:xfrm>
            <a:off x="7452320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Következő</a:t>
            </a:r>
            <a:endParaRPr lang="hu-HU" dirty="0"/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1043608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Comic Sans MS" pitchFamily="66" charset="0"/>
              </a:rPr>
              <a:t>Kuka amelyben gyűjtjük</a:t>
            </a:r>
            <a:endParaRPr lang="hu-HU" dirty="0"/>
          </a:p>
        </p:txBody>
      </p:sp>
      <p:pic>
        <p:nvPicPr>
          <p:cNvPr id="4" name="Tartalom helye 3" descr="fém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484784"/>
            <a:ext cx="2952328" cy="4608000"/>
          </a:xfrm>
        </p:spPr>
      </p:pic>
      <p:sp>
        <p:nvSpPr>
          <p:cNvPr id="5" name="Téglalap 4">
            <a:hlinkClick r:id="rId3" action="ppaction://hlinksldjump"/>
          </p:cNvPr>
          <p:cNvSpPr/>
          <p:nvPr/>
        </p:nvSpPr>
        <p:spPr>
          <a:xfrm>
            <a:off x="1043608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  <p:sp>
        <p:nvSpPr>
          <p:cNvPr id="6" name="Téglalap 5">
            <a:hlinkClick r:id="rId3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b="1" dirty="0" smtClean="0">
                <a:latin typeface="Comic Sans MS" pitchFamily="66" charset="0"/>
              </a:rPr>
              <a:t>Papír gyűjtés</a:t>
            </a:r>
            <a:endParaRPr lang="hu-HU" sz="4000" b="1" dirty="0">
              <a:latin typeface="Comic Sans M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16000">
              <a:spcBef>
                <a:spcPts val="0"/>
              </a:spcBef>
              <a:buNone/>
            </a:pPr>
            <a:r>
              <a:rPr lang="hu-HU" dirty="0" smtClean="0">
                <a:latin typeface="Comic Sans MS" pitchFamily="66" charset="0"/>
              </a:rPr>
              <a:t>Mindent ami papír ugyanúgy külön kukába kell kidobnunk.</a:t>
            </a:r>
          </a:p>
          <a:p>
            <a:pPr marL="0" indent="216000">
              <a:spcBef>
                <a:spcPts val="0"/>
              </a:spcBef>
              <a:buNone/>
            </a:pPr>
            <a:r>
              <a:rPr lang="hu-HU" dirty="0" smtClean="0">
                <a:latin typeface="Comic Sans MS" pitchFamily="66" charset="0"/>
              </a:rPr>
              <a:t>Például: szalvéta, újság, karton papír és minden ami papír.</a:t>
            </a:r>
            <a:endParaRPr lang="hu-HU" dirty="0"/>
          </a:p>
        </p:txBody>
      </p:sp>
      <p:sp>
        <p:nvSpPr>
          <p:cNvPr id="4" name="Téglalap 3">
            <a:hlinkClick r:id="" action="ppaction://hlinkshowjump?jump=nextslide"/>
          </p:cNvPr>
          <p:cNvSpPr/>
          <p:nvPr/>
        </p:nvSpPr>
        <p:spPr>
          <a:xfrm>
            <a:off x="7452320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Következő</a:t>
            </a:r>
            <a:endParaRPr lang="hu-HU" dirty="0"/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1043608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Comic Sans MS" pitchFamily="66" charset="0"/>
              </a:rPr>
              <a:t>Kuka amelyben gyűjtjük</a:t>
            </a:r>
            <a:endParaRPr lang="hu-HU" dirty="0"/>
          </a:p>
        </p:txBody>
      </p:sp>
      <p:pic>
        <p:nvPicPr>
          <p:cNvPr id="4" name="Tartalom helye 3" descr="papír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484784"/>
            <a:ext cx="2952000" cy="4608000"/>
          </a:xfrm>
        </p:spPr>
      </p:pic>
      <p:sp>
        <p:nvSpPr>
          <p:cNvPr id="5" name="Téglalap 4">
            <a:hlinkClick r:id="rId3" action="ppaction://hlinksldjump"/>
          </p:cNvPr>
          <p:cNvSpPr/>
          <p:nvPr/>
        </p:nvSpPr>
        <p:spPr>
          <a:xfrm>
            <a:off x="323528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latin typeface="Comic Sans MS" pitchFamily="66" charset="0"/>
              </a:rPr>
              <a:t>Ami történik, ha nem hasznosítjuk újra a szemetet</a:t>
            </a:r>
            <a:endParaRPr lang="hu-HU" b="1" dirty="0">
              <a:latin typeface="Comic Sans M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16000">
              <a:spcBef>
                <a:spcPts val="0"/>
              </a:spcBef>
              <a:buNone/>
            </a:pPr>
            <a:r>
              <a:rPr lang="hu-HU" sz="3600" dirty="0" smtClean="0">
                <a:latin typeface="Comic Sans MS" pitchFamily="66" charset="0"/>
              </a:rPr>
              <a:t>Ha mindenki csak kidobná a szemetet a szemét ellepne minket. Nem lenne annyi hely. Több fát kéne kivágni a papírgyártáshoz.</a:t>
            </a:r>
            <a:endParaRPr lang="hu-HU" sz="3600" dirty="0">
              <a:latin typeface="Comic Sans MS" pitchFamily="66" charset="0"/>
            </a:endParaRPr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539552" y="332656"/>
          <a:ext cx="822960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églalap 4">
            <a:hlinkClick r:id="rId3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>
                <a:latin typeface="Comic Sans MS" pitchFamily="66" charset="0"/>
              </a:rPr>
              <a:t>Néhány kérdés-válasz</a:t>
            </a:r>
            <a:endParaRPr lang="hu-HU" sz="4000" b="1" dirty="0">
              <a:latin typeface="Comic Sans M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dirty="0" smtClean="0">
                <a:latin typeface="Comic Sans MS" pitchFamily="66" charset="0"/>
              </a:rPr>
              <a:t>Mit nevezünk szemétnek?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hu-HU" sz="2800" dirty="0" smtClean="0">
                <a:latin typeface="Comic Sans MS" pitchFamily="66" charset="0"/>
              </a:rPr>
              <a:t>Ami már az embereknek használhatatlanná vált. </a:t>
            </a:r>
          </a:p>
          <a:p>
            <a:pPr>
              <a:buNone/>
            </a:pPr>
            <a:r>
              <a:rPr lang="hu-HU" dirty="0" smtClean="0">
                <a:latin typeface="Comic Sans MS" pitchFamily="66" charset="0"/>
              </a:rPr>
              <a:t>Hová kerül a szemét?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hu-HU" sz="2800" dirty="0" smtClean="0">
                <a:latin typeface="Comic Sans MS" pitchFamily="66" charset="0"/>
              </a:rPr>
              <a:t>Szeméttelepre, és ahová az emberek eldobják.</a:t>
            </a:r>
          </a:p>
          <a:p>
            <a:pPr>
              <a:buNone/>
            </a:pPr>
            <a:r>
              <a:rPr lang="hu-HU" dirty="0" smtClean="0">
                <a:latin typeface="Comic Sans MS" pitchFamily="66" charset="0"/>
              </a:rPr>
              <a:t>Hogyan hasznosítjuk újra a hulladékot?</a:t>
            </a:r>
          </a:p>
          <a:p>
            <a:r>
              <a:rPr lang="hu-HU" dirty="0" smtClean="0">
                <a:latin typeface="Comic Sans MS" pitchFamily="66" charset="0"/>
              </a:rPr>
              <a:t>Hulladék gyűjtő kukák használatával.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latin typeface="Comic Sans MS" pitchFamily="66" charset="0"/>
              </a:rPr>
              <a:t>Oldalak, amiről információt gyűjtöttem</a:t>
            </a:r>
            <a:endParaRPr lang="hu-HU" b="1" dirty="0">
              <a:latin typeface="Comic Sans M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hu-HU" sz="2800" dirty="0" smtClean="0">
                <a:hlinkClick r:id="rId2"/>
              </a:rPr>
              <a:t>http://utajovobe.eu/hirek/hulladek/1479-honnan-hova-tart-a-hulladek-a-szemet-utja</a:t>
            </a:r>
            <a:endParaRPr lang="hu-HU" sz="2800" dirty="0" smtClean="0"/>
          </a:p>
          <a:p>
            <a:r>
              <a:rPr lang="hu-HU" sz="2800" dirty="0" smtClean="0">
                <a:hlinkClick r:id="rId3"/>
              </a:rPr>
              <a:t>http://index.hu/tudomany/kornyezet/2009/07/16/kovesse_a_szemet_utjat_az_interneten/</a:t>
            </a:r>
            <a:endParaRPr lang="hu-HU" sz="2800" dirty="0" smtClean="0"/>
          </a:p>
          <a:p>
            <a:r>
              <a:rPr lang="hu-HU" sz="2800" dirty="0" smtClean="0">
                <a:hlinkClick r:id="rId4"/>
              </a:rPr>
              <a:t>http://www.hulladekpres.hu/ujrahasznositas/blog?gclid=CIn64PuCsbUCFcRQ3godxikAhQ</a:t>
            </a:r>
            <a:endParaRPr lang="hu-HU" sz="2800" dirty="0" smtClean="0"/>
          </a:p>
          <a:p>
            <a:endParaRPr lang="hu-HU" dirty="0"/>
          </a:p>
        </p:txBody>
      </p:sp>
      <p:sp>
        <p:nvSpPr>
          <p:cNvPr id="5" name="Téglalap 4">
            <a:hlinkClick r:id="rId5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i="1" dirty="0" smtClean="0">
                <a:latin typeface="Comic Sans MS" pitchFamily="66" charset="0"/>
              </a:rPr>
              <a:t>Hulladék lebomlása</a:t>
            </a:r>
            <a:endParaRPr lang="hu-HU" sz="4000" b="1" i="1" dirty="0">
              <a:latin typeface="Comic Sans MS" pitchFamily="66" charset="0"/>
            </a:endParaRPr>
          </a:p>
        </p:txBody>
      </p:sp>
      <p:pic>
        <p:nvPicPr>
          <p:cNvPr id="4" name="Tartalom helye 3" descr="lebomlá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268760"/>
            <a:ext cx="5401056" cy="4248472"/>
          </a:xfrm>
          <a:prstGeom prst="rect">
            <a:avLst/>
          </a:prstGeom>
        </p:spPr>
      </p:pic>
      <p:sp>
        <p:nvSpPr>
          <p:cNvPr id="5" name="Téglalap 4">
            <a:hlinkClick r:id="rId3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latin typeface="Comic Sans MS" pitchFamily="66" charset="0"/>
              </a:rPr>
              <a:t>Amit szemétnek nevezünk</a:t>
            </a:r>
            <a:r>
              <a:rPr lang="hu-HU" dirty="0" smtClean="0">
                <a:latin typeface="Comic Sans MS" pitchFamily="66" charset="0"/>
              </a:rPr>
              <a:t/>
            </a:r>
            <a:br>
              <a:rPr lang="hu-HU" dirty="0" smtClean="0">
                <a:latin typeface="Comic Sans MS" pitchFamily="66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16000">
              <a:spcBef>
                <a:spcPts val="0"/>
              </a:spcBef>
              <a:buNone/>
            </a:pPr>
            <a:r>
              <a:rPr lang="hu-HU" sz="3600" dirty="0">
                <a:latin typeface="Comic Sans MS" pitchFamily="66" charset="0"/>
              </a:rPr>
              <a:t>Hulladéknak vagy szemétnek azokat a tárgyakat nevezzük, amelyek az ember mindennapi élete során keletkeznek és a keletkezésük helyén (gyárak, üzemek, háztartás stb.) feleslegessé váltak, tőlük tulajdonosuk megválik, vagy megválni köteles. 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Téglalap 3">
            <a:hlinkClick r:id="" action="ppaction://hlinkshowjump?jump=nextslide"/>
          </p:cNvPr>
          <p:cNvSpPr/>
          <p:nvPr/>
        </p:nvSpPr>
        <p:spPr>
          <a:xfrm>
            <a:off x="7452320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Következő</a:t>
            </a:r>
            <a:endParaRPr lang="hu-HU" dirty="0"/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6048672"/>
          </a:xfrm>
        </p:spPr>
        <p:txBody>
          <a:bodyPr>
            <a:normAutofit/>
          </a:bodyPr>
          <a:lstStyle/>
          <a:p>
            <a:pPr marL="0" indent="216000">
              <a:spcBef>
                <a:spcPts val="0"/>
              </a:spcBef>
              <a:spcAft>
                <a:spcPts val="5400"/>
              </a:spcAft>
              <a:buNone/>
            </a:pPr>
            <a:r>
              <a:rPr lang="hu-HU" sz="3600" i="1" u="sng" dirty="0">
                <a:latin typeface="Comic Sans MS" pitchFamily="66" charset="0"/>
              </a:rPr>
              <a:t>Szemét:</a:t>
            </a:r>
            <a:r>
              <a:rPr lang="hu-HU" sz="3600" dirty="0">
                <a:latin typeface="Comic Sans MS" pitchFamily="66" charset="0"/>
              </a:rPr>
              <a:t> Olyan - számunkra - már feleslegessé vált anyag, melyet nem tudunk, vagy nem akarunk újrahasznosítani.</a:t>
            </a:r>
          </a:p>
          <a:p>
            <a:pPr marL="0" indent="216000">
              <a:spcBef>
                <a:spcPts val="0"/>
              </a:spcBef>
              <a:buNone/>
            </a:pPr>
            <a:r>
              <a:rPr lang="hu-HU" sz="3600" i="1" u="sng" dirty="0">
                <a:latin typeface="Comic Sans MS" pitchFamily="66" charset="0"/>
              </a:rPr>
              <a:t>Hulladék:</a:t>
            </a:r>
            <a:r>
              <a:rPr lang="hu-HU" sz="3600" dirty="0">
                <a:latin typeface="Comic Sans MS" pitchFamily="66" charset="0"/>
              </a:rPr>
              <a:t> Feleslegessé vált anyag, melyet szelektíven gyűjtünk, és ezáltal lehetővé tesszük az újrahasznosítását.</a:t>
            </a:r>
          </a:p>
          <a:p>
            <a:endParaRPr lang="hu-HU" sz="3600" dirty="0"/>
          </a:p>
        </p:txBody>
      </p:sp>
      <p:sp>
        <p:nvSpPr>
          <p:cNvPr id="4" name="Téglalap 3">
            <a:hlinkClick r:id="" action="ppaction://hlinkshowjump?jump=nextslide"/>
          </p:cNvPr>
          <p:cNvSpPr/>
          <p:nvPr/>
        </p:nvSpPr>
        <p:spPr>
          <a:xfrm>
            <a:off x="7452320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Következő</a:t>
            </a:r>
            <a:endParaRPr lang="hu-HU" dirty="0"/>
          </a:p>
        </p:txBody>
      </p:sp>
      <p:sp>
        <p:nvSpPr>
          <p:cNvPr id="5" name="Téglalap 4">
            <a:hlinkClick r:id="" action="ppaction://hlinkshowjump?jump=previousslide"/>
          </p:cNvPr>
          <p:cNvSpPr/>
          <p:nvPr/>
        </p:nvSpPr>
        <p:spPr>
          <a:xfrm>
            <a:off x="1043608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60640"/>
          </a:xfrm>
        </p:spPr>
        <p:txBody>
          <a:bodyPr>
            <a:normAutofit fontScale="92500" lnSpcReduction="20000"/>
          </a:bodyPr>
          <a:lstStyle/>
          <a:p>
            <a:pPr marL="36000" indent="216000">
              <a:spcBef>
                <a:spcPts val="0"/>
              </a:spcBef>
              <a:buNone/>
            </a:pPr>
            <a:endParaRPr lang="hu-HU" dirty="0" smtClean="0"/>
          </a:p>
          <a:p>
            <a:pPr marL="36000" indent="216000">
              <a:spcBef>
                <a:spcPts val="0"/>
              </a:spcBef>
              <a:buNone/>
            </a:pPr>
            <a:r>
              <a:rPr lang="hu-HU" sz="3900" dirty="0">
                <a:latin typeface="Comic Sans MS" pitchFamily="66" charset="0"/>
              </a:rPr>
              <a:t>Megkülönböztetjük a lakosság, az ipar és más szektorok által előállított hulladékot; valamint a biológiailag lebomló, biológiailag le nem bomló, és az élővilágra káros hatást is kifejtő veszélyes </a:t>
            </a:r>
            <a:r>
              <a:rPr lang="hu-HU" sz="3900" dirty="0" smtClean="0">
                <a:latin typeface="Comic Sans MS" pitchFamily="66" charset="0"/>
              </a:rPr>
              <a:t>hulladékokat.</a:t>
            </a:r>
          </a:p>
          <a:p>
            <a:pPr marL="36000" indent="216000">
              <a:spcBef>
                <a:spcPts val="0"/>
              </a:spcBef>
              <a:buNone/>
            </a:pPr>
            <a:r>
              <a:rPr lang="hu-HU" sz="3900" dirty="0" smtClean="0">
                <a:latin typeface="Comic Sans MS" pitchFamily="66" charset="0"/>
              </a:rPr>
              <a:t>A </a:t>
            </a:r>
            <a:r>
              <a:rPr lang="hu-HU" sz="3900" dirty="0">
                <a:latin typeface="Comic Sans MS" pitchFamily="66" charset="0"/>
              </a:rPr>
              <a:t>lakosságnál keletkező hulladékok két fő fajtája a szilárd települési (kommunális) hulladék, valamint a folyékony települési hulladék (tkp. szippantott szennyvíz)</a:t>
            </a:r>
          </a:p>
          <a:p>
            <a:pPr marL="36000" indent="216000">
              <a:spcBef>
                <a:spcPts val="0"/>
              </a:spcBef>
              <a:buNone/>
            </a:pPr>
            <a:endParaRPr lang="hu-HU" sz="3600" dirty="0">
              <a:latin typeface="Comic Sans MS" pitchFamily="66" charset="0"/>
            </a:endParaRPr>
          </a:p>
          <a:p>
            <a:pPr marL="36000" indent="216000">
              <a:spcBef>
                <a:spcPts val="0"/>
              </a:spcBef>
              <a:buNone/>
            </a:pPr>
            <a:endParaRPr lang="hu-HU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  <p:sp>
        <p:nvSpPr>
          <p:cNvPr id="7" name="Téglalap 6">
            <a:hlinkClick r:id="" action="ppaction://hlinkshowjump?jump=previousslide"/>
          </p:cNvPr>
          <p:cNvSpPr/>
          <p:nvPr/>
        </p:nvSpPr>
        <p:spPr>
          <a:xfrm>
            <a:off x="1043608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  <p:pic>
        <p:nvPicPr>
          <p:cNvPr id="8" name="Kép 7" descr="szemet2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268760"/>
            <a:ext cx="5400000" cy="424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 smtClean="0">
                <a:latin typeface="Comic Sans MS" pitchFamily="66" charset="0"/>
              </a:rPr>
              <a:t>Ahonnan a legtöbb szemét származik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157592" cy="4813995"/>
          </a:xfrm>
        </p:spPr>
        <p:txBody>
          <a:bodyPr>
            <a:normAutofit fontScale="92500" lnSpcReduction="10000"/>
          </a:bodyPr>
          <a:lstStyle/>
          <a:p>
            <a:pPr marL="0" indent="216000">
              <a:buNone/>
            </a:pPr>
            <a:r>
              <a:rPr lang="hu-HU" sz="3900" dirty="0">
                <a:latin typeface="Comic Sans MS" pitchFamily="66" charset="0"/>
              </a:rPr>
              <a:t>Magyarország a szemét nyilvántartásával jól áll, az újrahasznosításával sokkal kevésbé. Itthon 4-4,5 millió tonna szilárd települési hulladék keletkezik évente. </a:t>
            </a:r>
            <a:r>
              <a:rPr lang="hu-HU" sz="3900" dirty="0" smtClean="0">
                <a:latin typeface="Comic Sans MS" pitchFamily="66" charset="0"/>
              </a:rPr>
              <a:t>Idetartozik az emberek, az irodák és intézmények papír-, műanyag-, üveg-, textil- és fémhulladéka, de a szerves hulladék is; az ipari szemét. </a:t>
            </a:r>
            <a:endParaRPr lang="hu-HU" sz="3900" dirty="0">
              <a:latin typeface="Comic Sans MS" pitchFamily="66" charset="0"/>
            </a:endParaRPr>
          </a:p>
          <a:p>
            <a:pPr marL="0" indent="180000">
              <a:buNone/>
            </a:pPr>
            <a:endParaRPr lang="hu-HU" dirty="0">
              <a:latin typeface="Comic Sans MS" pitchFamily="66" charset="0"/>
            </a:endParaRPr>
          </a:p>
        </p:txBody>
      </p:sp>
      <p:sp>
        <p:nvSpPr>
          <p:cNvPr id="7" name="Téglalap 6">
            <a:hlinkClick r:id="" action="ppaction://hlinkshowjump?jump=nextslide"/>
          </p:cNvPr>
          <p:cNvSpPr/>
          <p:nvPr/>
        </p:nvSpPr>
        <p:spPr>
          <a:xfrm>
            <a:off x="7452320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Következő</a:t>
            </a:r>
            <a:endParaRPr lang="hu-HU" dirty="0"/>
          </a:p>
        </p:txBody>
      </p:sp>
      <p:sp>
        <p:nvSpPr>
          <p:cNvPr id="8" name="Téglalap 7">
            <a:hlinkClick r:id="rId2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60640"/>
          </a:xfrm>
        </p:spPr>
        <p:txBody>
          <a:bodyPr>
            <a:normAutofit/>
          </a:bodyPr>
          <a:lstStyle/>
          <a:p>
            <a:pPr marL="0" indent="216000">
              <a:spcBef>
                <a:spcPts val="0"/>
              </a:spcBef>
              <a:buNone/>
            </a:pPr>
            <a:r>
              <a:rPr lang="hu-HU" sz="3600" dirty="0">
                <a:latin typeface="Comic Sans MS" pitchFamily="66" charset="0"/>
              </a:rPr>
              <a:t>A</a:t>
            </a:r>
            <a:r>
              <a:rPr lang="hu-HU" sz="3600" dirty="0" smtClean="0">
                <a:latin typeface="Comic Sans MS" pitchFamily="66" charset="0"/>
              </a:rPr>
              <a:t>z építési törmelék vagy a mezőgazdasági hulladék viszont nem része. </a:t>
            </a:r>
          </a:p>
          <a:p>
            <a:pPr marL="0" indent="216000">
              <a:spcBef>
                <a:spcPts val="0"/>
              </a:spcBef>
              <a:buNone/>
            </a:pPr>
            <a:r>
              <a:rPr lang="hu-HU" sz="3600" dirty="0" smtClean="0">
                <a:latin typeface="Comic Sans MS" pitchFamily="66" charset="0"/>
              </a:rPr>
              <a:t>Kultúránként és országonként rendkívül eltérő, hogy miből tevődik össze a szemétmennyiség. Csehországban az építőipar, Finnországban a víztisztítás, Japánban a feldolgozóipar felelős a legtöbb hulladékért.</a:t>
            </a:r>
          </a:p>
          <a:p>
            <a:pPr>
              <a:spcBef>
                <a:spcPts val="0"/>
              </a:spcBef>
              <a:buNone/>
            </a:pPr>
            <a:endParaRPr lang="hu-HU" dirty="0"/>
          </a:p>
        </p:txBody>
      </p:sp>
      <p:sp>
        <p:nvSpPr>
          <p:cNvPr id="6" name="Téglalap 5">
            <a:hlinkClick r:id="" action="ppaction://hlinkshowjump?jump=nextslide"/>
          </p:cNvPr>
          <p:cNvSpPr/>
          <p:nvPr/>
        </p:nvSpPr>
        <p:spPr>
          <a:xfrm>
            <a:off x="7452320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Következő</a:t>
            </a:r>
            <a:endParaRPr lang="hu-HU" dirty="0"/>
          </a:p>
        </p:txBody>
      </p:sp>
      <p:sp>
        <p:nvSpPr>
          <p:cNvPr id="7" name="Téglalap 6">
            <a:hlinkClick r:id="" action="ppaction://hlinkshowjump?jump=previousslide"/>
          </p:cNvPr>
          <p:cNvSpPr/>
          <p:nvPr/>
        </p:nvSpPr>
        <p:spPr>
          <a:xfrm>
            <a:off x="1043608" y="6237312"/>
            <a:ext cx="1368152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Vissza</a:t>
            </a:r>
          </a:p>
        </p:txBody>
      </p:sp>
      <p:sp>
        <p:nvSpPr>
          <p:cNvPr id="8" name="Téglalap 7">
            <a:hlinkClick r:id="rId2" action="ppaction://hlinksldjump"/>
          </p:cNvPr>
          <p:cNvSpPr/>
          <p:nvPr/>
        </p:nvSpPr>
        <p:spPr>
          <a:xfrm>
            <a:off x="251520" y="6237312"/>
            <a:ext cx="683568" cy="4320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&lt;&lt;</a:t>
            </a:r>
          </a:p>
        </p:txBody>
      </p:sp>
      <p:pic>
        <p:nvPicPr>
          <p:cNvPr id="9" name="Kép 8" descr="2767355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268760"/>
            <a:ext cx="5400000" cy="424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935</Words>
  <Application>Microsoft Office PowerPoint</Application>
  <PresentationFormat>Diavetítés a képernyőre (4:3 oldalarány)</PresentationFormat>
  <Paragraphs>138</Paragraphs>
  <Slides>31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Office-téma</vt:lpstr>
      <vt:lpstr>A szemét útja</vt:lpstr>
      <vt:lpstr>A szemét útja</vt:lpstr>
      <vt:lpstr>3. dia</vt:lpstr>
      <vt:lpstr>Hulladék lebomlása</vt:lpstr>
      <vt:lpstr>Amit szemétnek nevezünk </vt:lpstr>
      <vt:lpstr>6. dia</vt:lpstr>
      <vt:lpstr>7. dia</vt:lpstr>
      <vt:lpstr>Ahonnan a legtöbb szemét származik</vt:lpstr>
      <vt:lpstr>9. dia</vt:lpstr>
      <vt:lpstr>Ahová kerül a szemét </vt:lpstr>
      <vt:lpstr>Néhány kísérlet</vt:lpstr>
      <vt:lpstr>12. dia</vt:lpstr>
      <vt:lpstr>13. dia</vt:lpstr>
      <vt:lpstr>14. dia</vt:lpstr>
      <vt:lpstr>15. dia</vt:lpstr>
      <vt:lpstr>Hogyan lehet újra hasznosítani </vt:lpstr>
      <vt:lpstr>17. dia</vt:lpstr>
      <vt:lpstr>18. dia</vt:lpstr>
      <vt:lpstr>Műanyag gyűjtés</vt:lpstr>
      <vt:lpstr>Kuka amelyben gyűjtjük</vt:lpstr>
      <vt:lpstr>Színes üveg gyűjtés</vt:lpstr>
      <vt:lpstr>Kuka amelyben gyűjtjük</vt:lpstr>
      <vt:lpstr>Fehér üveg gyűjtés</vt:lpstr>
      <vt:lpstr>Kuka amelyben gyűjtjük</vt:lpstr>
      <vt:lpstr>Fém gyűjtés</vt:lpstr>
      <vt:lpstr>Kuka amelyben gyűjtjük</vt:lpstr>
      <vt:lpstr>Papír gyűjtés</vt:lpstr>
      <vt:lpstr>Kuka amelyben gyűjtjük</vt:lpstr>
      <vt:lpstr>Ami történik, ha nem hasznosítjuk újra a szemetet</vt:lpstr>
      <vt:lpstr>Néhány kérdés-válasz</vt:lpstr>
      <vt:lpstr>Oldalak, amiről információt gyűjtöttem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szemét útja</dc:title>
  <dc:creator>User</dc:creator>
  <cp:lastModifiedBy>User</cp:lastModifiedBy>
  <cp:revision>29</cp:revision>
  <dcterms:created xsi:type="dcterms:W3CDTF">2013-02-12T14:08:15Z</dcterms:created>
  <dcterms:modified xsi:type="dcterms:W3CDTF">2013-02-17T09:36:56Z</dcterms:modified>
</cp:coreProperties>
</file>