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9" r:id="rId4"/>
    <p:sldId id="273" r:id="rId5"/>
    <p:sldId id="274" r:id="rId6"/>
    <p:sldId id="278" r:id="rId7"/>
    <p:sldId id="279" r:id="rId8"/>
    <p:sldId id="280" r:id="rId9"/>
    <p:sldId id="257" r:id="rId10"/>
    <p:sldId id="258" r:id="rId11"/>
    <p:sldId id="259" r:id="rId12"/>
    <p:sldId id="283" r:id="rId13"/>
    <p:sldId id="275" r:id="rId14"/>
    <p:sldId id="276" r:id="rId15"/>
    <p:sldId id="277" r:id="rId16"/>
    <p:sldId id="284" r:id="rId17"/>
    <p:sldId id="290" r:id="rId18"/>
    <p:sldId id="285" r:id="rId19"/>
    <p:sldId id="272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90" d="100"/>
          <a:sy n="90" d="100"/>
        </p:scale>
        <p:origin x="-44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0C-3807-4FCB-86D6-18D416C869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8D705C-A133-4FF9-94A7-FFAAB304A2B1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07BFF1-99D7-44F0-9F6B-B5A92B44805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ermtud.akg.hu/okt/7/viz/10vizenergia.htm" TargetMode="External"/><Relationship Id="rId13" Type="http://schemas.openxmlformats.org/officeDocument/2006/relationships/hyperlink" Target="http://www.mixonline.hu/Cikk.aspx?id=73626" TargetMode="External"/><Relationship Id="rId3" Type="http://schemas.openxmlformats.org/officeDocument/2006/relationships/hyperlink" Target="http://www.alternativenergia.hu/ausztria-a-megujulo-energiaforrasok-kiepiteset-hangsulyozza-a-v4-talalkozon/28655" TargetMode="External"/><Relationship Id="rId7" Type="http://schemas.openxmlformats.org/officeDocument/2006/relationships/hyperlink" Target="http://www.nyf.hu/others/html/kornyezettud/megujulo/SzelEnergia/Windenergy.html" TargetMode="External"/><Relationship Id="rId12" Type="http://schemas.openxmlformats.org/officeDocument/2006/relationships/hyperlink" Target="http://www.felsofokon.hu/megujulo-energiaforrasok/2012/06/13/mi-az-a-megujulo-es-nem-megujulo-energia" TargetMode="External"/><Relationship Id="rId2" Type="http://schemas.openxmlformats.org/officeDocument/2006/relationships/hyperlink" Target="http://muszlimturaklub.blogspot.hu/2011/12/karacsonyi-dolina-nagykaracsony-3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ergiaklub.hu/publikacio/nem-megujulo-energiaforrasok-interaktiv-plakat" TargetMode="External"/><Relationship Id="rId11" Type="http://schemas.openxmlformats.org/officeDocument/2006/relationships/hyperlink" Target="http://www.alternativenergia.hu/tag/biomassza-eromu" TargetMode="External"/><Relationship Id="rId5" Type="http://schemas.openxmlformats.org/officeDocument/2006/relationships/hyperlink" Target="http://hu.wikipedia.org/wiki/Nem_meg&#250;jul&#243;_energiaforr&#225;s" TargetMode="External"/><Relationship Id="rId10" Type="http://schemas.openxmlformats.org/officeDocument/2006/relationships/hyperlink" Target="http://www.napenergia-napkollektor.hu/napenergia" TargetMode="External"/><Relationship Id="rId4" Type="http://schemas.openxmlformats.org/officeDocument/2006/relationships/hyperlink" Target="http://hu.wikipedia.org/wiki/Meg&#250;jul&#243;_energiaforr&#225;s" TargetMode="External"/><Relationship Id="rId9" Type="http://schemas.openxmlformats.org/officeDocument/2006/relationships/hyperlink" Target="http://www.alternativenergia.hu/wp-content/themes/alternativenergia/tudjmegtobbet.php?catid=9" TargetMode="External"/><Relationship Id="rId14" Type="http://schemas.openxmlformats.org/officeDocument/2006/relationships/hyperlink" Target="http://77rolo.wix.com/kustanillustrator?_escaped_fragment_=mese-illusztr%C3%A1ci%C3%B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008839">
            <a:off x="829538" y="1089650"/>
            <a:ext cx="7704184" cy="115212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hu-HU" sz="6000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Megújuló energiák</a:t>
            </a:r>
            <a:endParaRPr lang="hu-HU" sz="6000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1078053">
            <a:off x="832322" y="4664103"/>
            <a:ext cx="5538336" cy="1373151"/>
          </a:xfrm>
        </p:spPr>
        <p:txBody>
          <a:bodyPr>
            <a:prstTxWarp prst="textChevronInverted">
              <a:avLst>
                <a:gd name="adj" fmla="val 67450"/>
              </a:avLst>
            </a:prstTxWarp>
          </a:bodyPr>
          <a:lstStyle/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Készítette: Szalkai Márk	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Felkészítő tanár: Kis Ágnes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Galamb József szakképző iskola 6900 Makó</a:t>
            </a:r>
            <a:endParaRPr lang="hu-H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8004">
            <a:off x="2342297" y="1646876"/>
            <a:ext cx="3923506" cy="2804153"/>
          </a:xfrm>
          <a:prstGeom prst="roundRect">
            <a:avLst>
              <a:gd name="adj" fmla="val 35073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yf.hu/others/html/kornyezettud/megujulo/SzelEnergia/SZELTURB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1294">
            <a:off x="5024071" y="2371000"/>
            <a:ext cx="3466356" cy="2773085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7827">
            <a:off x="535451" y="1442677"/>
            <a:ext cx="2286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3" y="332656"/>
            <a:ext cx="7467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Szélenergia</a:t>
            </a:r>
            <a:endParaRPr lang="hu-HU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837936">
            <a:off x="1807125" y="2799630"/>
            <a:ext cx="5122912" cy="1584176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 szélenergia az egyik leggyorsabban fejlődő  megújuló energiaforrás.</a:t>
            </a:r>
            <a:endParaRPr lang="hu-H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ermtud.akg.hu/okt/7/viz/kepek/vi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7022">
            <a:off x="437785" y="3480601"/>
            <a:ext cx="3357904" cy="278854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Vízenergia</a:t>
            </a:r>
            <a:endParaRPr lang="hu-HU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2476872"/>
          </a:xfrm>
        </p:spPr>
        <p:txBody>
          <a:bodyPr/>
          <a:lstStyle/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Megújuló energia nem szennyezi a környezetet 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 világ vízerőműveinek összteljesítménye mintegy 715 000 MW</a:t>
            </a:r>
            <a:endParaRPr lang="hu-H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40" name="Picture 4" descr="http://www.alternativenergia.hu/tudjmegtobbetimages/Copy_of_982557_30144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5199">
            <a:off x="4021520" y="3722924"/>
            <a:ext cx="4282039" cy="243805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wave-graph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63174">
            <a:off x="297692" y="2391024"/>
            <a:ext cx="6156325" cy="4156075"/>
          </a:xfrm>
          <a:prstGeom prst="roundRect">
            <a:avLst>
              <a:gd name="adj" fmla="val 33852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Hullám energiája</a:t>
            </a:r>
            <a:endParaRPr lang="en-GB" b="1" dirty="0" smtClean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075612" cy="1439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Kihasználása: </a:t>
            </a:r>
            <a:r>
              <a:rPr lang="hu-HU" sz="2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Pelamis</a:t>
            </a:r>
            <a:r>
              <a:rPr lang="hu-H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segítségével (=</a:t>
            </a:r>
            <a:r>
              <a:rPr lang="en-GB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tengeri kígyó</a:t>
            </a:r>
            <a:r>
              <a:rPr lang="en-GB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</a:t>
            </a:r>
            <a:r>
              <a:rPr lang="hu-H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 skót </a:t>
            </a:r>
            <a:r>
              <a:rPr lang="en-GB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Ocean Power Delivery Ltd </a:t>
            </a:r>
            <a:r>
              <a:rPr lang="hu-H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fejlesztette ki.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alternativenergia.hu/wp-content/uploads/2010/02/napenergia-tarol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4680520" cy="3497784"/>
          </a:xfrm>
          <a:prstGeom prst="roundRect">
            <a:avLst>
              <a:gd name="adj" fmla="val 269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Napenergia</a:t>
            </a:r>
            <a:endParaRPr lang="hu-HU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8816" y="1484784"/>
            <a:ext cx="7467600" cy="2116832"/>
          </a:xfrm>
        </p:spPr>
        <p:txBody>
          <a:bodyPr/>
          <a:lstStyle/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 Nap energiája hő és fény formájában éri el a Földet , melyet ősidők óta hasznosítjuk, egyre fejlettebb technológiák segítségével.</a:t>
            </a:r>
            <a:endParaRPr lang="hu-H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6866" name="Picture 2" descr="http://www.napenergia-napkollektor.hu/images/napenergia-k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8315">
            <a:off x="755576" y="3573016"/>
            <a:ext cx="3429000" cy="2686051"/>
          </a:xfrm>
          <a:prstGeom prst="roundRect">
            <a:avLst>
              <a:gd name="adj" fmla="val 203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Biomassza</a:t>
            </a:r>
            <a:endParaRPr lang="hu-HU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1"/>
            <a:ext cx="8892480" cy="18288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Szerves anyagokat használnak: fa, trágya. Gázokat és folyékony üzemanyagokat állítanak elő</a:t>
            </a:r>
            <a:r>
              <a:rPr lang="hu-HU" sz="3200" dirty="0" smtClean="0"/>
              <a:t>.</a:t>
            </a:r>
          </a:p>
        </p:txBody>
      </p:sp>
      <p:pic>
        <p:nvPicPr>
          <p:cNvPr id="35842" name="Picture 2" descr="http://www.alternativenergia.hu/wp-content/uploads/2012/07/bio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4104456" cy="315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5844" name="Picture 4" descr="http://www.alternativenergia.hu/wp-content/uploads/2010/08/biomassz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476250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alternativenergia.hu/wp-content/uploads/2010/07/eromu-muko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175021" cy="278092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Geotermikus energia</a:t>
            </a:r>
            <a:endParaRPr lang="hu-HU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 geotermikus energia a Föld belső hőjéből származó energia. A Föld belsejében lefelé haladva kilométerenként átlag 30 </a:t>
            </a:r>
            <a:r>
              <a:rPr lang="hu-H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°C-kal</a:t>
            </a:r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emelkedik a hőmérséklet.</a:t>
            </a:r>
            <a:endParaRPr lang="hu-H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4818" name="Picture 2" descr="http://www.alternativenergia.hu/wp-content/uploads/2010/07/geotermikus-ener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2880320" cy="2670844"/>
          </a:xfrm>
          <a:prstGeom prst="roundRect">
            <a:avLst>
              <a:gd name="adj" fmla="val 317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076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hu-HU" sz="46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Miért fontos a szélenergia</a:t>
            </a:r>
            <a:r>
              <a:rPr lang="en-GB" sz="46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31640" y="1628800"/>
            <a:ext cx="7416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hu-HU" sz="2800" b="1" dirty="0">
                <a:latin typeface="Tahoma" pitchFamily="34" charset="0"/>
                <a:cs typeface="Arial" charset="0"/>
                <a:sym typeface="Wingdings" pitchFamily="2" charset="2"/>
              </a:rPr>
              <a:t> 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 </a:t>
            </a:r>
            <a:r>
              <a:rPr lang="hu-HU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nincs üzemanyagköltség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 </a:t>
            </a:r>
            <a:r>
              <a:rPr lang="hu-HU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nincs árkockázata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hu-HU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 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 </a:t>
            </a:r>
            <a:r>
              <a:rPr lang="hu-HU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nem kell „kitermelni”</a:t>
            </a:r>
            <a:endParaRPr lang="en-GB" sz="3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 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nem kell finomítani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 </a:t>
            </a:r>
            <a:r>
              <a:rPr lang="hu-HU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nem igényel vezetéket</a:t>
            </a:r>
            <a:endParaRPr lang="en-GB" sz="3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 </a:t>
            </a:r>
            <a:r>
              <a:rPr lang="hu-HU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nincs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CO</a:t>
            </a:r>
            <a:r>
              <a:rPr lang="en-GB" sz="3000" baseline="-25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GB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kibocsátása</a:t>
            </a:r>
            <a:endParaRPr lang="en-GB" sz="3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hu-HU" dirty="0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Miről hallottál???</a:t>
            </a:r>
            <a:endParaRPr lang="hu-HU" dirty="0"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525963"/>
          </a:xfrm>
        </p:spPr>
        <p:txBody>
          <a:bodyPr/>
          <a:lstStyle/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Milyen nem megújuló energia források vannak?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Melyek a megújuló energia források?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 a biomassza?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Miért fontos a szélenergia?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46180" y="2060848"/>
            <a:ext cx="88978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Köszönöm a figyelmet</a:t>
            </a:r>
            <a:r>
              <a:rPr lang="hu-H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!!!!</a:t>
            </a:r>
            <a:endParaRPr lang="hu-HU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Források</a:t>
            </a:r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/>
          </a:bodyPr>
          <a:lstStyle/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http://muszlimturaklub.blogspot.hu/2011/12/karacsonyi-dolina-nagykaracsony-33.html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http://www.alternativenergia.hu/ausztria-a-megujulo-energiaforrasok-kiepiteset-hangsulyozza-a-v4-talalkozon/28655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http://hu.wikipedia.org/wiki/Megújuló_energiaforrás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http://hu.wikipedia.org/wiki/Nem_megújuló_energiaforrás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http://energiaklub.hu/publikacio/nem-megujulo-energiaforrasok-interaktiv-plakat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http://www.nyf.hu/others/html/kornyezettud/megujulo/SzelEnergia/Windenergy.html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http://termtud.akg.hu/okt/7/viz/10vizenergia.htm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http://www.alternativenergia.hu/wp-content/themes/alternativenergia/tudjmegtobbet.php?catid=9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10"/>
              </a:rPr>
              <a:t>http://www.napenergia-napkollektor.hu/napenergia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11"/>
              </a:rPr>
              <a:t>http://www.alternativenergia.hu/tag/biomassza-eromu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12"/>
              </a:rPr>
              <a:t>http://www.felsofokon.hu/megujulo-energiaforrasok/2012/06/13/mi-az-a-megujulo-es-nem-megujulo-energia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tx1">
                    <a:lumMod val="95000"/>
                  </a:schemeClr>
                </a:solidFill>
                <a:hlinkClick r:id="rId13"/>
              </a:rPr>
              <a:t>http://www.mixonline.hu/Cikk.aspx?id=73626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sz="1400" dirty="0" smtClean="0">
                <a:hlinkClick r:id="rId14"/>
              </a:rPr>
              <a:t>http://77rolo.wix.com/</a:t>
            </a:r>
            <a:r>
              <a:rPr lang="hu-HU" sz="1400" dirty="0" err="1" smtClean="0">
                <a:hlinkClick r:id="rId14"/>
              </a:rPr>
              <a:t>kustanillustrator</a:t>
            </a:r>
            <a:r>
              <a:rPr lang="hu-HU" sz="1400" dirty="0" smtClean="0">
                <a:hlinkClick r:id="rId14"/>
              </a:rPr>
              <a:t>?_</a:t>
            </a:r>
            <a:r>
              <a:rPr lang="hu-HU" sz="1400" dirty="0" err="1" smtClean="0">
                <a:hlinkClick r:id="rId14"/>
              </a:rPr>
              <a:t>escaped</a:t>
            </a:r>
            <a:r>
              <a:rPr lang="hu-HU" sz="1400" dirty="0" smtClean="0">
                <a:hlinkClick r:id="rId14"/>
              </a:rPr>
              <a:t>_</a:t>
            </a:r>
            <a:r>
              <a:rPr lang="hu-HU" sz="1400" dirty="0" err="1" smtClean="0">
                <a:hlinkClick r:id="rId14"/>
              </a:rPr>
              <a:t>fragment</a:t>
            </a:r>
            <a:r>
              <a:rPr lang="hu-HU" sz="1400" dirty="0" smtClean="0">
                <a:hlinkClick r:id="rId14"/>
              </a:rPr>
              <a:t>_=mese-illusztr%C3%A1ci%C3%B3</a:t>
            </a:r>
            <a:endParaRPr lang="hu-H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hu-HU" sz="1400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160792">
            <a:off x="857570" y="181005"/>
            <a:ext cx="7776864" cy="1464568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Honnan származik az energiánk, mivel fűtünk?</a:t>
            </a:r>
            <a:endParaRPr lang="hu-HU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026" name="Picture 2" descr="P:\a750ea_d6d693d5e79690b8ee6b887576649e5e.jpg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4983">
            <a:off x="353150" y="1638076"/>
            <a:ext cx="3930207" cy="3121149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7" name="Picture 3" descr="P:\Bubos kemence mel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4211960" cy="320108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P: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2593">
            <a:off x="2278700" y="4182758"/>
            <a:ext cx="3384376" cy="225584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467600" cy="1143000"/>
          </a:xfrm>
        </p:spPr>
        <p:txBody>
          <a:bodyPr>
            <a:prstTxWarp prst="textArchUp">
              <a:avLst>
                <a:gd name="adj" fmla="val 10747727"/>
              </a:avLst>
            </a:prstTxWarp>
            <a:normAutofit/>
          </a:bodyPr>
          <a:lstStyle/>
          <a:p>
            <a:r>
              <a:rPr lang="hu-HU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Mi lesz ha elfogy a szén?</a:t>
            </a:r>
            <a:endParaRPr lang="hu-HU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492896"/>
            <a:ext cx="8820472" cy="820688"/>
          </a:xfrm>
        </p:spPr>
        <p:txBody>
          <a:bodyPr>
            <a:prstTxWarp prst="textArchDown">
              <a:avLst>
                <a:gd name="adj" fmla="val 74502"/>
              </a:avLst>
            </a:prstTxWarp>
            <a:noAutofit/>
          </a:bodyPr>
          <a:lstStyle/>
          <a:p>
            <a:pPr>
              <a:buNone/>
            </a:pPr>
            <a:r>
              <a:rPr lang="hu-HU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Olyan energia kell ami termelődik!!</a:t>
            </a:r>
            <a:endParaRPr lang="hu-HU" sz="4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4067944" y="3933056"/>
            <a:ext cx="216024" cy="2492896"/>
            <a:chOff x="8460432" y="0"/>
            <a:chExt cx="216024" cy="2492896"/>
          </a:xfrm>
        </p:grpSpPr>
        <p:sp>
          <p:nvSpPr>
            <p:cNvPr id="9" name="Ellipszis 8"/>
            <p:cNvSpPr/>
            <p:nvPr/>
          </p:nvSpPr>
          <p:spPr>
            <a:xfrm>
              <a:off x="8460432" y="0"/>
              <a:ext cx="216024" cy="20882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Folyamatábra: Bekötés 9"/>
            <p:cNvSpPr/>
            <p:nvPr/>
          </p:nvSpPr>
          <p:spPr>
            <a:xfrm>
              <a:off x="8532440" y="2348880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3419872" y="3933056"/>
            <a:ext cx="216024" cy="2492896"/>
            <a:chOff x="8460432" y="0"/>
            <a:chExt cx="216024" cy="2492896"/>
          </a:xfrm>
        </p:grpSpPr>
        <p:sp>
          <p:nvSpPr>
            <p:cNvPr id="13" name="Ellipszis 12"/>
            <p:cNvSpPr/>
            <p:nvPr/>
          </p:nvSpPr>
          <p:spPr>
            <a:xfrm>
              <a:off x="8460432" y="0"/>
              <a:ext cx="216024" cy="20882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Folyamatábra: Bekötés 13"/>
            <p:cNvSpPr/>
            <p:nvPr/>
          </p:nvSpPr>
          <p:spPr>
            <a:xfrm>
              <a:off x="8532440" y="2348880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4716016" y="3933056"/>
            <a:ext cx="216024" cy="2492896"/>
            <a:chOff x="8460432" y="0"/>
            <a:chExt cx="216024" cy="2492896"/>
          </a:xfrm>
        </p:grpSpPr>
        <p:sp>
          <p:nvSpPr>
            <p:cNvPr id="16" name="Ellipszis 15"/>
            <p:cNvSpPr/>
            <p:nvPr/>
          </p:nvSpPr>
          <p:spPr>
            <a:xfrm>
              <a:off x="8460432" y="0"/>
              <a:ext cx="216024" cy="20882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Folyamatábra: Bekötés 16"/>
            <p:cNvSpPr/>
            <p:nvPr/>
          </p:nvSpPr>
          <p:spPr>
            <a:xfrm>
              <a:off x="8532440" y="2348880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08720"/>
            <a:ext cx="8784976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r"/>
            <a:r>
              <a:rPr lang="hu-HU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Nem megújuló energia 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prstTxWarp prst="textArchDownPour">
              <a:avLst/>
            </a:prstTxWarp>
          </a:bodyPr>
          <a:lstStyle/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Kőszén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Kőolaj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Földgáz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Nukleáris energia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3810000" cy="2590800"/>
          </a:xfrm>
          <a:prstGeom prst="roundRect">
            <a:avLst>
              <a:gd name="adj" fmla="val 39419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Kőszén</a:t>
            </a:r>
            <a:endParaRPr lang="hu-HU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Lebomló növényi maradványokból képződött magas hőmérsékleten és nagy nyomás alatt kb.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286 </a:t>
            </a:r>
            <a:r>
              <a:rPr lang="en-GB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milli</a:t>
            </a: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ó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évvel ezelőtt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Fajtái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Barnaszén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l</a:t>
            </a:r>
            <a:r>
              <a:rPr lang="hu-H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ignit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„Lágy” szén: </a:t>
            </a:r>
            <a:r>
              <a:rPr lang="hu-H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bitumin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„Kemény” szén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en-GB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antracit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80000"/>
              </a:lnSpc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Hátrány: 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Kitermelés következményei.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Szénégetéskor kibocsátott szennyeződések: 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CO, CO</a:t>
            </a:r>
            <a:r>
              <a:rPr lang="en-GB" sz="2400" baseline="-25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SO</a:t>
            </a:r>
            <a:r>
              <a:rPr lang="en-GB" sz="2400" baseline="-25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NO </a:t>
            </a: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és radioaktív anyagok.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Bányászok megbetegedései.</a:t>
            </a:r>
            <a:endParaRPr lang="en-GB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458" name="AutoShape 2" descr="data:image/jpeg;base64,/9j/4AAQSkZJRgABAQAAAQABAAD/2wCEAAkGBhQSEBQUEhQVFRUVGBYUFRcXGBcVFBYVFRUWFxQVFxQXGyYeFxojGRUUHzsgJCcpLiwsFiAxNTwqNSksLCkBCQoKDgwOGg8PGiwkHxwsKSwsKSkpKSopLCkpKSksLCwtLCwsKSwpLCkpKSwsKSkpLCksKSwsKSkpLDUpKSksLP/AABEIAJYAyAMBIgACEQEDEQH/xAAcAAAABwEBAAAAAAAAAAAAAAAAAQIDBAUGBwj/xAA+EAACAgEDAwIEBQMBBQcFAAABAgMRAAQSIQUiMRNBBjJRYQcUI0JxgZGhYhWCk6LSFyRTVJLR8DM0Q1Jy/8QAFwEBAQEBAAAAAAAAAAAAAAAAAAECA//EABwRAQEBAAMAAwAAAAAAAAAAAAABEQIhMUFhcf/aAAwDAQACEQMRAD8A7PeEcAODAWDgDYlTh3gK3YDje7D34BsuJxYfDNYDZXADituFWApTiw2NjDwFticGETgAnCrCvFA4BVgrDAwwMADFXhVgJwAMSVxWA4DTR4y0WSsJxgQXiw8lFcGAjAGxdYgrgKDYd43h3gKvDrEbsUDgFtxanCvMt8WfiLp9AdjK8svukdUnFje7EBfbjk0brA1l4d5wfrf4w6ybiMrpl+kZ3vX3kdef6KMptD+IOuiNrqpD9nIkB/o4Nf0IyD0gcIZwSX8YuoECniXiu2Mck+5snnKDqPxtrZ23Pqp+OAEkaID/AHYit/1vKPTgbFHOMfC342mKER6yKSVkFJJGVLvXtIrkUf8AUCbrkD3tD+P2n/8AKaj/ANUP/XgdPYYkZzqL8eNGzANBqUU+WIjYL/upISR/AvJ5/GTpn/iy/wDAm/6cDcXigcyPS/xR6dOSF1AjIANTKYgfqFZxTVXteSh+IvTv/OQ8UfJ5vxXHOBpTgJyl0Hxnopm2x6qFm443hTz4oNV/0y5OAoYVYkHFBsAEYKw8I4BbcGFh4DYOGRjW7DD4CiuExABJNAWSTwBXkk+w4P8AbM38T/HkWkb01X1ZfLAMFSIfWVwCVP0ABPP05zk3xJ+Ket1I9JJIUHuNOhkDH2DOxbjx2geQMg33xX+KY0yn0IPVNkBnbYnFW+0AsVtgPa/85hP+2TqSnvMO3wdkSWCfAB9SifOYDqWvk1Lr6hG8VGpogVZHdfg2TZwukh0kVXpELbSXU7Kum5r24OUbp/j/AFesYRtqpoRW6XaY0XYotgG2Kyte0Xu/oMrhpdOV9SKQ2V3NCgeWQ3ZPqswa33EksVoe1UbzeoRigJpjfJPsfANmuCObA4xfTdMTLtdVZArMGMiwqtDhxI6t/YCzgT9LrSsylY0X0V3pEYyRMdv6iSHcWYlb7j9B4yueZNgdHZlpVKMAZIzt7rKgb18DdQxzUdTWQCMQLIFsRqu9QCTZPb3OT7VQHk3lvoun6kaeRdPpyH+WVkb1pgGX5TDVqGFd1GqI9xQURnX3YD35NcYZPF+3HPtz45++H0jpazN6bkRu7r+pIJDtC7lcEAeCatrsbQPfLjVfDM0kLPpzHL+WbZKIW9QxKwJD7qDFBtI8GuaPBoKr8vJt3CN2Askqpaq+u0dvg+a8HHdd04xEq0unJXgqstkGrr5aNePI5xro7GGUF/VRWdFkkAdHRZCO8tQ/buNE91H75L+IZ3ZY4mZZliMio67CFDFRtuPyLC1u9zwTzgRJdLIpYNG4KAlxtY7QBdtXAFEG/BBsZZN8K6gRLKVQB7pWkVJeFLX6b0SCBYom7H85I0/xDEyLptdDIGV9LTXsUpE7ep6iirJiYqDRIuxVWY6TLrZpdRqpDGqUNsYH6cVVEsZNgd1KFB82TeQV82maPaXKoGNAlhQIAPNfYjxfvjcsm1iu4Ej6G+Of/bJvVOoRyusqqySBeS9MHeuBGEsVtAsnyfpZyJ07UxwmQSIu9gqoWW0o+S24eAa8Vd5QpJ7FNRH0PI/zndPw5/EDTSaePTyuIZIo1W5HG2QLxauxu6A4P9LzjnT+nwy+qgKxhdrIQGnkY34TZRC1xRBvgjnC6d0ZnEq8l1VTHRDxSNyWXeFG1qHAP3uuDgemdB1eCZisM8UpUAsI5FcgGwCQpNAkH+2TazzBoNfqtHIsoEsDjb8w2tT7igdT5VgrcH6H3Gdi/DH4+l17TRajZvRVdCildyksH3DcRY7fYeff2g3wGHWDFZQ2ww8VWDAhnMz8afFg0kZSMg6hkZ0HsiKQDI3HnnhfJI+gJGovORfim7p1BSe4NAoiWuOCwkPFE9xHFj5hkvgw2uaRmdWdYowplLFqVnNMqO20EyE7uB9RYyoEMi7dqemZAVdpLVGJAY0XI2gG/aruvtuYuhmeKNpqaMBnlZim5X5FlF8hloGvPtmb+JOgvDLEKaRtTudIgPT7VYBEIHIUL7AgrTWffJxsFHrFWMh98ZsKWiF71LeRyTZBo/Q45NoyIpN0oAhMSxW3aROx3bYmO4HtZz//ADz5BzU6vq6wRegY1BB/U/LadlWRiopW1EpJKtRLMBfaNtc3jNSzTSPNqGZ3JDMXHph+Kb6GwAo4ywRtdq03fprsH03FzQ/1sBeHo9aqh94Yq4oEVwRz4PDA+COOMlRxRhSwZK+rFC4Pbdxggkc8cH3+mSD1J0EkY2MCdjE7PSJPk8+eApBBX73lESbRGTbsjZrB4U2eL/b+0AXxkrQa0wMCqbFsbjvdJKo8CRVG0EjcKF9v85YafSal41eQmNFjBDoihpIxZ+dTZChvPtvF5Wvon/Liceo0ZJViAX20oNuRYSy3vyaH3wNB1z4mi1R3yyyfpkiJAq7mvyOxRe7g23B2jjzjHSPixYoJUiiWGV0pJQu4HvF7qrwoG1qq93HOUcWgZwxbcWUMaHltnBINfKvA4JOOjqV97LpiePmC+BfO263cqT22frkwJ1vVZJTbyWKVdoY7CEHaSg49yfHviIFcdwvs/cdo2kigKb3I9skJMiITcUnPtztAdrTaBRRvv7AVV5arNDqJJTHAqRjl3gDKkQ7uaG7aCB77eVNecoz3UNQWSNXoGJSVPG/axsBvc1X8885YdEnfTLDqjCZFk3BTQZVaJxuBTnfSkHa+35rB98V1llZlYuCspkXcSSyGIV9fB3JV+CT/ABkbonT3EEkhDJG5CrIvdsZd1g7bK3dUa3C/OBoNH0KAd76yKkB3UDMo9VmELonsSb3KPlsE/XBq/wAuupj9HdLFKN8LS023UEoESS7BQMu3YQCN39czehjTvdqXb3RptemPO+ISA0nDqwZr+Vf6zU6hpim1kmK8IAdoKAP3bpBwQwduQvBQVXvBI6PCohkcegrQbCySsWmfbbfobQCpY2p/jk8DLjVa7T6nayRyxrKjxu5j3mCcENbGMU6NuBIAAFpxmd1nUA8xkjkk3N4V9u9QAAAxQhWFAcgC/OOS6iZN77mT1Vrt3KJUB2m6AU7f4rnz5xgs9BAhiqVViCv2lkDIrErvSyONwDML9wDWRYOj6lBvgdXpDJu00pPYtb9rLtYEXynzUT5yB/tSTbt3nbt20CVuiWUEDyqWaHtvOaTp/X2VUZZY1K1M6HYjbom2sC/AJdAAGAuuCD7Av4W/E7VaWVGeZ5oeBIjsXtD5ZXa2DAcjmvb3sei45QQCCCCLBHgg+CD7g55f+K/hZtDMEsGKS2hYXWy+FJPBYKV9+bvL/wDDj461Wnng0+9X08jpGUlNCMMauOT9nkdvIPAFecD0IrYWNXgyhNZyr8UtFs1iSux2yxqqcco6nb5IqjuJ8j5c6qGzn34pQbXglpir7UOwgOGicuhUEVyrSLftY/pnl4MbL07UQyQbzEysGL7WMjqQwolQf0xbCiPH1+hS9TR3Eryuk+xUvilayNkZZdoJYjwQTfPOQ9YJI4XeOJWRrWSi6shYlvUFHlSa8Gx9T5EnpzfmSHttPIRRIH6cytSAsGUoTQI3g+Dz9RzU3q9fFITDq2eOtpGoVhE+9SVZSCKF93L0aP3xWleOeVYRFGqIyRoJtRIk8tgMXRdpQ8HwDzX1NhHR9TLFJslRdqu0YDj5WkN2gka/TRRs4LcMtUbOTOu6mJ513ROykt6ckahhFdFEoCvmjkIDEn2oect3yH6b+LPhzTOBFHGglji2xUyonBIb9SyzFSgAQ03e1X4zAt0wwESEkqHf0mZQUm9FgsoC+eLHDV5GXz/EjPqI/VhkZEClmDO5NJ3MajXtBJFCqtueSTA6rTSAELGrGQrJIT6aFyWK7AASwv8Adu9vuc3x2TsqxbpMOnLMX3tGItRE0aKH5pSkhYEBaVaq+7f970MfSW1ERfSyXx2QPuZHLUCXRgOAp9gCL53HMrq+n6WaT1m1hIY8okUkzoOBtVjwvngHxwOcuOhdRgUM0GqMVemojMW8qqnaWdwQTW7cdtVft5xfoUXUeiNAyQyF5WKsKJ9WEuzXIscgAKSHZdEBgTzeVGh6X66/pRudpT1ZA25U9Swu5asCwSWHsPA9734i+IZdRM+2aOSOKUekyoypac+qwJ3ELbd3Pljxebr4I10ghMUyIPTWROAY5PUtnQFOC6siWGofN73QbZNRzKOeKGLZJp1Kyt6okBDSIqqKQC9yKSQx5BrjmrxGu0Umg1IlhkU0C6Pt83wwKsvvfHHI8YfVY1U7oUk2ldwY8BIWJ2oKHjmtxZvl/nIfocKnqSEAbYhRYbn5IEV2oY0OBywzQdPW45QgkiRWV3ckb3jYPFTXExLBtyKbVgvPIxzSMdDqZEez2+m/puv7qKyKWDK4qmAoWD7Yn4fCaeeRdQTG4R0VqUqrntN/UEX454ypih8Wyij/APtZ4o3Q9sC1Mssqnc3i2o8qxWgTdBT5rj6VzWAhIdSv5lSU3WUvcNpIO1mU2QL8qb44IOM6DUeoNjzemBWzfuMW67YNXKchTY+mHq9IGUKJQ/0Jvj5gwDEd1cDj6jA0vUYNHExZQ8YZnKxq0eomj2dgb1gaW2BOxiQQQQTxjk3SVidWQ+qSVmAldCXXgH1IQoCCvCkmwAQasZmhq1RdvpIx+sisWqgOFBAq+RxfjmhRVqdbK7es5YbhtBQAg1wE2gnbz7ce9YFjB051tlASGMiml3Q+shvgM9Bnrt7fqPPnFQxAo5dZIYu4KxUi3AsJW0Fwa/bW3bzwRk6frqTxacTOyzRIYyVAIIO2iAwoMFG00eaB44GM63U6QAoA8y7i4fvV6YLuWyb5IJq6u68nAh6nq3/c49LveQK4lUte1Au9VESVfKvXLEAVQvnIaR7lK/UFf7isl9V1QZUUUQZJZjJsMZcusaIu0+FQRsoo83eNaOB3ZUjQu7EKiL5Zj8q//PABPtgenPh3qn5nSQT1Xqxo9eaJAsc8+cGD4f6X+W0kEF36UaRkjwSo5P8Ae8GSETSMovjfop1eikQV6i/qxXVeogO279uSM0W3G5oNylSSAwKkjgjcKsH2POUcT0HU4kjaJkkp1beACGBUgE37UeODzY8ZV/CE4VZGk2p6e5SAWYdylTEAwZk+oBBB23fJuXsIeQzEep6jCVQCFWVTzfF7XIu6584j4q+H4J4wYmKykblVhYmqrPb7LurfXO8A34HKSTpq1L0fX4SsYaVQxC1ubaSSSKLydu6wprt/3R4e1fQTxFLKEJDMshWncHk7wbXZYNqRQuxWYXV9PmgjImgaFkIJLKLJJ2oWQcnuWr5B8ZuI9fs0SetpmiQgmgS7AAeexbjujXH837rM8SM91bQ6mvSX0pGQl9hfbYJJ3aU7w1FWorusVQABF5PpvTW1LskcKblVm2lm3hUBLBQz/MBRo/T28Z0HU6o6ZS8JEiFCVYhW8eQGBpuKpgeRX0yP0rRiWWfUyb0ZlRdsRpppZQ99psqihQxPbxzfGal6RiOkdMnkP6akrICVv1FDbCCPT2cs4IsVYv64zpFG/cUazYYU4Fk2SftdjabHPvnRuhRySCRIN6bVAaPwFqIB4/TkICbb30BuJC1Q85vqPwvIsyiGSWXStZilJSOSwArptYjvDIBX2+t5qUK6R1YJEwOlWTtaN9iCzuAoSLe8gKR3hbNe9UJ/xNoHkOlkkf1FCiASR7QrKu1AWdj7Fj22aBPsTjvT+tGcop0zcIEirUTRSarcdo2sq7eGoFrFEjnKubTzzfmF1AkhZa9JSHaiklFYzddhVbZeTuJ9xU+Qb9Wl0ociDTMpLDc6u7ssYFEsJq4IUELwCRwLyd/s+LqDo2lje41ZbhWMA0oZPUWR7CkiRQWo2D5x2NpfyMaQNAzs0rvK5atvaGiL1RYnaSLB7Pf2r9RqNU9mP8ujptdgjsiyki6VWqOTwW2hj81/wFTr9A2lKCWP1g42spLK8i0CGQgCSt24dw/aLvdlV+UCblOwkfcSqQaPbIjbLUfTyby7kn/UCzttZvmJW3jDkBiDdCxVc+D4BButh6aAFZ2BYXalgA1cxuG57W58jgr/ABmhW+ggFsWHgELRJPv/AB7ec3fSOn6KSJFKOnpBpNRPdxLvWvTbcoL/ACLQHgg/U5nuufD/AKah0Lum0fqbO0n9w3eCQT5H2yum1TemA3iy1XQ3sACxvyeAPtgP9R0qLKBHLvAFtIt7SD4C7vJGS/8AazbNiUF4HFew4JPuefOVMEzGrqvA5PuSQD5Pt/nJ82j9MhwLjcNKGQru2g05q6VlIPaR7cUMBiUMVLc8XbEdtn7+Mc0UTSlUj2F2Jrz9PLewReSTXAu74rcSdPZonj0u6GUDZqoZJlLysV3KI4SvCsgZtym/H85U6yYxwR7S5m1MfezKqyJCWpI0VBZMpF7vO1QKBOQUeodWdmSxH4Tcb7VAAPgcGi3jjdWdb/CP4IkRhrZxstSIIyO6m/8AysD8vHAH3N+aCPgP8J9pWfXryKaPTmuD5DTexI47PY+b4rqIOUSQcGMq+HgPXhhsQcK8DC/Hfw8BMNQh2tJ2MbAUMgsBh+5XWx9qHi8wsOmjgaF4N/6QMU0dSKT3L3dwJUgeRXvf2ztfU9CJ4mjNWeVJ5G4crY9xf+Cc5Tr/AIdkANv6bKPTG63ZW/aJGY944C7jyQR/JxygqurdBlRm1GnYTqLkKUWkVrLsUH74y1sVHjmvYB+PrsmqjLxxyTBCQ8YPdThr2kGwwPsb97xrSjUbvTMzBwV8lVLDde0XS+AovkENxWN6jRkStPG/oPIS0wO1e5OCKXmxZO4fUnMqXBDFFu028fqAmGKTtZWAFKLNJ3EdrcefFm6p9E35mWFjEhAQkFgqpJGbVXkNqv3qx7c85bnVTMAs5iYx96S70DAHtcgkU8dft54Ni7ys6trUhlDAw+pvdmuXfE4YEKSpXsCA1sUccc+SbEL0mr1PruIfTNbjuXuVgxJDEseR+mKNc7RV48NVLCvqOlSuKEixo4p2BJDK17jS0fB2++Maf4gWSOAKTJqUpC0ZRGkFElDGxFkebq/PnLGb4lEiywzx+gVCqGUrQNcj02YqQO0iiRwfGKqHpNIiSxpIwKKDKu1t5WY+RubkXfIU7bN5eLpEkX0d8hkZdihk2vTBgChYbaqz2+Mr4el7G3soIKht6bmjY8FXKXvC+DXgc39celaQyBgImBPyGyxYk9wkBvke38VXvPRVJr5Y5TpPRZ40bmPhZRd7TG69sitZ4bgmvBvC6h0wNMIPzCjm62BJdygCg7ExoQpZaWhw2WXVbhT1Y5Q067/TLlRJQK3HXG47bINVanjKn85CjR0smolfbPQtlR2C99ba38N/P+csoj9S+HPT1HuWADyizJ4qldzuCkgjnkADwMldS0CPKw7u4emBECI7o7FAYFqG57JHP39iPWJfVb8w0IWSwikd++gUEihtoS2YUSOf55qutfEDyupi1Dio6MYVko3/AOGBZ4oXmpqIXUPy8DNHTSOtqqqRHGh5J9RgblIJrz7GyDeQY9XIrKYmj3EG1A3MSeSrq1gj78ectul/DQnFFhEfoUl8iuKoWa/1f0OT9D8DRSHYrTSuRQ9JF5+o7rKjx4rzl0UXphk9RSiEBbiC0dxemKqDewDusA144OEmtE8SROvcm5Iyg5IZix3KDbsSfmoVX851PoP4UTbalCxg1ZchpGqwAdhHHPjjzmv6d+G2mhr52r9oqNf+Ubv+bA5r8J/Ab6yVZJY2jRO79ZfHAVRtG0Pey6PuL8eemdC+BoNPMZzum1DeZZDdfaNB2xgDjgX980UOmVFCIoVV4CqKA/gYdYwHhEYeA5QQwYAcGA/WA4e7CBwDAyB1boiTqwYUzLt3c/0se4/zk8YRwOQde6D6ZVXAWWMFUL2yshNkI/7hx5rts1Vm06TRpI7Bol9UhQx5UuaIUbh7+OeRfkeM65qdOsilJFV1PlWAI/scx/XvgNwpfQyBXHIiltkage1ZCd0dkAWSffx5zNg5drOh2PTST0pY2o7lVx2kfIQe03zR+uZ7poLSrugknIBJDKSVpTbU52qAVPmr+/t1XS/CeskcNLpSGLGvUeMhB/rdJDuH8Amqxr4i+CpdOTJuBDRhPUG4xq1t2ypd7W3fNRojz7Y7gxWngWAmUFJ94A9G+4BQCBK3gGmYbf75cdGjjjcu0ZkkK8xo4MS2pqiQCTuYmh9hz7Ue4aWaVZ0NtTug+XaSxtSfnB45HmvbkZcarqHrD9L14UcXuZBsElWu4UW2myLXxkqxFSGaBlEccksZsFH3IGI4Wq/+kxXm0448ZO6rrIA5iKtE1ACUEAFGBNsw5YeKqzld8OddkCiSd5mTlfBfm7FbVbdwb44Njzlr1fUB4yEQyLwF3bY23MN4KFaI4JuqAJH1oSzsibp9Wrd6TR+QCArAdzE7gXB5JJ8UOf4yrneL1ZAeWZSBDGFUnwGZm+oIAtfH+cgaXossjkJvkDVtqncIR3K0aAqeRV8WP4GazpP4Yzs/qTARHkWWUnafICITxx4LDGIzWm6kYyRFBAVBBB9NJAxHzXI7Eux8Enyec1vSOn6rV08OnjgQgfqvtAPmyiqN0h8eaHPn2zVaD4F00fzqZT/rPZ/w1oH+DeaQVX2+3gfxmsGV/wCzyKT/AO5mnmvyqv6Ef9o6b/P85oundJhgFQxqnsaHJ/lvJyTuw81gMDF3iBhnADLjLY8DiWGA1hhsBTEEYCsGJwYEisGKwYBA4qsQcLdgOFcKsAfFEYBYJEDAhgCCKIPII9wR74dYMDG9Z/DGCZxJGzKy3tR6kjo/Mg3DcqnjwePbOfa7oOu0yt/3SYBt0fFSp3UBL+mxG7yOa+pGdywE5Mg4h0X8MtZNKWYNpowNis9B9gPAVBz9+4e/nOgdK/DbSwgFw87DyZGNE+52Ch7Djx9s2AGEUxgjQQKgpFVR9FAUf4xwjFlMSVyhO3ABgvEnAFYanE7sPAcDYoHGxh4CiMGANgOAgjEY4cQy4CCMLDODAk4d4WDABxBwYMAwcWDgwYB4rzh4MAjicGDACnF3gwYBXhFcGDAQy42RgwYDZGC8LBgOA4e7BgwDBwYeDAK8Bw8GAhlwYM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60" name="AutoShape 4" descr="data:image/jpeg;base64,/9j/4AAQSkZJRgABAQAAAQABAAD/2wCEAAkGBhQSEBQUEhQVFRUVGBYUFRcXGBcVFBYVFRUWFxQVFxQXGyYeFxojGRUUHzsgJCcpLiwsFiAxNTwqNSksLCkBCQoKDgwOGg8PGiwkHxwsKSwsKSkpKSopLCkpKSksLCwtLCwsKSwpLCkpKSwsKSkpLCksKSwsKSkpLDUpKSksLP/AABEIAJYAyAMBIgACEQEDEQH/xAAcAAAABwEBAAAAAAAAAAAAAAAAAQIDBAUGBwj/xAA+EAACAgEDAwIEBQMBBQcFAAABAgMRAAQSIQUiMRNBBjJRYQcUI0JxgZGhYhWCk6LSFyRTVJLR8DM0Q1Jy/8QAFwEBAQEBAAAAAAAAAAAAAAAAAAECA//EABwRAQEBAAMAAwAAAAAAAAAAAAABEQIhMUFhcf/aAAwDAQACEQMRAD8A7PeEcAODAWDgDYlTh3gK3YDje7D34BsuJxYfDNYDZXADituFWApTiw2NjDwFticGETgAnCrCvFA4BVgrDAwwMADFXhVgJwAMSVxWA4DTR4y0WSsJxgQXiw8lFcGAjAGxdYgrgKDYd43h3gKvDrEbsUDgFtxanCvMt8WfiLp9AdjK8svukdUnFje7EBfbjk0brA1l4d5wfrf4w6ybiMrpl+kZ3vX3kdef6KMptD+IOuiNrqpD9nIkB/o4Nf0IyD0gcIZwSX8YuoECniXiu2Mck+5snnKDqPxtrZ23Pqp+OAEkaID/AHYit/1vKPTgbFHOMfC342mKER6yKSVkFJJGVLvXtIrkUf8AUCbrkD3tD+P2n/8AKaj/ANUP/XgdPYYkZzqL8eNGzANBqUU+WIjYL/upISR/AvJ5/GTpn/iy/wDAm/6cDcXigcyPS/xR6dOSF1AjIANTKYgfqFZxTVXteSh+IvTv/OQ8UfJ5vxXHOBpTgJyl0Hxnopm2x6qFm443hTz4oNV/0y5OAoYVYkHFBsAEYKw8I4BbcGFh4DYOGRjW7DD4CiuExABJNAWSTwBXkk+w4P8AbM38T/HkWkb01X1ZfLAMFSIfWVwCVP0ABPP05zk3xJ+Ket1I9JJIUHuNOhkDH2DOxbjx2geQMg33xX+KY0yn0IPVNkBnbYnFW+0AsVtgPa/85hP+2TqSnvMO3wdkSWCfAB9SifOYDqWvk1Lr6hG8VGpogVZHdfg2TZwukh0kVXpELbSXU7Kum5r24OUbp/j/AFesYRtqpoRW6XaY0XYotgG2Kyte0Xu/oMrhpdOV9SKQ2V3NCgeWQ3ZPqswa33EksVoe1UbzeoRigJpjfJPsfANmuCObA4xfTdMTLtdVZArMGMiwqtDhxI6t/YCzgT9LrSsylY0X0V3pEYyRMdv6iSHcWYlb7j9B4yueZNgdHZlpVKMAZIzt7rKgb18DdQxzUdTWQCMQLIFsRqu9QCTZPb3OT7VQHk3lvoun6kaeRdPpyH+WVkb1pgGX5TDVqGFd1GqI9xQURnX3YD35NcYZPF+3HPtz45++H0jpazN6bkRu7r+pIJDtC7lcEAeCatrsbQPfLjVfDM0kLPpzHL+WbZKIW9QxKwJD7qDFBtI8GuaPBoKr8vJt3CN2Askqpaq+u0dvg+a8HHdd04xEq0unJXgqstkGrr5aNePI5xro7GGUF/VRWdFkkAdHRZCO8tQ/buNE91H75L+IZ3ZY4mZZliMio67CFDFRtuPyLC1u9zwTzgRJdLIpYNG4KAlxtY7QBdtXAFEG/BBsZZN8K6gRLKVQB7pWkVJeFLX6b0SCBYom7H85I0/xDEyLptdDIGV9LTXsUpE7ep6iirJiYqDRIuxVWY6TLrZpdRqpDGqUNsYH6cVVEsZNgd1KFB82TeQV82maPaXKoGNAlhQIAPNfYjxfvjcsm1iu4Ej6G+Of/bJvVOoRyusqqySBeS9MHeuBGEsVtAsnyfpZyJ07UxwmQSIu9gqoWW0o+S24eAa8Vd5QpJ7FNRH0PI/zndPw5/EDTSaePTyuIZIo1W5HG2QLxauxu6A4P9LzjnT+nwy+qgKxhdrIQGnkY34TZRC1xRBvgjnC6d0ZnEq8l1VTHRDxSNyWXeFG1qHAP3uuDgemdB1eCZisM8UpUAsI5FcgGwCQpNAkH+2TazzBoNfqtHIsoEsDjb8w2tT7igdT5VgrcH6H3Gdi/DH4+l17TRajZvRVdCildyksH3DcRY7fYeff2g3wGHWDFZQ2ww8VWDAhnMz8afFg0kZSMg6hkZ0HsiKQDI3HnnhfJI+gJGovORfim7p1BSe4NAoiWuOCwkPFE9xHFj5hkvgw2uaRmdWdYowplLFqVnNMqO20EyE7uB9RYyoEMi7dqemZAVdpLVGJAY0XI2gG/aruvtuYuhmeKNpqaMBnlZim5X5FlF8hloGvPtmb+JOgvDLEKaRtTudIgPT7VYBEIHIUL7AgrTWffJxsFHrFWMh98ZsKWiF71LeRyTZBo/Q45NoyIpN0oAhMSxW3aROx3bYmO4HtZz//ADz5BzU6vq6wRegY1BB/U/LadlWRiopW1EpJKtRLMBfaNtc3jNSzTSPNqGZ3JDMXHph+Kb6GwAo4ywRtdq03fprsH03FzQ/1sBeHo9aqh94Yq4oEVwRz4PDA+COOMlRxRhSwZK+rFC4Pbdxggkc8cH3+mSD1J0EkY2MCdjE7PSJPk8+eApBBX73lESbRGTbsjZrB4U2eL/b+0AXxkrQa0wMCqbFsbjvdJKo8CRVG0EjcKF9v85YafSal41eQmNFjBDoihpIxZ+dTZChvPtvF5Wvon/Liceo0ZJViAX20oNuRYSy3vyaH3wNB1z4mi1R3yyyfpkiJAq7mvyOxRe7g23B2jjzjHSPixYoJUiiWGV0pJQu4HvF7qrwoG1qq93HOUcWgZwxbcWUMaHltnBINfKvA4JOOjqV97LpiePmC+BfO263cqT22frkwJ1vVZJTbyWKVdoY7CEHaSg49yfHviIFcdwvs/cdo2kigKb3I9skJMiITcUnPtztAdrTaBRRvv7AVV5arNDqJJTHAqRjl3gDKkQ7uaG7aCB77eVNecoz3UNQWSNXoGJSVPG/axsBvc1X8885YdEnfTLDqjCZFk3BTQZVaJxuBTnfSkHa+35rB98V1llZlYuCspkXcSSyGIV9fB3JV+CT/ABkbonT3EEkhDJG5CrIvdsZd1g7bK3dUa3C/OBoNH0KAd76yKkB3UDMo9VmELonsSb3KPlsE/XBq/wAuupj9HdLFKN8LS023UEoESS7BQMu3YQCN39czehjTvdqXb3RptemPO+ISA0nDqwZr+Vf6zU6hpim1kmK8IAdoKAP3bpBwQwduQvBQVXvBI6PCohkcegrQbCySsWmfbbfobQCpY2p/jk8DLjVa7T6nayRyxrKjxu5j3mCcENbGMU6NuBIAAFpxmd1nUA8xkjkk3N4V9u9QAAAxQhWFAcgC/OOS6iZN77mT1Vrt3KJUB2m6AU7f4rnz5xgs9BAhiqVViCv2lkDIrErvSyONwDML9wDWRYOj6lBvgdXpDJu00pPYtb9rLtYEXynzUT5yB/tSTbt3nbt20CVuiWUEDyqWaHtvOaTp/X2VUZZY1K1M6HYjbom2sC/AJdAAGAuuCD7Av4W/E7VaWVGeZ5oeBIjsXtD5ZXa2DAcjmvb3sei45QQCCCCLBHgg+CD7g55f+K/hZtDMEsGKS2hYXWy+FJPBYKV9+bvL/wDDj461Wnng0+9X08jpGUlNCMMauOT9nkdvIPAFecD0IrYWNXgyhNZyr8UtFs1iSux2yxqqcco6nb5IqjuJ8j5c6qGzn34pQbXglpir7UOwgOGicuhUEVyrSLftY/pnl4MbL07UQyQbzEysGL7WMjqQwolQf0xbCiPH1+hS9TR3Eryuk+xUvilayNkZZdoJYjwQTfPOQ9YJI4XeOJWRrWSi6shYlvUFHlSa8Gx9T5EnpzfmSHttPIRRIH6cytSAsGUoTQI3g+Dz9RzU3q9fFITDq2eOtpGoVhE+9SVZSCKF93L0aP3xWleOeVYRFGqIyRoJtRIk8tgMXRdpQ8HwDzX1NhHR9TLFJslRdqu0YDj5WkN2gka/TRRs4LcMtUbOTOu6mJ513ROykt6ckahhFdFEoCvmjkIDEn2oect3yH6b+LPhzTOBFHGglji2xUyonBIb9SyzFSgAQ03e1X4zAt0wwESEkqHf0mZQUm9FgsoC+eLHDV5GXz/EjPqI/VhkZEClmDO5NJ3MajXtBJFCqtueSTA6rTSAELGrGQrJIT6aFyWK7AASwv8Adu9vuc3x2TsqxbpMOnLMX3tGItRE0aKH5pSkhYEBaVaq+7f970MfSW1ERfSyXx2QPuZHLUCXRgOAp9gCL53HMrq+n6WaT1m1hIY8okUkzoOBtVjwvngHxwOcuOhdRgUM0GqMVemojMW8qqnaWdwQTW7cdtVft5xfoUXUeiNAyQyF5WKsKJ9WEuzXIscgAKSHZdEBgTzeVGh6X66/pRudpT1ZA25U9Swu5asCwSWHsPA9734i+IZdRM+2aOSOKUekyoypac+qwJ3ELbd3Pljxebr4I10ghMUyIPTWROAY5PUtnQFOC6siWGofN73QbZNRzKOeKGLZJp1Kyt6okBDSIqqKQC9yKSQx5BrjmrxGu0Umg1IlhkU0C6Pt83wwKsvvfHHI8YfVY1U7oUk2ldwY8BIWJ2oKHjmtxZvl/nIfocKnqSEAbYhRYbn5IEV2oY0OBywzQdPW45QgkiRWV3ckb3jYPFTXExLBtyKbVgvPIxzSMdDqZEez2+m/puv7qKyKWDK4qmAoWD7Yn4fCaeeRdQTG4R0VqUqrntN/UEX454ypih8Wyij/APtZ4o3Q9sC1Mssqnc3i2o8qxWgTdBT5rj6VzWAhIdSv5lSU3WUvcNpIO1mU2QL8qb44IOM6DUeoNjzemBWzfuMW67YNXKchTY+mHq9IGUKJQ/0Jvj5gwDEd1cDj6jA0vUYNHExZQ8YZnKxq0eomj2dgb1gaW2BOxiQQQQTxjk3SVidWQ+qSVmAldCXXgH1IQoCCvCkmwAQasZmhq1RdvpIx+sisWqgOFBAq+RxfjmhRVqdbK7es5YbhtBQAg1wE2gnbz7ce9YFjB051tlASGMiml3Q+shvgM9Bnrt7fqPPnFQxAo5dZIYu4KxUi3AsJW0Fwa/bW3bzwRk6frqTxacTOyzRIYyVAIIO2iAwoMFG00eaB44GM63U6QAoA8y7i4fvV6YLuWyb5IJq6u68nAh6nq3/c49LveQK4lUte1Au9VESVfKvXLEAVQvnIaR7lK/UFf7isl9V1QZUUUQZJZjJsMZcusaIu0+FQRsoo83eNaOB3ZUjQu7EKiL5Zj8q//PABPtgenPh3qn5nSQT1Xqxo9eaJAsc8+cGD4f6X+W0kEF36UaRkjwSo5P8Ae8GSETSMovjfop1eikQV6i/qxXVeogO279uSM0W3G5oNylSSAwKkjgjcKsH2POUcT0HU4kjaJkkp1beACGBUgE37UeODzY8ZV/CE4VZGk2p6e5SAWYdylTEAwZk+oBBB23fJuXsIeQzEep6jCVQCFWVTzfF7XIu6584j4q+H4J4wYmKykblVhYmqrPb7LurfXO8A34HKSTpq1L0fX4SsYaVQxC1ubaSSSKLydu6wprt/3R4e1fQTxFLKEJDMshWncHk7wbXZYNqRQuxWYXV9PmgjImgaFkIJLKLJJ2oWQcnuWr5B8ZuI9fs0SetpmiQgmgS7AAeexbjujXH837rM8SM91bQ6mvSX0pGQl9hfbYJJ3aU7w1FWorusVQABF5PpvTW1LskcKblVm2lm3hUBLBQz/MBRo/T28Z0HU6o6ZS8JEiFCVYhW8eQGBpuKpgeRX0yP0rRiWWfUyb0ZlRdsRpppZQ99psqihQxPbxzfGal6RiOkdMnkP6akrICVv1FDbCCPT2cs4IsVYv64zpFG/cUazYYU4Fk2SftdjabHPvnRuhRySCRIN6bVAaPwFqIB4/TkICbb30BuJC1Q85vqPwvIsyiGSWXStZilJSOSwArptYjvDIBX2+t5qUK6R1YJEwOlWTtaN9iCzuAoSLe8gKR3hbNe9UJ/xNoHkOlkkf1FCiASR7QrKu1AWdj7Fj22aBPsTjvT+tGcop0zcIEirUTRSarcdo2sq7eGoFrFEjnKubTzzfmF1AkhZa9JSHaiklFYzddhVbZeTuJ9xU+Qb9Wl0ociDTMpLDc6u7ssYFEsJq4IUELwCRwLyd/s+LqDo2lje41ZbhWMA0oZPUWR7CkiRQWo2D5x2NpfyMaQNAzs0rvK5atvaGiL1RYnaSLB7Pf2r9RqNU9mP8ujptdgjsiyki6VWqOTwW2hj81/wFTr9A2lKCWP1g42spLK8i0CGQgCSt24dw/aLvdlV+UCblOwkfcSqQaPbIjbLUfTyby7kn/UCzttZvmJW3jDkBiDdCxVc+D4BButh6aAFZ2BYXalgA1cxuG57W58jgr/ABmhW+ggFsWHgELRJPv/AB7ec3fSOn6KSJFKOnpBpNRPdxLvWvTbcoL/ACLQHgg/U5nuufD/AKah0Lum0fqbO0n9w3eCQT5H2yum1TemA3iy1XQ3sACxvyeAPtgP9R0qLKBHLvAFtIt7SD4C7vJGS/8AazbNiUF4HFew4JPuefOVMEzGrqvA5PuSQD5Pt/nJ82j9MhwLjcNKGQru2g05q6VlIPaR7cUMBiUMVLc8XbEdtn7+Mc0UTSlUj2F2Jrz9PLewReSTXAu74rcSdPZonj0u6GUDZqoZJlLysV3KI4SvCsgZtym/H85U6yYxwR7S5m1MfezKqyJCWpI0VBZMpF7vO1QKBOQUeodWdmSxH4Tcb7VAAPgcGi3jjdWdb/CP4IkRhrZxstSIIyO6m/8AysD8vHAH3N+aCPgP8J9pWfXryKaPTmuD5DTexI47PY+b4rqIOUSQcGMq+HgPXhhsQcK8DC/Hfw8BMNQh2tJ2MbAUMgsBh+5XWx9qHi8wsOmjgaF4N/6QMU0dSKT3L3dwJUgeRXvf2ztfU9CJ4mjNWeVJ5G4crY9xf+Cc5Tr/AIdkANv6bKPTG63ZW/aJGY944C7jyQR/JxygqurdBlRm1GnYTqLkKUWkVrLsUH74y1sVHjmvYB+PrsmqjLxxyTBCQ8YPdThr2kGwwPsb97xrSjUbvTMzBwV8lVLDde0XS+AovkENxWN6jRkStPG/oPIS0wO1e5OCKXmxZO4fUnMqXBDFFu028fqAmGKTtZWAFKLNJ3EdrcefFm6p9E35mWFjEhAQkFgqpJGbVXkNqv3qx7c85bnVTMAs5iYx96S70DAHtcgkU8dft54Ni7ys6trUhlDAw+pvdmuXfE4YEKSpXsCA1sUccc+SbEL0mr1PruIfTNbjuXuVgxJDEseR+mKNc7RV48NVLCvqOlSuKEixo4p2BJDK17jS0fB2++Maf4gWSOAKTJqUpC0ZRGkFElDGxFkebq/PnLGb4lEiywzx+gVCqGUrQNcj02YqQO0iiRwfGKqHpNIiSxpIwKKDKu1t5WY+RubkXfIU7bN5eLpEkX0d8hkZdihk2vTBgChYbaqz2+Mr4el7G3soIKht6bmjY8FXKXvC+DXgc39celaQyBgImBPyGyxYk9wkBvke38VXvPRVJr5Y5TpPRZ40bmPhZRd7TG69sitZ4bgmvBvC6h0wNMIPzCjm62BJdygCg7ExoQpZaWhw2WXVbhT1Y5Q067/TLlRJQK3HXG47bINVanjKn85CjR0smolfbPQtlR2C99ba38N/P+csoj9S+HPT1HuWADyizJ4qldzuCkgjnkADwMldS0CPKw7u4emBECI7o7FAYFqG57JHP39iPWJfVb8w0IWSwikd++gUEihtoS2YUSOf55qutfEDyupi1Dio6MYVko3/AOGBZ4oXmpqIXUPy8DNHTSOtqqqRHGh5J9RgblIJrz7GyDeQY9XIrKYmj3EG1A3MSeSrq1gj78ectul/DQnFFhEfoUl8iuKoWa/1f0OT9D8DRSHYrTSuRQ9JF5+o7rKjx4rzl0UXphk9RSiEBbiC0dxemKqDewDusA144OEmtE8SROvcm5Iyg5IZix3KDbsSfmoVX851PoP4UTbalCxg1ZchpGqwAdhHHPjjzmv6d+G2mhr52r9oqNf+Ubv+bA5r8J/Ab6yVZJY2jRO79ZfHAVRtG0Pey6PuL8eemdC+BoNPMZzum1DeZZDdfaNB2xgDjgX980UOmVFCIoVV4CqKA/gYdYwHhEYeA5QQwYAcGA/WA4e7CBwDAyB1boiTqwYUzLt3c/0se4/zk8YRwOQde6D6ZVXAWWMFUL2yshNkI/7hx5rts1Vm06TRpI7Bol9UhQx5UuaIUbh7+OeRfkeM65qdOsilJFV1PlWAI/scx/XvgNwpfQyBXHIiltkage1ZCd0dkAWSffx5zNg5drOh2PTST0pY2o7lVx2kfIQe03zR+uZ7poLSrugknIBJDKSVpTbU52qAVPmr+/t1XS/CeskcNLpSGLGvUeMhB/rdJDuH8Amqxr4i+CpdOTJuBDRhPUG4xq1t2ypd7W3fNRojz7Y7gxWngWAmUFJ94A9G+4BQCBK3gGmYbf75cdGjjjcu0ZkkK8xo4MS2pqiQCTuYmh9hz7Ue4aWaVZ0NtTug+XaSxtSfnB45HmvbkZcarqHrD9L14UcXuZBsElWu4UW2myLXxkqxFSGaBlEccksZsFH3IGI4Wq/+kxXm0448ZO6rrIA5iKtE1ACUEAFGBNsw5YeKqzld8OddkCiSd5mTlfBfm7FbVbdwb44Njzlr1fUB4yEQyLwF3bY23MN4KFaI4JuqAJH1oSzsibp9Wrd6TR+QCArAdzE7gXB5JJ8UOf4yrneL1ZAeWZSBDGFUnwGZm+oIAtfH+cgaXossjkJvkDVtqncIR3K0aAqeRV8WP4GazpP4Yzs/qTARHkWWUnafICITxx4LDGIzWm6kYyRFBAVBBB9NJAxHzXI7Eux8Enyec1vSOn6rV08OnjgQgfqvtAPmyiqN0h8eaHPn2zVaD4F00fzqZT/rPZ/w1oH+DeaQVX2+3gfxmsGV/wCzyKT/AO5mnmvyqv6Ef9o6b/P85oundJhgFQxqnsaHJ/lvJyTuw81gMDF3iBhnADLjLY8DiWGA1hhsBTEEYCsGJwYEisGKwYBA4qsQcLdgOFcKsAfFEYBYJEDAhgCCKIPII9wR74dYMDG9Z/DGCZxJGzKy3tR6kjo/Mg3DcqnjwePbOfa7oOu0yt/3SYBt0fFSp3UBL+mxG7yOa+pGdywE5Mg4h0X8MtZNKWYNpowNis9B9gPAVBz9+4e/nOgdK/DbSwgFw87DyZGNE+52Ch7Djx9s2AGEUxgjQQKgpFVR9FAUf4xwjFlMSVyhO3ABgvEnAFYanE7sPAcDYoHGxh4CiMGANgOAgjEY4cQy4CCMLDODAk4d4WDABxBwYMAwcWDgwYB4rzh4MAjicGDACnF3gwYBXhFcGDAQy42RgwYDZGC8LBgOA4e7BgwDBwYeDAK8Bw8GAhlwYM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62" name="AutoShape 6" descr="data:image/jpeg;base64,/9j/4AAQSkZJRgABAQAAAQABAAD/2wCEAAkGBhQSEBQUEhQVFRUVGBYUFRcXGBcVFBYVFRUWFxQVFxQXGyYeFxojGRUUHzsgJCcpLiwsFiAxNTwqNSksLCkBCQoKDgwOGg8PGiwkHxwsKSwsKSkpKSopLCkpKSksLCwtLCwsKSwpLCkpKSwsKSkpLCksKSwsKSkpLDUpKSksLP/AABEIAJYAyAMBIgACEQEDEQH/xAAcAAAABwEBAAAAAAAAAAAAAAAAAQIDBAUGBwj/xAA+EAACAgEDAwIEBQMBBQcFAAABAgMRAAQSIQUiMRNBBjJRYQcUI0JxgZGhYhWCk6LSFyRTVJLR8DM0Q1Jy/8QAFwEBAQEBAAAAAAAAAAAAAAAAAAECA//EABwRAQEBAAMAAwAAAAAAAAAAAAABEQIhMUFhcf/aAAwDAQACEQMRAD8A7PeEcAODAWDgDYlTh3gK3YDje7D34BsuJxYfDNYDZXADituFWApTiw2NjDwFticGETgAnCrCvFA4BVgrDAwwMADFXhVgJwAMSVxWA4DTR4y0WSsJxgQXiw8lFcGAjAGxdYgrgKDYd43h3gKvDrEbsUDgFtxanCvMt8WfiLp9AdjK8svukdUnFje7EBfbjk0brA1l4d5wfrf4w6ybiMrpl+kZ3vX3kdef6KMptD+IOuiNrqpD9nIkB/o4Nf0IyD0gcIZwSX8YuoECniXiu2Mck+5snnKDqPxtrZ23Pqp+OAEkaID/AHYit/1vKPTgbFHOMfC342mKER6yKSVkFJJGVLvXtIrkUf8AUCbrkD3tD+P2n/8AKaj/ANUP/XgdPYYkZzqL8eNGzANBqUU+WIjYL/upISR/AvJ5/GTpn/iy/wDAm/6cDcXigcyPS/xR6dOSF1AjIANTKYgfqFZxTVXteSh+IvTv/OQ8UfJ5vxXHOBpTgJyl0Hxnopm2x6qFm443hTz4oNV/0y5OAoYVYkHFBsAEYKw8I4BbcGFh4DYOGRjW7DD4CiuExABJNAWSTwBXkk+w4P8AbM38T/HkWkb01X1ZfLAMFSIfWVwCVP0ABPP05zk3xJ+Ket1I9JJIUHuNOhkDH2DOxbjx2geQMg33xX+KY0yn0IPVNkBnbYnFW+0AsVtgPa/85hP+2TqSnvMO3wdkSWCfAB9SifOYDqWvk1Lr6hG8VGpogVZHdfg2TZwukh0kVXpELbSXU7Kum5r24OUbp/j/AFesYRtqpoRW6XaY0XYotgG2Kyte0Xu/oMrhpdOV9SKQ2V3NCgeWQ3ZPqswa33EksVoe1UbzeoRigJpjfJPsfANmuCObA4xfTdMTLtdVZArMGMiwqtDhxI6t/YCzgT9LrSsylY0X0V3pEYyRMdv6iSHcWYlb7j9B4yueZNgdHZlpVKMAZIzt7rKgb18DdQxzUdTWQCMQLIFsRqu9QCTZPb3OT7VQHk3lvoun6kaeRdPpyH+WVkb1pgGX5TDVqGFd1GqI9xQURnX3YD35NcYZPF+3HPtz45++H0jpazN6bkRu7r+pIJDtC7lcEAeCatrsbQPfLjVfDM0kLPpzHL+WbZKIW9QxKwJD7qDFBtI8GuaPBoKr8vJt3CN2Askqpaq+u0dvg+a8HHdd04xEq0unJXgqstkGrr5aNePI5xro7GGUF/VRWdFkkAdHRZCO8tQ/buNE91H75L+IZ3ZY4mZZliMio67CFDFRtuPyLC1u9zwTzgRJdLIpYNG4KAlxtY7QBdtXAFEG/BBsZZN8K6gRLKVQB7pWkVJeFLX6b0SCBYom7H85I0/xDEyLptdDIGV9LTXsUpE7ep6iirJiYqDRIuxVWY6TLrZpdRqpDGqUNsYH6cVVEsZNgd1KFB82TeQV82maPaXKoGNAlhQIAPNfYjxfvjcsm1iu4Ej6G+Of/bJvVOoRyusqqySBeS9MHeuBGEsVtAsnyfpZyJ07UxwmQSIu9gqoWW0o+S24eAa8Vd5QpJ7FNRH0PI/zndPw5/EDTSaePTyuIZIo1W5HG2QLxauxu6A4P9LzjnT+nwy+qgKxhdrIQGnkY34TZRC1xRBvgjnC6d0ZnEq8l1VTHRDxSNyWXeFG1qHAP3uuDgemdB1eCZisM8UpUAsI5FcgGwCQpNAkH+2TazzBoNfqtHIsoEsDjb8w2tT7igdT5VgrcH6H3Gdi/DH4+l17TRajZvRVdCildyksH3DcRY7fYeff2g3wGHWDFZQ2ww8VWDAhnMz8afFg0kZSMg6hkZ0HsiKQDI3HnnhfJI+gJGovORfim7p1BSe4NAoiWuOCwkPFE9xHFj5hkvgw2uaRmdWdYowplLFqVnNMqO20EyE7uB9RYyoEMi7dqemZAVdpLVGJAY0XI2gG/aruvtuYuhmeKNpqaMBnlZim5X5FlF8hloGvPtmb+JOgvDLEKaRtTudIgPT7VYBEIHIUL7AgrTWffJxsFHrFWMh98ZsKWiF71LeRyTZBo/Q45NoyIpN0oAhMSxW3aROx3bYmO4HtZz//ADz5BzU6vq6wRegY1BB/U/LadlWRiopW1EpJKtRLMBfaNtc3jNSzTSPNqGZ3JDMXHph+Kb6GwAo4ywRtdq03fprsH03FzQ/1sBeHo9aqh94Yq4oEVwRz4PDA+COOMlRxRhSwZK+rFC4Pbdxggkc8cH3+mSD1J0EkY2MCdjE7PSJPk8+eApBBX73lESbRGTbsjZrB4U2eL/b+0AXxkrQa0wMCqbFsbjvdJKo8CRVG0EjcKF9v85YafSal41eQmNFjBDoihpIxZ+dTZChvPtvF5Wvon/Liceo0ZJViAX20oNuRYSy3vyaH3wNB1z4mi1R3yyyfpkiJAq7mvyOxRe7g23B2jjzjHSPixYoJUiiWGV0pJQu4HvF7qrwoG1qq93HOUcWgZwxbcWUMaHltnBINfKvA4JOOjqV97LpiePmC+BfO263cqT22frkwJ1vVZJTbyWKVdoY7CEHaSg49yfHviIFcdwvs/cdo2kigKb3I9skJMiITcUnPtztAdrTaBRRvv7AVV5arNDqJJTHAqRjl3gDKkQ7uaG7aCB77eVNecoz3UNQWSNXoGJSVPG/axsBvc1X8885YdEnfTLDqjCZFk3BTQZVaJxuBTnfSkHa+35rB98V1llZlYuCspkXcSSyGIV9fB3JV+CT/ABkbonT3EEkhDJG5CrIvdsZd1g7bK3dUa3C/OBoNH0KAd76yKkB3UDMo9VmELonsSb3KPlsE/XBq/wAuupj9HdLFKN8LS023UEoESS7BQMu3YQCN39czehjTvdqXb3RptemPO+ISA0nDqwZr+Vf6zU6hpim1kmK8IAdoKAP3bpBwQwduQvBQVXvBI6PCohkcegrQbCySsWmfbbfobQCpY2p/jk8DLjVa7T6nayRyxrKjxu5j3mCcENbGMU6NuBIAAFpxmd1nUA8xkjkk3N4V9u9QAAAxQhWFAcgC/OOS6iZN77mT1Vrt3KJUB2m6AU7f4rnz5xgs9BAhiqVViCv2lkDIrErvSyONwDML9wDWRYOj6lBvgdXpDJu00pPYtb9rLtYEXynzUT5yB/tSTbt3nbt20CVuiWUEDyqWaHtvOaTp/X2VUZZY1K1M6HYjbom2sC/AJdAAGAuuCD7Av4W/E7VaWVGeZ5oeBIjsXtD5ZXa2DAcjmvb3sei45QQCCCCLBHgg+CD7g55f+K/hZtDMEsGKS2hYXWy+FJPBYKV9+bvL/wDDj461Wnng0+9X08jpGUlNCMMauOT9nkdvIPAFecD0IrYWNXgyhNZyr8UtFs1iSux2yxqqcco6nb5IqjuJ8j5c6qGzn34pQbXglpir7UOwgOGicuhUEVyrSLftY/pnl4MbL07UQyQbzEysGL7WMjqQwolQf0xbCiPH1+hS9TR3Eryuk+xUvilayNkZZdoJYjwQTfPOQ9YJI4XeOJWRrWSi6shYlvUFHlSa8Gx9T5EnpzfmSHttPIRRIH6cytSAsGUoTQI3g+Dz9RzU3q9fFITDq2eOtpGoVhE+9SVZSCKF93L0aP3xWleOeVYRFGqIyRoJtRIk8tgMXRdpQ8HwDzX1NhHR9TLFJslRdqu0YDj5WkN2gka/TRRs4LcMtUbOTOu6mJ513ROykt6ckahhFdFEoCvmjkIDEn2oect3yH6b+LPhzTOBFHGglji2xUyonBIb9SyzFSgAQ03e1X4zAt0wwESEkqHf0mZQUm9FgsoC+eLHDV5GXz/EjPqI/VhkZEClmDO5NJ3MajXtBJFCqtueSTA6rTSAELGrGQrJIT6aFyWK7AASwv8Adu9vuc3x2TsqxbpMOnLMX3tGItRE0aKH5pSkhYEBaVaq+7f970MfSW1ERfSyXx2QPuZHLUCXRgOAp9gCL53HMrq+n6WaT1m1hIY8okUkzoOBtVjwvngHxwOcuOhdRgUM0GqMVemojMW8qqnaWdwQTW7cdtVft5xfoUXUeiNAyQyF5WKsKJ9WEuzXIscgAKSHZdEBgTzeVGh6X66/pRudpT1ZA25U9Swu5asCwSWHsPA9734i+IZdRM+2aOSOKUekyoypac+qwJ3ELbd3Pljxebr4I10ghMUyIPTWROAY5PUtnQFOC6siWGofN73QbZNRzKOeKGLZJp1Kyt6okBDSIqqKQC9yKSQx5BrjmrxGu0Umg1IlhkU0C6Pt83wwKsvvfHHI8YfVY1U7oUk2ldwY8BIWJ2oKHjmtxZvl/nIfocKnqSEAbYhRYbn5IEV2oY0OBywzQdPW45QgkiRWV3ckb3jYPFTXExLBtyKbVgvPIxzSMdDqZEez2+m/puv7qKyKWDK4qmAoWD7Yn4fCaeeRdQTG4R0VqUqrntN/UEX454ypih8Wyij/APtZ4o3Q9sC1Mssqnc3i2o8qxWgTdBT5rj6VzWAhIdSv5lSU3WUvcNpIO1mU2QL8qb44IOM6DUeoNjzemBWzfuMW67YNXKchTY+mHq9IGUKJQ/0Jvj5gwDEd1cDj6jA0vUYNHExZQ8YZnKxq0eomj2dgb1gaW2BOxiQQQQTxjk3SVidWQ+qSVmAldCXXgH1IQoCCvCkmwAQasZmhq1RdvpIx+sisWqgOFBAq+RxfjmhRVqdbK7es5YbhtBQAg1wE2gnbz7ce9YFjB051tlASGMiml3Q+shvgM9Bnrt7fqPPnFQxAo5dZIYu4KxUi3AsJW0Fwa/bW3bzwRk6frqTxacTOyzRIYyVAIIO2iAwoMFG00eaB44GM63U6QAoA8y7i4fvV6YLuWyb5IJq6u68nAh6nq3/c49LveQK4lUte1Au9VESVfKvXLEAVQvnIaR7lK/UFf7isl9V1QZUUUQZJZjJsMZcusaIu0+FQRsoo83eNaOB3ZUjQu7EKiL5Zj8q//PABPtgenPh3qn5nSQT1Xqxo9eaJAsc8+cGD4f6X+W0kEF36UaRkjwSo5P8Ae8GSETSMovjfop1eikQV6i/qxXVeogO279uSM0W3G5oNylSSAwKkjgjcKsH2POUcT0HU4kjaJkkp1beACGBUgE37UeODzY8ZV/CE4VZGk2p6e5SAWYdylTEAwZk+oBBB23fJuXsIeQzEep6jCVQCFWVTzfF7XIu6584j4q+H4J4wYmKykblVhYmqrPb7LurfXO8A34HKSTpq1L0fX4SsYaVQxC1ubaSSSKLydu6wprt/3R4e1fQTxFLKEJDMshWncHk7wbXZYNqRQuxWYXV9PmgjImgaFkIJLKLJJ2oWQcnuWr5B8ZuI9fs0SetpmiQgmgS7AAeexbjujXH837rM8SM91bQ6mvSX0pGQl9hfbYJJ3aU7w1FWorusVQABF5PpvTW1LskcKblVm2lm3hUBLBQz/MBRo/T28Z0HU6o6ZS8JEiFCVYhW8eQGBpuKpgeRX0yP0rRiWWfUyb0ZlRdsRpppZQ99psqihQxPbxzfGal6RiOkdMnkP6akrICVv1FDbCCPT2cs4IsVYv64zpFG/cUazYYU4Fk2SftdjabHPvnRuhRySCRIN6bVAaPwFqIB4/TkICbb30BuJC1Q85vqPwvIsyiGSWXStZilJSOSwArptYjvDIBX2+t5qUK6R1YJEwOlWTtaN9iCzuAoSLe8gKR3hbNe9UJ/xNoHkOlkkf1FCiASR7QrKu1AWdj7Fj22aBPsTjvT+tGcop0zcIEirUTRSarcdo2sq7eGoFrFEjnKubTzzfmF1AkhZa9JSHaiklFYzddhVbZeTuJ9xU+Qb9Wl0ociDTMpLDc6u7ssYFEsJq4IUELwCRwLyd/s+LqDo2lje41ZbhWMA0oZPUWR7CkiRQWo2D5x2NpfyMaQNAzs0rvK5atvaGiL1RYnaSLB7Pf2r9RqNU9mP8ujptdgjsiyki6VWqOTwW2hj81/wFTr9A2lKCWP1g42spLK8i0CGQgCSt24dw/aLvdlV+UCblOwkfcSqQaPbIjbLUfTyby7kn/UCzttZvmJW3jDkBiDdCxVc+D4BButh6aAFZ2BYXalgA1cxuG57W58jgr/ABmhW+ggFsWHgELRJPv/AB7ec3fSOn6KSJFKOnpBpNRPdxLvWvTbcoL/ACLQHgg/U5nuufD/AKah0Lum0fqbO0n9w3eCQT5H2yum1TemA3iy1XQ3sACxvyeAPtgP9R0qLKBHLvAFtIt7SD4C7vJGS/8AazbNiUF4HFew4JPuefOVMEzGrqvA5PuSQD5Pt/nJ82j9MhwLjcNKGQru2g05q6VlIPaR7cUMBiUMVLc8XbEdtn7+Mc0UTSlUj2F2Jrz9PLewReSTXAu74rcSdPZonj0u6GUDZqoZJlLysV3KI4SvCsgZtym/H85U6yYxwR7S5m1MfezKqyJCWpI0VBZMpF7vO1QKBOQUeodWdmSxH4Tcb7VAAPgcGi3jjdWdb/CP4IkRhrZxstSIIyO6m/8AysD8vHAH3N+aCPgP8J9pWfXryKaPTmuD5DTexI47PY+b4rqIOUSQcGMq+HgPXhhsQcK8DC/Hfw8BMNQh2tJ2MbAUMgsBh+5XWx9qHi8wsOmjgaF4N/6QMU0dSKT3L3dwJUgeRXvf2ztfU9CJ4mjNWeVJ5G4crY9xf+Cc5Tr/AIdkANv6bKPTG63ZW/aJGY944C7jyQR/JxygqurdBlRm1GnYTqLkKUWkVrLsUH74y1sVHjmvYB+PrsmqjLxxyTBCQ8YPdThr2kGwwPsb97xrSjUbvTMzBwV8lVLDde0XS+AovkENxWN6jRkStPG/oPIS0wO1e5OCKXmxZO4fUnMqXBDFFu028fqAmGKTtZWAFKLNJ3EdrcefFm6p9E35mWFjEhAQkFgqpJGbVXkNqv3qx7c85bnVTMAs5iYx96S70DAHtcgkU8dft54Ni7ys6trUhlDAw+pvdmuXfE4YEKSpXsCA1sUccc+SbEL0mr1PruIfTNbjuXuVgxJDEseR+mKNc7RV48NVLCvqOlSuKEixo4p2BJDK17jS0fB2++Maf4gWSOAKTJqUpC0ZRGkFElDGxFkebq/PnLGb4lEiywzx+gVCqGUrQNcj02YqQO0iiRwfGKqHpNIiSxpIwKKDKu1t5WY+RubkXfIU7bN5eLpEkX0d8hkZdihk2vTBgChYbaqz2+Mr4el7G3soIKht6bmjY8FXKXvC+DXgc39celaQyBgImBPyGyxYk9wkBvke38VXvPRVJr5Y5TpPRZ40bmPhZRd7TG69sitZ4bgmvBvC6h0wNMIPzCjm62BJdygCg7ExoQpZaWhw2WXVbhT1Y5Q067/TLlRJQK3HXG47bINVanjKn85CjR0smolfbPQtlR2C99ba38N/P+csoj9S+HPT1HuWADyizJ4qldzuCkgjnkADwMldS0CPKw7u4emBECI7o7FAYFqG57JHP39iPWJfVb8w0IWSwikd++gUEihtoS2YUSOf55qutfEDyupi1Dio6MYVko3/AOGBZ4oXmpqIXUPy8DNHTSOtqqqRHGh5J9RgblIJrz7GyDeQY9XIrKYmj3EG1A3MSeSrq1gj78ectul/DQnFFhEfoUl8iuKoWa/1f0OT9D8DRSHYrTSuRQ9JF5+o7rKjx4rzl0UXphk9RSiEBbiC0dxemKqDewDusA144OEmtE8SROvcm5Iyg5IZix3KDbsSfmoVX851PoP4UTbalCxg1ZchpGqwAdhHHPjjzmv6d+G2mhr52r9oqNf+Ubv+bA5r8J/Ab6yVZJY2jRO79ZfHAVRtG0Pey6PuL8eemdC+BoNPMZzum1DeZZDdfaNB2xgDjgX980UOmVFCIoVV4CqKA/gYdYwHhEYeA5QQwYAcGA/WA4e7CBwDAyB1boiTqwYUzLt3c/0se4/zk8YRwOQde6D6ZVXAWWMFUL2yshNkI/7hx5rts1Vm06TRpI7Bol9UhQx5UuaIUbh7+OeRfkeM65qdOsilJFV1PlWAI/scx/XvgNwpfQyBXHIiltkage1ZCd0dkAWSffx5zNg5drOh2PTST0pY2o7lVx2kfIQe03zR+uZ7poLSrugknIBJDKSVpTbU52qAVPmr+/t1XS/CeskcNLpSGLGvUeMhB/rdJDuH8Amqxr4i+CpdOTJuBDRhPUG4xq1t2ypd7W3fNRojz7Y7gxWngWAmUFJ94A9G+4BQCBK3gGmYbf75cdGjjjcu0ZkkK8xo4MS2pqiQCTuYmh9hz7Ue4aWaVZ0NtTug+XaSxtSfnB45HmvbkZcarqHrD9L14UcXuZBsElWu4UW2myLXxkqxFSGaBlEccksZsFH3IGI4Wq/+kxXm0448ZO6rrIA5iKtE1ACUEAFGBNsw5YeKqzld8OddkCiSd5mTlfBfm7FbVbdwb44Njzlr1fUB4yEQyLwF3bY23MN4KFaI4JuqAJH1oSzsibp9Wrd6TR+QCArAdzE7gXB5JJ8UOf4yrneL1ZAeWZSBDGFUnwGZm+oIAtfH+cgaXossjkJvkDVtqncIR3K0aAqeRV8WP4GazpP4Yzs/qTARHkWWUnafICITxx4LDGIzWm6kYyRFBAVBBB9NJAxHzXI7Eux8Enyec1vSOn6rV08OnjgQgfqvtAPmyiqN0h8eaHPn2zVaD4F00fzqZT/rPZ/w1oH+DeaQVX2+3gfxmsGV/wCzyKT/AO5mnmvyqv6Ef9o6b/P85oundJhgFQxqnsaHJ/lvJyTuw81gMDF3iBhnADLjLY8DiWGA1hhsBTEEYCsGJwYEisGKwYBA4qsQcLdgOFcKsAfFEYBYJEDAhgCCKIPII9wR74dYMDG9Z/DGCZxJGzKy3tR6kjo/Mg3DcqnjwePbOfa7oOu0yt/3SYBt0fFSp3UBL+mxG7yOa+pGdywE5Mg4h0X8MtZNKWYNpowNis9B9gPAVBz9+4e/nOgdK/DbSwgFw87DyZGNE+52Ch7Djx9s2AGEUxgjQQKgpFVR9FAUf4xwjFlMSVyhO3ABgvEnAFYanE7sPAcDYoHGxh4CiMGANgOAgjEY4cQy4CCMLDODAk4d4WDABxBwYMAwcWDgwYB4rzh4MAjicGDACnF3gwYBXhFcGDAQy42RgwYDZGC8LBgOA4e7BgwDBwYeDAK8Bw8GAhlwYM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464" name="Picture 8" descr="http://upload.wikimedia.org/wikipedia/commons/thumb/5/5c/Anthrazit.jpg/250px-Anthraz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381250" cy="1790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Földgáz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 földgáz tartalmaz: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metánt,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etánt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propánt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butánt és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kénhidrogént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Ott képződik, ahol az olaj, viszont olcsóbb nála.</a:t>
            </a:r>
          </a:p>
          <a:p>
            <a:pPr marL="990600" lvl="1" indent="-533400">
              <a:lnSpc>
                <a:spcPct val="90000"/>
              </a:lnSpc>
              <a:buNone/>
            </a:pP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Hátránya: kénhidrogén mérgező gáz – szállítási </a:t>
            </a: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veszélyek.</a:t>
            </a:r>
            <a:endParaRPr lang="hu-H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hu-HU" dirty="0"/>
          </a:p>
        </p:txBody>
      </p:sp>
      <p:sp>
        <p:nvSpPr>
          <p:cNvPr id="40962" name="AutoShape 2" descr="data:image/jpeg;base64,/9j/4AAQSkZJRgABAQAAAQABAAD/2wCEAAkGBhQSEBQUEhQVFRUVGBYUFRcXGBcVFBYVFRUWFxQVFxQXGyYeFxojGRUUHzsgJCcpLiwsFiAxNTwqNSksLCkBCQoKDgwOGg8PGiwkHxwsKSwsKSkpKSopLCkpKSksLCwtLCwsKSwpLCkpKSwsKSkpLCksKSwsKSkpLDUpKSksLP/AABEIAJYAyAMBIgACEQEDEQH/xAAcAAAABwEBAAAAAAAAAAAAAAAAAQIDBAUGBwj/xAA+EAACAgEDAwIEBQMBBQcFAAABAgMRAAQSIQUiMRNBBjJRYQcUI0JxgZGhYhWCk6LSFyRTVJLR8DM0Q1Jy/8QAFwEBAQEBAAAAAAAAAAAAAAAAAAECA//EABwRAQEBAAMAAwAAAAAAAAAAAAABEQIhMUFhcf/aAAwDAQACEQMRAD8A7PeEcAODAWDgDYlTh3gK3YDje7D34BsuJxYfDNYDZXADituFWApTiw2NjDwFticGETgAnCrCvFA4BVgrDAwwMADFXhVgJwAMSVxWA4DTR4y0WSsJxgQXiw8lFcGAjAGxdYgrgKDYd43h3gKvDrEbsUDgFtxanCvMt8WfiLp9AdjK8svukdUnFje7EBfbjk0brA1l4d5wfrf4w6ybiMrpl+kZ3vX3kdef6KMptD+IOuiNrqpD9nIkB/o4Nf0IyD0gcIZwSX8YuoECniXiu2Mck+5snnKDqPxtrZ23Pqp+OAEkaID/AHYit/1vKPTgbFHOMfC342mKER6yKSVkFJJGVLvXtIrkUf8AUCbrkD3tD+P2n/8AKaj/ANUP/XgdPYYkZzqL8eNGzANBqUU+WIjYL/upISR/AvJ5/GTpn/iy/wDAm/6cDcXigcyPS/xR6dOSF1AjIANTKYgfqFZxTVXteSh+IvTv/OQ8UfJ5vxXHOBpTgJyl0Hxnopm2x6qFm443hTz4oNV/0y5OAoYVYkHFBsAEYKw8I4BbcGFh4DYOGRjW7DD4CiuExABJNAWSTwBXkk+w4P8AbM38T/HkWkb01X1ZfLAMFSIfWVwCVP0ABPP05zk3xJ+Ket1I9JJIUHuNOhkDH2DOxbjx2geQMg33xX+KY0yn0IPVNkBnbYnFW+0AsVtgPa/85hP+2TqSnvMO3wdkSWCfAB9SifOYDqWvk1Lr6hG8VGpogVZHdfg2TZwukh0kVXpELbSXU7Kum5r24OUbp/j/AFesYRtqpoRW6XaY0XYotgG2Kyte0Xu/oMrhpdOV9SKQ2V3NCgeWQ3ZPqswa33EksVoe1UbzeoRigJpjfJPsfANmuCObA4xfTdMTLtdVZArMGMiwqtDhxI6t/YCzgT9LrSsylY0X0V3pEYyRMdv6iSHcWYlb7j9B4yueZNgdHZlpVKMAZIzt7rKgb18DdQxzUdTWQCMQLIFsRqu9QCTZPb3OT7VQHk3lvoun6kaeRdPpyH+WVkb1pgGX5TDVqGFd1GqI9xQURnX3YD35NcYZPF+3HPtz45++H0jpazN6bkRu7r+pIJDtC7lcEAeCatrsbQPfLjVfDM0kLPpzHL+WbZKIW9QxKwJD7qDFBtI8GuaPBoKr8vJt3CN2Askqpaq+u0dvg+a8HHdd04xEq0unJXgqstkGrr5aNePI5xro7GGUF/VRWdFkkAdHRZCO8tQ/buNE91H75L+IZ3ZY4mZZliMio67CFDFRtuPyLC1u9zwTzgRJdLIpYNG4KAlxtY7QBdtXAFEG/BBsZZN8K6gRLKVQB7pWkVJeFLX6b0SCBYom7H85I0/xDEyLptdDIGV9LTXsUpE7ep6iirJiYqDRIuxVWY6TLrZpdRqpDGqUNsYH6cVVEsZNgd1KFB82TeQV82maPaXKoGNAlhQIAPNfYjxfvjcsm1iu4Ej6G+Of/bJvVOoRyusqqySBeS9MHeuBGEsVtAsnyfpZyJ07UxwmQSIu9gqoWW0o+S24eAa8Vd5QpJ7FNRH0PI/zndPw5/EDTSaePTyuIZIo1W5HG2QLxauxu6A4P9LzjnT+nwy+qgKxhdrIQGnkY34TZRC1xRBvgjnC6d0ZnEq8l1VTHRDxSNyWXeFG1qHAP3uuDgemdB1eCZisM8UpUAsI5FcgGwCQpNAkH+2TazzBoNfqtHIsoEsDjb8w2tT7igdT5VgrcH6H3Gdi/DH4+l17TRajZvRVdCildyksH3DcRY7fYeff2g3wGHWDFZQ2ww8VWDAhnMz8afFg0kZSMg6hkZ0HsiKQDI3HnnhfJI+gJGovORfim7p1BSe4NAoiWuOCwkPFE9xHFj5hkvgw2uaRmdWdYowplLFqVnNMqO20EyE7uB9RYyoEMi7dqemZAVdpLVGJAY0XI2gG/aruvtuYuhmeKNpqaMBnlZim5X5FlF8hloGvPtmb+JOgvDLEKaRtTudIgPT7VYBEIHIUL7AgrTWffJxsFHrFWMh98ZsKWiF71LeRyTZBo/Q45NoyIpN0oAhMSxW3aROx3bYmO4HtZz//ADz5BzU6vq6wRegY1BB/U/LadlWRiopW1EpJKtRLMBfaNtc3jNSzTSPNqGZ3JDMXHph+Kb6GwAo4ywRtdq03fprsH03FzQ/1sBeHo9aqh94Yq4oEVwRz4PDA+COOMlRxRhSwZK+rFC4Pbdxggkc8cH3+mSD1J0EkY2MCdjE7PSJPk8+eApBBX73lESbRGTbsjZrB4U2eL/b+0AXxkrQa0wMCqbFsbjvdJKo8CRVG0EjcKF9v85YafSal41eQmNFjBDoihpIxZ+dTZChvPtvF5Wvon/Liceo0ZJViAX20oNuRYSy3vyaH3wNB1z4mi1R3yyyfpkiJAq7mvyOxRe7g23B2jjzjHSPixYoJUiiWGV0pJQu4HvF7qrwoG1qq93HOUcWgZwxbcWUMaHltnBINfKvA4JOOjqV97LpiePmC+BfO263cqT22frkwJ1vVZJTbyWKVdoY7CEHaSg49yfHviIFcdwvs/cdo2kigKb3I9skJMiITcUnPtztAdrTaBRRvv7AVV5arNDqJJTHAqRjl3gDKkQ7uaG7aCB77eVNecoz3UNQWSNXoGJSVPG/axsBvc1X8885YdEnfTLDqjCZFk3BTQZVaJxuBTnfSkHa+35rB98V1llZlYuCspkXcSSyGIV9fB3JV+CT/ABkbonT3EEkhDJG5CrIvdsZd1g7bK3dUa3C/OBoNH0KAd76yKkB3UDMo9VmELonsSb3KPlsE/XBq/wAuupj9HdLFKN8LS023UEoESS7BQMu3YQCN39czehjTvdqXb3RptemPO+ISA0nDqwZr+Vf6zU6hpim1kmK8IAdoKAP3bpBwQwduQvBQVXvBI6PCohkcegrQbCySsWmfbbfobQCpY2p/jk8DLjVa7T6nayRyxrKjxu5j3mCcENbGMU6NuBIAAFpxmd1nUA8xkjkk3N4V9u9QAAAxQhWFAcgC/OOS6iZN77mT1Vrt3KJUB2m6AU7f4rnz5xgs9BAhiqVViCv2lkDIrErvSyONwDML9wDWRYOj6lBvgdXpDJu00pPYtb9rLtYEXynzUT5yB/tSTbt3nbt20CVuiWUEDyqWaHtvOaTp/X2VUZZY1K1M6HYjbom2sC/AJdAAGAuuCD7Av4W/E7VaWVGeZ5oeBIjsXtD5ZXa2DAcjmvb3sei45QQCCCCLBHgg+CD7g55f+K/hZtDMEsGKS2hYXWy+FJPBYKV9+bvL/wDDj461Wnng0+9X08jpGUlNCMMauOT9nkdvIPAFecD0IrYWNXgyhNZyr8UtFs1iSux2yxqqcco6nb5IqjuJ8j5c6qGzn34pQbXglpir7UOwgOGicuhUEVyrSLftY/pnl4MbL07UQyQbzEysGL7WMjqQwolQf0xbCiPH1+hS9TR3Eryuk+xUvilayNkZZdoJYjwQTfPOQ9YJI4XeOJWRrWSi6shYlvUFHlSa8Gx9T5EnpzfmSHttPIRRIH6cytSAsGUoTQI3g+Dz9RzU3q9fFITDq2eOtpGoVhE+9SVZSCKF93L0aP3xWleOeVYRFGqIyRoJtRIk8tgMXRdpQ8HwDzX1NhHR9TLFJslRdqu0YDj5WkN2gka/TRRs4LcMtUbOTOu6mJ513ROykt6ckahhFdFEoCvmjkIDEn2oect3yH6b+LPhzTOBFHGglji2xUyonBIb9SyzFSgAQ03e1X4zAt0wwESEkqHf0mZQUm9FgsoC+eLHDV5GXz/EjPqI/VhkZEClmDO5NJ3MajXtBJFCqtueSTA6rTSAELGrGQrJIT6aFyWK7AASwv8Adu9vuc3x2TsqxbpMOnLMX3tGItRE0aKH5pSkhYEBaVaq+7f970MfSW1ERfSyXx2QPuZHLUCXRgOAp9gCL53HMrq+n6WaT1m1hIY8okUkzoOBtVjwvngHxwOcuOhdRgUM0GqMVemojMW8qqnaWdwQTW7cdtVft5xfoUXUeiNAyQyF5WKsKJ9WEuzXIscgAKSHZdEBgTzeVGh6X66/pRudpT1ZA25U9Swu5asCwSWHsPA9734i+IZdRM+2aOSOKUekyoypac+qwJ3ELbd3Pljxebr4I10ghMUyIPTWROAY5PUtnQFOC6siWGofN73QbZNRzKOeKGLZJp1Kyt6okBDSIqqKQC9yKSQx5BrjmrxGu0Umg1IlhkU0C6Pt83wwKsvvfHHI8YfVY1U7oUk2ldwY8BIWJ2oKHjmtxZvl/nIfocKnqSEAbYhRYbn5IEV2oY0OBywzQdPW45QgkiRWV3ckb3jYPFTXExLBtyKbVgvPIxzSMdDqZEez2+m/puv7qKyKWDK4qmAoWD7Yn4fCaeeRdQTG4R0VqUqrntN/UEX454ypih8Wyij/APtZ4o3Q9sC1Mssqnc3i2o8qxWgTdBT5rj6VzWAhIdSv5lSU3WUvcNpIO1mU2QL8qb44IOM6DUeoNjzemBWzfuMW67YNXKchTY+mHq9IGUKJQ/0Jvj5gwDEd1cDj6jA0vUYNHExZQ8YZnKxq0eomj2dgb1gaW2BOxiQQQQTxjk3SVidWQ+qSVmAldCXXgH1IQoCCvCkmwAQasZmhq1RdvpIx+sisWqgOFBAq+RxfjmhRVqdbK7es5YbhtBQAg1wE2gnbz7ce9YFjB051tlASGMiml3Q+shvgM9Bnrt7fqPPnFQxAo5dZIYu4KxUi3AsJW0Fwa/bW3bzwRk6frqTxacTOyzRIYyVAIIO2iAwoMFG00eaB44GM63U6QAoA8y7i4fvV6YLuWyb5IJq6u68nAh6nq3/c49LveQK4lUte1Au9VESVfKvXLEAVQvnIaR7lK/UFf7isl9V1QZUUUQZJZjJsMZcusaIu0+FQRsoo83eNaOB3ZUjQu7EKiL5Zj8q//PABPtgenPh3qn5nSQT1Xqxo9eaJAsc8+cGD4f6X+W0kEF36UaRkjwSo5P8Ae8GSETSMovjfop1eikQV6i/qxXVeogO279uSM0W3G5oNylSSAwKkjgjcKsH2POUcT0HU4kjaJkkp1beACGBUgE37UeODzY8ZV/CE4VZGk2p6e5SAWYdylTEAwZk+oBBB23fJuXsIeQzEep6jCVQCFWVTzfF7XIu6584j4q+H4J4wYmKykblVhYmqrPb7LurfXO8A34HKSTpq1L0fX4SsYaVQxC1ubaSSSKLydu6wprt/3R4e1fQTxFLKEJDMshWncHk7wbXZYNqRQuxWYXV9PmgjImgaFkIJLKLJJ2oWQcnuWr5B8ZuI9fs0SetpmiQgmgS7AAeexbjujXH837rM8SM91bQ6mvSX0pGQl9hfbYJJ3aU7w1FWorusVQABF5PpvTW1LskcKblVm2lm3hUBLBQz/MBRo/T28Z0HU6o6ZS8JEiFCVYhW8eQGBpuKpgeRX0yP0rRiWWfUyb0ZlRdsRpppZQ99psqihQxPbxzfGal6RiOkdMnkP6akrICVv1FDbCCPT2cs4IsVYv64zpFG/cUazYYU4Fk2SftdjabHPvnRuhRySCRIN6bVAaPwFqIB4/TkICbb30BuJC1Q85vqPwvIsyiGSWXStZilJSOSwArptYjvDIBX2+t5qUK6R1YJEwOlWTtaN9iCzuAoSLe8gKR3hbNe9UJ/xNoHkOlkkf1FCiASR7QrKu1AWdj7Fj22aBPsTjvT+tGcop0zcIEirUTRSarcdo2sq7eGoFrFEjnKubTzzfmF1AkhZa9JSHaiklFYzddhVbZeTuJ9xU+Qb9Wl0ociDTMpLDc6u7ssYFEsJq4IUELwCRwLyd/s+LqDo2lje41ZbhWMA0oZPUWR7CkiRQWo2D5x2NpfyMaQNAzs0rvK5atvaGiL1RYnaSLB7Pf2r9RqNU9mP8ujptdgjsiyki6VWqOTwW2hj81/wFTr9A2lKCWP1g42spLK8i0CGQgCSt24dw/aLvdlV+UCblOwkfcSqQaPbIjbLUfTyby7kn/UCzttZvmJW3jDkBiDdCxVc+D4BButh6aAFZ2BYXalgA1cxuG57W58jgr/ABmhW+ggFsWHgELRJPv/AB7ec3fSOn6KSJFKOnpBpNRPdxLvWvTbcoL/ACLQHgg/U5nuufD/AKah0Lum0fqbO0n9w3eCQT5H2yum1TemA3iy1XQ3sACxvyeAPtgP9R0qLKBHLvAFtIt7SD4C7vJGS/8AazbNiUF4HFew4JPuefOVMEzGrqvA5PuSQD5Pt/nJ82j9MhwLjcNKGQru2g05q6VlIPaR7cUMBiUMVLc8XbEdtn7+Mc0UTSlUj2F2Jrz9PLewReSTXAu74rcSdPZonj0u6GUDZqoZJlLysV3KI4SvCsgZtym/H85U6yYxwR7S5m1MfezKqyJCWpI0VBZMpF7vO1QKBOQUeodWdmSxH4Tcb7VAAPgcGi3jjdWdb/CP4IkRhrZxstSIIyO6m/8AysD8vHAH3N+aCPgP8J9pWfXryKaPTmuD5DTexI47PY+b4rqIOUSQcGMq+HgPXhhsQcK8DC/Hfw8BMNQh2tJ2MbAUMgsBh+5XWx9qHi8wsOmjgaF4N/6QMU0dSKT3L3dwJUgeRXvf2ztfU9CJ4mjNWeVJ5G4crY9xf+Cc5Tr/AIdkANv6bKPTG63ZW/aJGY944C7jyQR/JxygqurdBlRm1GnYTqLkKUWkVrLsUH74y1sVHjmvYB+PrsmqjLxxyTBCQ8YPdThr2kGwwPsb97xrSjUbvTMzBwV8lVLDde0XS+AovkENxWN6jRkStPG/oPIS0wO1e5OCKXmxZO4fUnMqXBDFFu028fqAmGKTtZWAFKLNJ3EdrcefFm6p9E35mWFjEhAQkFgqpJGbVXkNqv3qx7c85bnVTMAs5iYx96S70DAHtcgkU8dft54Ni7ys6trUhlDAw+pvdmuXfE4YEKSpXsCA1sUccc+SbEL0mr1PruIfTNbjuXuVgxJDEseR+mKNc7RV48NVLCvqOlSuKEixo4p2BJDK17jS0fB2++Maf4gWSOAKTJqUpC0ZRGkFElDGxFkebq/PnLGb4lEiywzx+gVCqGUrQNcj02YqQO0iiRwfGKqHpNIiSxpIwKKDKu1t5WY+RubkXfIU7bN5eLpEkX0d8hkZdihk2vTBgChYbaqz2+Mr4el7G3soIKht6bmjY8FXKXvC+DXgc39celaQyBgImBPyGyxYk9wkBvke38VXvPRVJr5Y5TpPRZ40bmPhZRd7TG69sitZ4bgmvBvC6h0wNMIPzCjm62BJdygCg7ExoQpZaWhw2WXVbhT1Y5Q067/TLlRJQK3HXG47bINVanjKn85CjR0smolfbPQtlR2C99ba38N/P+csoj9S+HPT1HuWADyizJ4qldzuCkgjnkADwMldS0CPKw7u4emBECI7o7FAYFqG57JHP39iPWJfVb8w0IWSwikd++gUEihtoS2YUSOf55qutfEDyupi1Dio6MYVko3/AOGBZ4oXmpqIXUPy8DNHTSOtqqqRHGh5J9RgblIJrz7GyDeQY9XIrKYmj3EG1A3MSeSrq1gj78ectul/DQnFFhEfoUl8iuKoWa/1f0OT9D8DRSHYrTSuRQ9JF5+o7rKjx4rzl0UXphk9RSiEBbiC0dxemKqDewDusA144OEmtE8SROvcm5Iyg5IZix3KDbsSfmoVX851PoP4UTbalCxg1ZchpGqwAdhHHPjjzmv6d+G2mhr52r9oqNf+Ubv+bA5r8J/Ab6yVZJY2jRO79ZfHAVRtG0Pey6PuL8eemdC+BoNPMZzum1DeZZDdfaNB2xgDjgX980UOmVFCIoVV4CqKA/gYdYwHhEYeA5QQwYAcGA/WA4e7CBwDAyB1boiTqwYUzLt3c/0se4/zk8YRwOQde6D6ZVXAWWMFUL2yshNkI/7hx5rts1Vm06TRpI7Bol9UhQx5UuaIUbh7+OeRfkeM65qdOsilJFV1PlWAI/scx/XvgNwpfQyBXHIiltkage1ZCd0dkAWSffx5zNg5drOh2PTST0pY2o7lVx2kfIQe03zR+uZ7poLSrugknIBJDKSVpTbU52qAVPmr+/t1XS/CeskcNLpSGLGvUeMhB/rdJDuH8Amqxr4i+CpdOTJuBDRhPUG4xq1t2ypd7W3fNRojz7Y7gxWngWAmUFJ94A9G+4BQCBK3gGmYbf75cdGjjjcu0ZkkK8xo4MS2pqiQCTuYmh9hz7Ue4aWaVZ0NtTug+XaSxtSfnB45HmvbkZcarqHrD9L14UcXuZBsElWu4UW2myLXxkqxFSGaBlEccksZsFH3IGI4Wq/+kxXm0448ZO6rrIA5iKtE1ACUEAFGBNsw5YeKqzld8OddkCiSd5mTlfBfm7FbVbdwb44Njzlr1fUB4yEQyLwF3bY23MN4KFaI4JuqAJH1oSzsibp9Wrd6TR+QCArAdzE7gXB5JJ8UOf4yrneL1ZAeWZSBDGFUnwGZm+oIAtfH+cgaXossjkJvkDVtqncIR3K0aAqeRV8WP4GazpP4Yzs/qTARHkWWUnafICITxx4LDGIzWm6kYyRFBAVBBB9NJAxHzXI7Eux8Enyec1vSOn6rV08OnjgQgfqvtAPmyiqN0h8eaHPn2zVaD4F00fzqZT/rPZ/w1oH+DeaQVX2+3gfxmsGV/wCzyKT/AO5mnmvyqv6Ef9o6b/P85oundJhgFQxqnsaHJ/lvJyTuw81gMDF3iBhnADLjLY8DiWGA1hhsBTEEYCsGJwYEisGKwYBA4qsQcLdgOFcKsAfFEYBYJEDAhgCCKIPII9wR74dYMDG9Z/DGCZxJGzKy3tR6kjo/Mg3DcqnjwePbOfa7oOu0yt/3SYBt0fFSp3UBL+mxG7yOa+pGdywE5Mg4h0X8MtZNKWYNpowNis9B9gPAVBz9+4e/nOgdK/DbSwgFw87DyZGNE+52Ch7Djx9s2AGEUxgjQQKgpFVR9FAUf4xwjFlMSVyhO3ABgvEnAFYanE7sPAcDYoHGxh4CiMGANgOAgjEY4cQy4CCMLDODAk4d4WDABxBwYMAwcWDgwYB4rzh4MAjicGDACnF3gwYBXhFcGDAQy42RgwYDZGC8LBgOA4e7BgwDBwYeDAK8Bw8GAhlwYM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0964" name="Picture 4" descr="http://www.kronika.ro/image.php?width=350&amp;&amp;cropratio=4:3&amp;image=/resources/g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3333750" cy="2505076"/>
          </a:xfrm>
          <a:prstGeom prst="roundRect">
            <a:avLst>
              <a:gd name="adj" fmla="val 3751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Nukleáris energia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7467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Urániumból és plutóniumból állítják elő – forró víz hajtja a turbinákat.</a:t>
            </a:r>
            <a:endParaRPr lang="en-GB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Hátrányai</a:t>
            </a:r>
            <a:r>
              <a:rPr lang="en-GB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 marL="990600" lvl="1" indent="-533400">
              <a:lnSpc>
                <a:spcPct val="90000"/>
              </a:lnSpc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Üzemeltetése az erőműnek veszélyes lehet</a:t>
            </a:r>
            <a:endParaRPr lang="en-GB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Radioaktív hulladék elhelyezése </a:t>
            </a: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veszélyes</a:t>
            </a:r>
            <a:endParaRPr lang="en-GB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9938" name="Picture 2" descr="Folytatják a nukleáris erőművek építését Japán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4536504" cy="3012240"/>
          </a:xfrm>
          <a:prstGeom prst="roundRect">
            <a:avLst>
              <a:gd name="adj" fmla="val 338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Kőolaj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 2"/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Magas hőmérsékleten és nagy nyomás alatt lebomló növényi és állati maradványokból alakul ki.</a:t>
            </a:r>
          </a:p>
          <a:p>
            <a:pPr marL="609600" indent="-609600">
              <a:lnSpc>
                <a:spcPct val="90000"/>
              </a:lnSpc>
              <a:buFont typeface="Wingdings 2"/>
              <a:buNone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Kitermelése:</a:t>
            </a:r>
          </a:p>
          <a:p>
            <a:pPr marL="990600" lvl="1" indent="-533400">
              <a:lnSpc>
                <a:spcPct val="90000"/>
              </a:lnSpc>
              <a:buFont typeface="Wingdings 2"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Elsődleges</a:t>
            </a:r>
            <a:endParaRPr lang="en-GB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  <a:buFont typeface="Wingdings 2"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Másodlagos</a:t>
            </a:r>
            <a:endParaRPr lang="en-GB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990600" lvl="1" indent="-533400">
              <a:lnSpc>
                <a:spcPct val="90000"/>
              </a:lnSpc>
              <a:buFont typeface="Wingdings 2"/>
              <a:buChar char="•"/>
            </a:pPr>
            <a:r>
              <a:rPr lang="hu-H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Harmadlagos</a:t>
            </a:r>
          </a:p>
          <a:p>
            <a:endParaRPr lang="hu-HU" dirty="0"/>
          </a:p>
        </p:txBody>
      </p:sp>
      <p:pic>
        <p:nvPicPr>
          <p:cNvPr id="38914" name="Picture 2" descr="http://www.alternativenergia.hu/wp-content/uploads/2011/04/olajk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143250" cy="2286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http://www.alternativenergia.hu/wp-content/uploads/2011/06/oi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59268"/>
            <a:ext cx="2952328" cy="2472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i az a megújuló és nem megújuló energia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542">
            <a:off x="3392847" y="1012649"/>
            <a:ext cx="3801672" cy="3136379"/>
          </a:xfrm>
          <a:prstGeom prst="roundRect">
            <a:avLst>
              <a:gd name="adj" fmla="val 291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936104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 legfontosabb megújuló energiaforrások</a:t>
            </a:r>
            <a:endParaRPr lang="hu-HU" sz="4000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prstTxWarp prst="textArchDownPour">
              <a:avLst/>
            </a:prstTxWarp>
          </a:bodyPr>
          <a:lstStyle/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Szélenergia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Vízenergia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Napenergia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Biomassza</a:t>
            </a:r>
          </a:p>
          <a:p>
            <a:r>
              <a:rPr lang="hu-H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Geotermikus energia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hnika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202</TotalTime>
  <Words>358</Words>
  <Application>Microsoft Office PowerPoint</Application>
  <PresentationFormat>Diavetítés a képernyőre (4:3 oldalarány)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Technika</vt:lpstr>
      <vt:lpstr>Megújuló energiák</vt:lpstr>
      <vt:lpstr>2. dia</vt:lpstr>
      <vt:lpstr>Mi lesz ha elfogy a szén?</vt:lpstr>
      <vt:lpstr>Nem megújuló energia források</vt:lpstr>
      <vt:lpstr>Kőszén</vt:lpstr>
      <vt:lpstr>Földgáz</vt:lpstr>
      <vt:lpstr>Nukleáris energia</vt:lpstr>
      <vt:lpstr>Kőolaj</vt:lpstr>
      <vt:lpstr>A legfontosabb megújuló energiaforrások</vt:lpstr>
      <vt:lpstr>Szélenergia</vt:lpstr>
      <vt:lpstr>Vízenergia</vt:lpstr>
      <vt:lpstr>Hullám energiája</vt:lpstr>
      <vt:lpstr>Napenergia</vt:lpstr>
      <vt:lpstr>Biomassza</vt:lpstr>
      <vt:lpstr>Geotermikus energia</vt:lpstr>
      <vt:lpstr>16. dia</vt:lpstr>
      <vt:lpstr>Miről hallottál???</vt:lpstr>
      <vt:lpstr>18. dia</vt:lpstr>
      <vt:lpstr>Források</vt:lpstr>
    </vt:vector>
  </TitlesOfParts>
  <Company>Galamb József Tagintézmény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energiák</dc:title>
  <dc:creator>dszamar</dc:creator>
  <cp:lastModifiedBy>dszamar</cp:lastModifiedBy>
  <cp:revision>33</cp:revision>
  <dcterms:created xsi:type="dcterms:W3CDTF">2013-02-14T07:06:25Z</dcterms:created>
  <dcterms:modified xsi:type="dcterms:W3CDTF">2013-02-15T10:44:30Z</dcterms:modified>
</cp:coreProperties>
</file>