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9" r:id="rId12"/>
    <p:sldId id="266" r:id="rId13"/>
    <p:sldId id="267" r:id="rId14"/>
    <p:sldId id="268" r:id="rId15"/>
    <p:sldId id="270" r:id="rId16"/>
    <p:sldId id="271" r:id="rId17"/>
    <p:sldId id="272" r:id="rId1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solidFill>
          <a:schemeClr val="bg1"/>
        </a:solidFill>
        <a:effectLst/>
      </p:bgPr>
    </p:bg>
    <p:spTree>
      <p:nvGrpSpPr>
        <p:cNvPr id="1" name=""/>
        <p:cNvGrpSpPr/>
        <p:nvPr/>
      </p:nvGrpSpPr>
      <p:grpSpPr>
        <a:xfrm>
          <a:off x="0" y="0"/>
          <a:ext cx="0" cy="0"/>
          <a:chOff x="0" y="0"/>
          <a:chExt cx="0" cy="0"/>
        </a:xfrm>
      </p:grpSpPr>
      <p:pic>
        <p:nvPicPr>
          <p:cNvPr id="15" name="Picture 2" descr="C:\USERS\FELHASZNáLó\APPDATA\LOCAL\MICROSOFT\WINDOWS\TEMPORARY INTERNET FILES\Content.IE5\FRQOY7OI\MC900416014[1].wmf"/>
          <p:cNvPicPr>
            <a:picLocks noChangeAspect="1" noChangeArrowheads="1"/>
          </p:cNvPicPr>
          <p:nvPr userDrawn="1"/>
        </p:nvPicPr>
        <p:blipFill>
          <a:blip r:embed="rId2" cstate="print">
            <a:duotone>
              <a:schemeClr val="accent3">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995874">
            <a:off x="5295564" y="1844626"/>
            <a:ext cx="585898" cy="5698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ELHASZNáLó\APPDATA\LOCAL\MICROSOFT\WINDOWS\TEMPORARY INTERNET FILES\Content.IE5\FRQOY7OI\MC900416014[1].wmf"/>
          <p:cNvPicPr>
            <a:picLocks noChangeAspect="1" noChangeArrowheads="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00021" flipH="1">
            <a:off x="4608686" y="3693370"/>
            <a:ext cx="1235391" cy="1201545"/>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ctrTitle"/>
          </p:nvPr>
        </p:nvSpPr>
        <p:spPr>
          <a:xfrm>
            <a:off x="3948" y="2130425"/>
            <a:ext cx="7772400" cy="1470025"/>
          </a:xfrm>
          <a:solidFill>
            <a:schemeClr val="accent3">
              <a:lumMod val="20000"/>
              <a:lumOff val="80000"/>
              <a:alpha val="64000"/>
            </a:schemeClr>
          </a:solidFill>
        </p:spPr>
        <p:txBody>
          <a:bodyPr>
            <a:noAutofit/>
          </a:bodyPr>
          <a:lstStyle>
            <a:lvl1pPr algn="l">
              <a:defRPr sz="8000">
                <a:latin typeface="Freestyle Script" pitchFamily="66" charset="0"/>
              </a:defRPr>
            </a:lvl1pPr>
          </a:lstStyle>
          <a:p>
            <a:r>
              <a:rPr lang="hu-HU" dirty="0" smtClean="0"/>
              <a:t>Mintacím szerkesztése</a:t>
            </a:r>
            <a:endParaRPr lang="hu-HU" dirty="0"/>
          </a:p>
        </p:txBody>
      </p:sp>
      <p:sp>
        <p:nvSpPr>
          <p:cNvPr id="3" name="Alcím 2"/>
          <p:cNvSpPr>
            <a:spLocks noGrp="1"/>
          </p:cNvSpPr>
          <p:nvPr>
            <p:ph type="subTitle" idx="1"/>
          </p:nvPr>
        </p:nvSpPr>
        <p:spPr>
          <a:xfrm>
            <a:off x="2948" y="3594888"/>
            <a:ext cx="6400800" cy="601924"/>
          </a:xfrm>
          <a:solidFill>
            <a:schemeClr val="accent3">
              <a:lumMod val="20000"/>
              <a:lumOff val="80000"/>
              <a:alpha val="64000"/>
            </a:schemeClr>
          </a:solidFill>
        </p:spPr>
        <p:txBody>
          <a:bodyPr/>
          <a:lstStyle>
            <a:lvl1pPr marL="0" indent="0" algn="l">
              <a:buNone/>
              <a:defRPr>
                <a:solidFill>
                  <a:schemeClr val="accent3"/>
                </a:solidFill>
                <a:latin typeface="Freestyle Script"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Alcím mintájának szerkesztése</a:t>
            </a:r>
            <a:endParaRPr lang="hu-HU" dirty="0"/>
          </a:p>
        </p:txBody>
      </p:sp>
      <p:pic>
        <p:nvPicPr>
          <p:cNvPr id="12" name="Picture 2" descr="C:\USERS\FELHASZNáLó\APPDATA\LOCAL\MICROSOFT\WINDOWS\TEMPORARY INTERNET FILES\Content.IE5\FRQOY7OI\MC900416014[1].wmf"/>
          <p:cNvPicPr>
            <a:picLocks noChangeAspect="1" noChangeArrowheads="1"/>
          </p:cNvPicPr>
          <p:nvPr userDrawn="1"/>
        </p:nvPicPr>
        <p:blipFill>
          <a:blip r:embed="rId2" cstate="print">
            <a:duotone>
              <a:schemeClr val="accent3">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21273915" flipH="1">
            <a:off x="6472795" y="4510081"/>
            <a:ext cx="742811" cy="7224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FELHASZNáLó\APPDATA\LOCAL\MICROSOFT\WINDOWS\TEMPORARY INTERNET FILES\Content.IE5\FRQOY7OI\MC900416014[1].wmf"/>
          <p:cNvPicPr>
            <a:picLocks noChangeAspect="1" noChangeArrowheads="1"/>
          </p:cNvPicPr>
          <p:nvPr userDrawn="1"/>
        </p:nvPicPr>
        <p:blipFill>
          <a:blip r:embed="rId2" cstate="print">
            <a:duotone>
              <a:schemeClr val="accent3">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7078668">
            <a:off x="5567927" y="233922"/>
            <a:ext cx="1229469" cy="1195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FELHASZNáLó\APPDATA\LOCAL\MICROSOFT\WINDOWS\TEMPORARY INTERNET FILES\Content.IE5\FRQOY7OI\MC900416014[1].wmf"/>
          <p:cNvPicPr>
            <a:picLocks noChangeAspect="1" noChangeArrowheads="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2613" flipV="1">
            <a:off x="7591610" y="373421"/>
            <a:ext cx="1162023" cy="11301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FELHASZNáLó\APPDATA\LOCAL\MICROSOFT\WINDOWS\TEMPORARY INTERNET FILES\Content.IE5\FRQOY7OI\MC900416014[1].wmf"/>
          <p:cNvPicPr>
            <a:picLocks noChangeAspect="1" noChangeArrowheads="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312762" flipV="1">
            <a:off x="7900056" y="4029044"/>
            <a:ext cx="545130" cy="530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FELHASZNáLó\APPDATA\LOCAL\MICROSOFT\WINDOWS\TEMPORARY INTERNET FILES\Content.IE5\FRQOY7OI\MC900416014[1].wmf"/>
          <p:cNvPicPr>
            <a:picLocks noChangeAspect="1" noChangeArrowheads="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489311">
            <a:off x="3911649" y="332559"/>
            <a:ext cx="544465" cy="5295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FELHASZNáLó\APPDATA\LOCAL\MICROSOFT\WINDOWS\TEMPORARY INTERNET FILES\Content.IE5\FRQOY7OI\MC900416014[1].wmf"/>
          <p:cNvPicPr>
            <a:picLocks noChangeAspect="1" noChangeArrowheads="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306710">
            <a:off x="4037957" y="5399209"/>
            <a:ext cx="409905" cy="3986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2" descr="C:\USERS\FELHASZNáLó\APPDATA\LOCAL\MICROSOFT\WINDOWS\TEMPORARY INTERNET FILES\Content.IE5\FRQOY7OI\MC900416014[1].wmf"/>
          <p:cNvPicPr>
            <a:picLocks noChangeAspect="1" noChangeArrowheads="1"/>
          </p:cNvPicPr>
          <p:nvPr userDrawn="1"/>
        </p:nvPicPr>
        <p:blipFill>
          <a:blip r:embed="rId2" cstate="print">
            <a:duotone>
              <a:schemeClr val="accent3">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2081359">
            <a:off x="1810239" y="579442"/>
            <a:ext cx="627872" cy="61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4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bg/>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50"/>
                                        <p:tgtEl>
                                          <p:spTgt spid="23"/>
                                        </p:tgtEl>
                                      </p:cBhvr>
                                    </p:animEffect>
                                  </p:childTnLst>
                                </p:cTn>
                              </p:par>
                            </p:childTnLst>
                          </p:cTn>
                        </p:par>
                        <p:par>
                          <p:cTn id="22" fill="hold">
                            <p:stCondLst>
                              <p:cond delay="115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50"/>
                                        <p:tgtEl>
                                          <p:spTgt spid="20"/>
                                        </p:tgtEl>
                                      </p:cBhvr>
                                    </p:animEffect>
                                  </p:childTnLst>
                                </p:cTn>
                              </p:par>
                            </p:childTnLst>
                          </p:cTn>
                        </p:par>
                        <p:par>
                          <p:cTn id="26" fill="hold">
                            <p:stCondLst>
                              <p:cond delay="13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50"/>
                                        <p:tgtEl>
                                          <p:spTgt spid="16"/>
                                        </p:tgtEl>
                                      </p:cBhvr>
                                    </p:animEffect>
                                  </p:childTnLst>
                                </p:cTn>
                              </p:par>
                            </p:childTnLst>
                          </p:cTn>
                        </p:par>
                        <p:par>
                          <p:cTn id="30" fill="hold">
                            <p:stCondLst>
                              <p:cond delay="145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50"/>
                                        <p:tgtEl>
                                          <p:spTgt spid="15"/>
                                        </p:tgtEl>
                                      </p:cBhvr>
                                    </p:animEffect>
                                  </p:childTnLst>
                                </p:cTn>
                              </p:par>
                            </p:childTnLst>
                          </p:cTn>
                        </p:par>
                        <p:par>
                          <p:cTn id="34" fill="hold">
                            <p:stCondLst>
                              <p:cond delay="16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50"/>
                                        <p:tgtEl>
                                          <p:spTgt spid="21"/>
                                        </p:tgtEl>
                                      </p:cBhvr>
                                    </p:animEffect>
                                  </p:childTnLst>
                                </p:cTn>
                              </p:par>
                            </p:childTnLst>
                          </p:cTn>
                        </p:par>
                        <p:par>
                          <p:cTn id="38" fill="hold">
                            <p:stCondLst>
                              <p:cond delay="1750"/>
                            </p:stCondLst>
                            <p:childTnLst>
                              <p:par>
                                <p:cTn id="39" presetID="10"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50"/>
                                        <p:tgtEl>
                                          <p:spTgt spid="8"/>
                                        </p:tgtEl>
                                      </p:cBhvr>
                                    </p:animEffect>
                                  </p:childTnLst>
                                </p:cTn>
                              </p:par>
                            </p:childTnLst>
                          </p:cTn>
                        </p:par>
                        <p:par>
                          <p:cTn id="42" fill="hold">
                            <p:stCondLst>
                              <p:cond delay="1900"/>
                            </p:stCondLst>
                            <p:childTnLst>
                              <p:par>
                                <p:cTn id="43" presetID="10"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50"/>
                                        <p:tgtEl>
                                          <p:spTgt spid="12"/>
                                        </p:tgtEl>
                                      </p:cBhvr>
                                    </p:animEffect>
                                  </p:childTnLst>
                                </p:cTn>
                              </p:par>
                            </p:childTnLst>
                          </p:cTn>
                        </p:par>
                        <p:par>
                          <p:cTn id="46" fill="hold">
                            <p:stCondLst>
                              <p:cond delay="205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50"/>
                                        <p:tgtEl>
                                          <p:spTgt spid="18"/>
                                        </p:tgtEl>
                                      </p:cBhvr>
                                    </p:animEffect>
                                  </p:childTnLst>
                                </p:cTn>
                              </p:par>
                            </p:childTnLst>
                          </p:cTn>
                        </p:par>
                        <p:par>
                          <p:cTn id="50" fill="hold">
                            <p:stCondLst>
                              <p:cond delay="22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tmplLst>
          <p:tmpl>
            <p:tnLst>
              <p:par>
                <p:cTn presetID="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3343297-8372-49A0-8DDC-4B5E59AB0358}" type="datetimeFigureOut">
              <a:rPr lang="hu-HU" smtClean="0"/>
              <a:t>2013.02.17.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F20BB3-44EE-4AF0-842D-4BA2E071B22B}" type="slidenum">
              <a:rPr lang="hu-HU" smtClean="0"/>
              <a:t>‹#›</a:t>
            </a:fld>
            <a:endParaRPr lang="hu-HU"/>
          </a:p>
        </p:txBody>
      </p:sp>
    </p:spTree>
    <p:extLst>
      <p:ext uri="{BB962C8B-B14F-4D97-AF65-F5344CB8AC3E}">
        <p14:creationId xmlns:p14="http://schemas.microsoft.com/office/powerpoint/2010/main" val="223800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3343297-8372-49A0-8DDC-4B5E59AB0358}" type="datetimeFigureOut">
              <a:rPr lang="hu-HU" smtClean="0"/>
              <a:t>2013.02.17.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F20BB3-44EE-4AF0-842D-4BA2E071B22B}" type="slidenum">
              <a:rPr lang="hu-HU" smtClean="0"/>
              <a:t>‹#›</a:t>
            </a:fld>
            <a:endParaRPr lang="hu-HU"/>
          </a:p>
        </p:txBody>
      </p:sp>
    </p:spTree>
    <p:extLst>
      <p:ext uri="{BB962C8B-B14F-4D97-AF65-F5344CB8AC3E}">
        <p14:creationId xmlns:p14="http://schemas.microsoft.com/office/powerpoint/2010/main" val="246165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3343297-8372-49A0-8DDC-4B5E59AB0358}" type="datetimeFigureOut">
              <a:rPr lang="hu-HU" smtClean="0"/>
              <a:t>2013.02.17.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F20BB3-44EE-4AF0-842D-4BA2E071B22B}" type="slidenum">
              <a:rPr lang="hu-HU" smtClean="0"/>
              <a:t>‹#›</a:t>
            </a:fld>
            <a:endParaRPr lang="hu-HU"/>
          </a:p>
        </p:txBody>
      </p:sp>
    </p:spTree>
    <p:extLst>
      <p:ext uri="{BB962C8B-B14F-4D97-AF65-F5344CB8AC3E}">
        <p14:creationId xmlns:p14="http://schemas.microsoft.com/office/powerpoint/2010/main" val="3695455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3343297-8372-49A0-8DDC-4B5E59AB0358}" type="datetimeFigureOut">
              <a:rPr lang="hu-HU" smtClean="0"/>
              <a:t>2013.02.17.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F20BB3-44EE-4AF0-842D-4BA2E071B22B}" type="slidenum">
              <a:rPr lang="hu-HU" smtClean="0"/>
              <a:t>‹#›</a:t>
            </a:fld>
            <a:endParaRPr lang="hu-HU"/>
          </a:p>
        </p:txBody>
      </p:sp>
    </p:spTree>
    <p:extLst>
      <p:ext uri="{BB962C8B-B14F-4D97-AF65-F5344CB8AC3E}">
        <p14:creationId xmlns:p14="http://schemas.microsoft.com/office/powerpoint/2010/main" val="71540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3343297-8372-49A0-8DDC-4B5E59AB0358}" type="datetimeFigureOut">
              <a:rPr lang="hu-HU" smtClean="0"/>
              <a:t>2013.02.17.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F20BB3-44EE-4AF0-842D-4BA2E071B22B}" type="slidenum">
              <a:rPr lang="hu-HU" smtClean="0"/>
              <a:t>‹#›</a:t>
            </a:fld>
            <a:endParaRPr lang="hu-HU"/>
          </a:p>
        </p:txBody>
      </p:sp>
    </p:spTree>
    <p:extLst>
      <p:ext uri="{BB962C8B-B14F-4D97-AF65-F5344CB8AC3E}">
        <p14:creationId xmlns:p14="http://schemas.microsoft.com/office/powerpoint/2010/main" val="299893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3343297-8372-49A0-8DDC-4B5E59AB0358}" type="datetimeFigureOut">
              <a:rPr lang="hu-HU" smtClean="0"/>
              <a:t>2013.02.17.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F20BB3-44EE-4AF0-842D-4BA2E071B22B}" type="slidenum">
              <a:rPr lang="hu-HU" smtClean="0"/>
              <a:t>‹#›</a:t>
            </a:fld>
            <a:endParaRPr lang="hu-HU"/>
          </a:p>
        </p:txBody>
      </p:sp>
    </p:spTree>
    <p:extLst>
      <p:ext uri="{BB962C8B-B14F-4D97-AF65-F5344CB8AC3E}">
        <p14:creationId xmlns:p14="http://schemas.microsoft.com/office/powerpoint/2010/main" val="298772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Tree>
    <p:extLst>
      <p:ext uri="{BB962C8B-B14F-4D97-AF65-F5344CB8AC3E}">
        <p14:creationId xmlns:p14="http://schemas.microsoft.com/office/powerpoint/2010/main" val="33104253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3343297-8372-49A0-8DDC-4B5E59AB0358}" type="datetimeFigureOut">
              <a:rPr lang="hu-HU" smtClean="0"/>
              <a:t>2013.02.17.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F20BB3-44EE-4AF0-842D-4BA2E071B22B}" type="slidenum">
              <a:rPr lang="hu-HU" smtClean="0"/>
              <a:t>‹#›</a:t>
            </a:fld>
            <a:endParaRPr lang="hu-HU"/>
          </a:p>
        </p:txBody>
      </p:sp>
    </p:spTree>
    <p:extLst>
      <p:ext uri="{BB962C8B-B14F-4D97-AF65-F5344CB8AC3E}">
        <p14:creationId xmlns:p14="http://schemas.microsoft.com/office/powerpoint/2010/main" val="242181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3343297-8372-49A0-8DDC-4B5E59AB0358}" type="datetimeFigureOut">
              <a:rPr lang="hu-HU" smtClean="0"/>
              <a:t>2013.02.17.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F20BB3-44EE-4AF0-842D-4BA2E071B22B}" type="slidenum">
              <a:rPr lang="hu-HU" smtClean="0"/>
              <a:t>‹#›</a:t>
            </a:fld>
            <a:endParaRPr lang="hu-HU"/>
          </a:p>
        </p:txBody>
      </p:sp>
    </p:spTree>
    <p:extLst>
      <p:ext uri="{BB962C8B-B14F-4D97-AF65-F5344CB8AC3E}">
        <p14:creationId xmlns:p14="http://schemas.microsoft.com/office/powerpoint/2010/main" val="406190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3343297-8372-49A0-8DDC-4B5E59AB0358}" type="datetimeFigureOut">
              <a:rPr lang="hu-HU" smtClean="0"/>
              <a:t>2013.02.17.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F20BB3-44EE-4AF0-842D-4BA2E071B22B}" type="slidenum">
              <a:rPr lang="hu-HU" smtClean="0"/>
              <a:t>‹#›</a:t>
            </a:fld>
            <a:endParaRPr lang="hu-HU"/>
          </a:p>
        </p:txBody>
      </p:sp>
    </p:spTree>
    <p:extLst>
      <p:ext uri="{BB962C8B-B14F-4D97-AF65-F5344CB8AC3E}">
        <p14:creationId xmlns:p14="http://schemas.microsoft.com/office/powerpoint/2010/main" val="325757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43297-8372-49A0-8DDC-4B5E59AB0358}" type="datetimeFigureOut">
              <a:rPr lang="hu-HU" smtClean="0"/>
              <a:t>2013.02.17.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20BB3-44EE-4AF0-842D-4BA2E071B22B}" type="slidenum">
              <a:rPr lang="hu-HU" smtClean="0"/>
              <a:t>‹#›</a:t>
            </a:fld>
            <a:endParaRPr lang="hu-HU"/>
          </a:p>
        </p:txBody>
      </p:sp>
    </p:spTree>
    <p:extLst>
      <p:ext uri="{BB962C8B-B14F-4D97-AF65-F5344CB8AC3E}">
        <p14:creationId xmlns:p14="http://schemas.microsoft.com/office/powerpoint/2010/main" val="83896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wmf"/><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wmf"/><Relationship Id="rId7"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jpeg"/><Relationship Id="rId5" Type="http://schemas.microsoft.com/office/2007/relationships/hdphoto" Target="../media/hdphoto1.wdp"/><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jpeg"/><Relationship Id="rId7" Type="http://schemas.openxmlformats.org/officeDocument/2006/relationships/slide" Target="slide12.xml"/><Relationship Id="rId2" Type="http://schemas.openxmlformats.org/officeDocument/2006/relationships/image" Target="../media/image1.wmf"/><Relationship Id="rId1" Type="http://schemas.openxmlformats.org/officeDocument/2006/relationships/slideLayout" Target="../slideLayouts/slideLayout6.xml"/><Relationship Id="rId6" Type="http://schemas.openxmlformats.org/officeDocument/2006/relationships/slide" Target="slide11.xml"/><Relationship Id="rId5" Type="http://schemas.openxmlformats.org/officeDocument/2006/relationships/slide" Target="slide6.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cím 5"/>
          <p:cNvSpPr>
            <a:spLocks noGrp="1"/>
          </p:cNvSpPr>
          <p:nvPr>
            <p:ph type="subTitle" idx="1"/>
          </p:nvPr>
        </p:nvSpPr>
        <p:spPr>
          <a:xfrm>
            <a:off x="2948" y="3594434"/>
            <a:ext cx="6400800" cy="601924"/>
          </a:xfrm>
        </p:spPr>
        <p:txBody>
          <a:bodyPr>
            <a:noAutofit/>
          </a:bodyPr>
          <a:lstStyle/>
          <a:p>
            <a:r>
              <a:rPr lang="hu-HU" sz="4400" dirty="0" smtClean="0">
                <a:latin typeface="+mj-lt"/>
              </a:rPr>
              <a:t>Szabó Patrik</a:t>
            </a:r>
            <a:endParaRPr lang="hu-HU" sz="4400" dirty="0">
              <a:latin typeface="+mj-lt"/>
            </a:endParaRPr>
          </a:p>
        </p:txBody>
      </p:sp>
      <p:sp>
        <p:nvSpPr>
          <p:cNvPr id="7" name="Cím 6"/>
          <p:cNvSpPr>
            <a:spLocks noGrp="1"/>
          </p:cNvSpPr>
          <p:nvPr>
            <p:ph type="ctrTitle"/>
          </p:nvPr>
        </p:nvSpPr>
        <p:spPr/>
        <p:txBody>
          <a:bodyPr/>
          <a:lstStyle/>
          <a:p>
            <a:r>
              <a:rPr lang="hu-HU" sz="9600" dirty="0" smtClean="0">
                <a:latin typeface="+mj-lt"/>
                <a:cs typeface="MV Boli" pitchFamily="2" charset="0"/>
              </a:rPr>
              <a:t>Ökolábnyom</a:t>
            </a:r>
            <a:endParaRPr lang="hu-HU" sz="9600" dirty="0">
              <a:latin typeface="+mj-lt"/>
              <a:cs typeface="MV Boli" pitchFamily="2" charset="0"/>
            </a:endParaRPr>
          </a:p>
        </p:txBody>
      </p:sp>
      <p:sp>
        <p:nvSpPr>
          <p:cNvPr id="4" name="Szövegdoboz 3"/>
          <p:cNvSpPr txBox="1"/>
          <p:nvPr/>
        </p:nvSpPr>
        <p:spPr>
          <a:xfrm>
            <a:off x="35496" y="6290156"/>
            <a:ext cx="4248472" cy="523220"/>
          </a:xfrm>
          <a:prstGeom prst="rect">
            <a:avLst/>
          </a:prstGeom>
          <a:noFill/>
        </p:spPr>
        <p:txBody>
          <a:bodyPr wrap="square" rtlCol="0">
            <a:spAutoFit/>
          </a:bodyPr>
          <a:lstStyle/>
          <a:p>
            <a:r>
              <a:rPr lang="hu-HU" sz="2800" dirty="0" smtClean="0">
                <a:latin typeface="+mj-lt"/>
              </a:rPr>
              <a:t>Felkészített: Papp </a:t>
            </a:r>
            <a:r>
              <a:rPr lang="hu-HU" sz="2800" dirty="0" smtClean="0">
                <a:latin typeface="+mj-lt"/>
              </a:rPr>
              <a:t>Attila</a:t>
            </a:r>
            <a:endParaRPr lang="hu-HU" sz="2800" dirty="0">
              <a:latin typeface="+mj-lt"/>
            </a:endParaRPr>
          </a:p>
        </p:txBody>
      </p:sp>
      <p:sp>
        <p:nvSpPr>
          <p:cNvPr id="5" name="Szövegdoboz 4"/>
          <p:cNvSpPr txBox="1"/>
          <p:nvPr/>
        </p:nvSpPr>
        <p:spPr>
          <a:xfrm>
            <a:off x="4138880" y="5877272"/>
            <a:ext cx="4969624" cy="954107"/>
          </a:xfrm>
          <a:prstGeom prst="rect">
            <a:avLst/>
          </a:prstGeom>
          <a:noFill/>
        </p:spPr>
        <p:txBody>
          <a:bodyPr wrap="square" rtlCol="0">
            <a:spAutoFit/>
          </a:bodyPr>
          <a:lstStyle/>
          <a:p>
            <a:pPr algn="r"/>
            <a:r>
              <a:rPr lang="hu-HU" sz="2800" dirty="0" smtClean="0">
                <a:latin typeface="+mj-lt"/>
              </a:rPr>
              <a:t>Vásárhelyi Pál Általános Iskola, Kecskemét, Alkony utca 11 </a:t>
            </a:r>
            <a:endParaRPr lang="hu-HU" sz="2800" dirty="0">
              <a:latin typeface="+mj-lt"/>
            </a:endParaRPr>
          </a:p>
        </p:txBody>
      </p:sp>
      <p:pic>
        <p:nvPicPr>
          <p:cNvPr id="19"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9677387">
            <a:off x="2766872" y="3742442"/>
            <a:ext cx="1160912" cy="11291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503297">
            <a:off x="3128497" y="1300015"/>
            <a:ext cx="1190255" cy="11576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677387">
            <a:off x="6349322" y="1911300"/>
            <a:ext cx="1854200" cy="180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045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
                                        <p:tgtEl>
                                          <p:spTgt spid="19"/>
                                        </p:tgtEl>
                                      </p:cBhvr>
                                    </p:animEffect>
                                  </p:childTnLst>
                                </p:cTn>
                              </p:par>
                            </p:childTnLst>
                          </p:cTn>
                        </p:par>
                        <p:par>
                          <p:cTn id="8" fill="hold">
                            <p:stCondLst>
                              <p:cond delay="15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50"/>
                                        <p:tgtEl>
                                          <p:spTgt spid="20"/>
                                        </p:tgtEl>
                                      </p:cBhvr>
                                    </p:animEffect>
                                  </p:childTnLst>
                                </p:cTn>
                              </p:par>
                            </p:childTnLst>
                          </p:cTn>
                        </p:par>
                        <p:par>
                          <p:cTn id="12" fill="hold">
                            <p:stCondLst>
                              <p:cond delay="3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50"/>
                                        <p:tgtEl>
                                          <p:spTgt spid="21"/>
                                        </p:tgtEl>
                                      </p:cBhvr>
                                    </p:animEffect>
                                  </p:childTnLst>
                                </p:cTn>
                              </p:par>
                            </p:childTnLst>
                          </p:cTn>
                        </p:par>
                        <p:par>
                          <p:cTn id="16" fill="hold">
                            <p:stCondLst>
                              <p:cond delay="450"/>
                            </p:stCondLst>
                            <p:childTnLst>
                              <p:par>
                                <p:cTn id="17" presetID="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407894"/>
            <a:ext cx="9144000" cy="3939540"/>
          </a:xfrm>
          <a:prstGeom prst="rect">
            <a:avLst/>
          </a:prstGeom>
        </p:spPr>
        <p:txBody>
          <a:bodyPr wrap="square">
            <a:spAutoFit/>
          </a:bodyPr>
          <a:lstStyle/>
          <a:p>
            <a:pPr algn="ctr"/>
            <a:r>
              <a:rPr lang="hu-HU" sz="2500" dirty="0">
                <a:latin typeface="+mj-lt"/>
              </a:rPr>
              <a:t>Azt, hogy mib</a:t>
            </a:r>
            <a:r>
              <a:rPr lang="hu-HU" sz="2500" i="1" dirty="0">
                <a:latin typeface="+mj-lt"/>
              </a:rPr>
              <a:t>ő</a:t>
            </a:r>
            <a:r>
              <a:rPr lang="hu-HU" sz="2500" dirty="0">
                <a:latin typeface="+mj-lt"/>
              </a:rPr>
              <a:t>l mennyink van, a biológiai kapacitás fogalma takarja. Ez a rendelkezésre álló biológiailag produktív területet jelenti, amely magába foglalja a szántóföldeket, legel</a:t>
            </a:r>
            <a:r>
              <a:rPr lang="hu-HU" sz="2500" i="1" dirty="0">
                <a:latin typeface="+mj-lt"/>
              </a:rPr>
              <a:t>ő</a:t>
            </a:r>
            <a:r>
              <a:rPr lang="hu-HU" sz="2500" dirty="0">
                <a:latin typeface="+mj-lt"/>
              </a:rPr>
              <a:t>ket, erd</a:t>
            </a:r>
            <a:r>
              <a:rPr lang="hu-HU" sz="2500" i="1" dirty="0">
                <a:latin typeface="+mj-lt"/>
              </a:rPr>
              <a:t>ő</a:t>
            </a:r>
            <a:r>
              <a:rPr lang="hu-HU" sz="2500" dirty="0">
                <a:latin typeface="+mj-lt"/>
              </a:rPr>
              <a:t>ket és a halászterületeket is. Más néven egy adott terület </a:t>
            </a:r>
            <a:r>
              <a:rPr lang="hu-HU" sz="2500" dirty="0" err="1">
                <a:latin typeface="+mj-lt"/>
              </a:rPr>
              <a:t>eltartóképességér</a:t>
            </a:r>
            <a:r>
              <a:rPr lang="hu-HU" sz="2500" i="1" dirty="0" err="1">
                <a:latin typeface="+mj-lt"/>
              </a:rPr>
              <a:t>ő</a:t>
            </a:r>
            <a:r>
              <a:rPr lang="hu-HU" sz="2500" dirty="0" err="1">
                <a:latin typeface="+mj-lt"/>
              </a:rPr>
              <a:t>l</a:t>
            </a:r>
            <a:r>
              <a:rPr lang="hu-HU" sz="2500" dirty="0">
                <a:latin typeface="+mj-lt"/>
              </a:rPr>
              <a:t> van szó, ami akkor kerülhet érdekes megvilágításba, ha az </a:t>
            </a:r>
            <a:r>
              <a:rPr lang="hu-HU" sz="2500" dirty="0" err="1">
                <a:latin typeface="+mj-lt"/>
              </a:rPr>
              <a:t>ökolábnyom</a:t>
            </a:r>
            <a:r>
              <a:rPr lang="hu-HU" sz="2500" dirty="0">
                <a:latin typeface="+mj-lt"/>
              </a:rPr>
              <a:t> túllépi ezt a kapacitást. A két kategória különbségéb</a:t>
            </a:r>
            <a:r>
              <a:rPr lang="hu-HU" sz="2500" i="1" dirty="0">
                <a:latin typeface="+mj-lt"/>
              </a:rPr>
              <a:t>ő</a:t>
            </a:r>
            <a:r>
              <a:rPr lang="hu-HU" sz="2500" dirty="0">
                <a:latin typeface="+mj-lt"/>
              </a:rPr>
              <a:t>l jön létre az ökológiai hiány, amikor az igények meghaladják az er</a:t>
            </a:r>
            <a:r>
              <a:rPr lang="hu-HU" sz="2500" i="1" dirty="0">
                <a:latin typeface="+mj-lt"/>
              </a:rPr>
              <a:t>ő</a:t>
            </a:r>
            <a:r>
              <a:rPr lang="hu-HU" sz="2500" dirty="0">
                <a:latin typeface="+mj-lt"/>
              </a:rPr>
              <a:t>források újratermel</a:t>
            </a:r>
            <a:r>
              <a:rPr lang="hu-HU" sz="2500" i="1" dirty="0">
                <a:latin typeface="+mj-lt"/>
              </a:rPr>
              <a:t>ő</a:t>
            </a:r>
            <a:r>
              <a:rPr lang="hu-HU" sz="2500" dirty="0">
                <a:latin typeface="+mj-lt"/>
              </a:rPr>
              <a:t>dési képességét. Az ezt okozó pazarló életmód levét pedig már nem csak a következ</a:t>
            </a:r>
            <a:r>
              <a:rPr lang="hu-HU" sz="2500" i="1" dirty="0">
                <a:latin typeface="+mj-lt"/>
              </a:rPr>
              <a:t>ő</a:t>
            </a:r>
            <a:r>
              <a:rPr lang="hu-HU" sz="2500" dirty="0">
                <a:latin typeface="+mj-lt"/>
              </a:rPr>
              <a:t> generációk, hanem mi is isszuk.</a:t>
            </a:r>
          </a:p>
        </p:txBody>
      </p:sp>
      <p:pic>
        <p:nvPicPr>
          <p:cNvPr id="4" name="Picture 2" descr="C:\USERS\FELHASZNáLó\APPDATA\LOCAL\MICROSOFT\WINDOWS\TEMPORARY INTERNET FILES\Content.IE5\FRQOY7OI\MC900416014[1].wmf"/>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63560">
            <a:off x="6833709" y="5056297"/>
            <a:ext cx="1627925" cy="15833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478557">
            <a:off x="4870089" y="363473"/>
            <a:ext cx="907934" cy="8830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2" cstate="print">
            <a:duotone>
              <a:schemeClr val="accent4">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7588575">
            <a:off x="102229" y="450740"/>
            <a:ext cx="762307" cy="741422"/>
          </a:xfrm>
          <a:prstGeom prst="rect">
            <a:avLst/>
          </a:prstGeom>
          <a:noFill/>
          <a:extLst>
            <a:ext uri="{909E8E84-426E-40DD-AFC4-6F175D3DCCD1}">
              <a14:hiddenFill xmlns:a14="http://schemas.microsoft.com/office/drawing/2010/main">
                <a:solidFill>
                  <a:srgbClr val="FFFFFF"/>
                </a:solidFill>
              </a14:hiddenFill>
            </a:ext>
          </a:extLst>
        </p:spPr>
      </p:pic>
      <p:sp>
        <p:nvSpPr>
          <p:cNvPr id="8" name="Akciógomb: Kezdő dia 7">
            <a:hlinkClick r:id="rId3" action="ppaction://hlinksldjump" highlightClick="1"/>
          </p:cNvPr>
          <p:cNvSpPr/>
          <p:nvPr/>
        </p:nvSpPr>
        <p:spPr>
          <a:xfrm>
            <a:off x="8100392" y="130001"/>
            <a:ext cx="894760" cy="889835"/>
          </a:xfrm>
          <a:prstGeom prst="actionButtonHo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hu-HU"/>
          </a:p>
        </p:txBody>
      </p:sp>
      <p:grpSp>
        <p:nvGrpSpPr>
          <p:cNvPr id="11" name="Csoportba foglalás 10"/>
          <p:cNvGrpSpPr/>
          <p:nvPr/>
        </p:nvGrpSpPr>
        <p:grpSpPr>
          <a:xfrm>
            <a:off x="107504" y="4654690"/>
            <a:ext cx="1995765" cy="2993648"/>
            <a:chOff x="2743152" y="685728"/>
            <a:chExt cx="3657696" cy="5486544"/>
          </a:xfrm>
        </p:grpSpPr>
        <p:pic>
          <p:nvPicPr>
            <p:cNvPr id="12" name="Picture 2" descr="C:\USERS\FELHASZNáLó\APPDATA\LOCAL\MICROSOFT\WINDOWS\TEMPORARY INTERNET FILES\Content.IE5\204M96SA\MC90044204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152" y="685728"/>
              <a:ext cx="3657696" cy="5486544"/>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zis 12"/>
            <p:cNvSpPr/>
            <p:nvPr/>
          </p:nvSpPr>
          <p:spPr>
            <a:xfrm rot="619470">
              <a:off x="3231552" y="1488505"/>
              <a:ext cx="1888808" cy="1930884"/>
            </a:xfrm>
            <a:prstGeom prst="ellipse">
              <a:avLst/>
            </a:prstGeom>
            <a:solidFill>
              <a:schemeClr val="accent4">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600" dirty="0" smtClean="0">
                  <a:latin typeface="Freestyle Script" pitchFamily="66" charset="0"/>
                </a:rPr>
                <a:t>5</a:t>
              </a:r>
              <a:endParaRPr lang="hu-HU" sz="13800" dirty="0">
                <a:latin typeface="Freestyle Script" pitchFamily="66" charset="0"/>
              </a:endParaRPr>
            </a:p>
          </p:txBody>
        </p:sp>
      </p:grpSp>
    </p:spTree>
    <p:extLst>
      <p:ext uri="{BB962C8B-B14F-4D97-AF65-F5344CB8AC3E}">
        <p14:creationId xmlns:p14="http://schemas.microsoft.com/office/powerpoint/2010/main" val="4151724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
                                        <p:tgtEl>
                                          <p:spTgt spid="4"/>
                                        </p:tgtEl>
                                      </p:cBhvr>
                                    </p:animEffect>
                                  </p:childTnLst>
                                </p:cTn>
                              </p:par>
                            </p:childTnLst>
                          </p:cTn>
                        </p:par>
                        <p:par>
                          <p:cTn id="13" fill="hold">
                            <p:stCondLst>
                              <p:cond delay="65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
                                        <p:tgtEl>
                                          <p:spTgt spid="5"/>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
                                        <p:tgtEl>
                                          <p:spTgt spid="6"/>
                                        </p:tgtEl>
                                      </p:cBhvr>
                                    </p:animEffect>
                                  </p:childTnLst>
                                </p:cTn>
                              </p:par>
                            </p:childTnLst>
                          </p:cTn>
                        </p:par>
                        <p:par>
                          <p:cTn id="21" fill="hold">
                            <p:stCondLst>
                              <p:cond delay="9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45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FELHASZNáLó\APPDATA\LOCAL\MICROSOFT\WINDOWS\TEMPORARY INTERNET FILES\Content.IE5\204M96SA\MC900326474[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441444" y="3280902"/>
            <a:ext cx="6243992" cy="3316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3" cstate="print">
            <a:duotone>
              <a:schemeClr val="accent3">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1232183">
            <a:off x="4799999" y="1027732"/>
            <a:ext cx="798652" cy="7767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3" cstate="print">
            <a:duotone>
              <a:schemeClr val="accent3">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9822218">
            <a:off x="2738933" y="85190"/>
            <a:ext cx="620404" cy="603407"/>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2080901" y="257546"/>
            <a:ext cx="4978896" cy="1143000"/>
          </a:xfrm>
          <a:solidFill>
            <a:schemeClr val="accent3">
              <a:lumMod val="20000"/>
              <a:lumOff val="80000"/>
              <a:alpha val="64000"/>
            </a:schemeClr>
          </a:solidFill>
        </p:spPr>
        <p:txBody>
          <a:bodyPr>
            <a:noAutofit/>
          </a:bodyPr>
          <a:lstStyle/>
          <a:p>
            <a:r>
              <a:rPr lang="hu-HU" sz="7200" dirty="0" smtClean="0"/>
              <a:t>Jó tudni</a:t>
            </a:r>
            <a:endParaRPr lang="hu-HU" sz="7200" dirty="0"/>
          </a:p>
        </p:txBody>
      </p:sp>
      <p:sp>
        <p:nvSpPr>
          <p:cNvPr id="3" name="Téglalap 2"/>
          <p:cNvSpPr/>
          <p:nvPr/>
        </p:nvSpPr>
        <p:spPr>
          <a:xfrm>
            <a:off x="0" y="1773391"/>
            <a:ext cx="9114090" cy="4247317"/>
          </a:xfrm>
          <a:prstGeom prst="rect">
            <a:avLst/>
          </a:prstGeom>
        </p:spPr>
        <p:txBody>
          <a:bodyPr wrap="square">
            <a:spAutoFit/>
          </a:bodyPr>
          <a:lstStyle/>
          <a:p>
            <a:pPr algn="ctr"/>
            <a:r>
              <a:rPr lang="hu-HU" sz="2700" dirty="0">
                <a:latin typeface="+mj-lt"/>
              </a:rPr>
              <a:t>Hogyan is számoljuk ki az </a:t>
            </a:r>
            <a:r>
              <a:rPr lang="hu-HU" sz="2700" dirty="0" err="1">
                <a:latin typeface="+mj-lt"/>
              </a:rPr>
              <a:t>ökolábnyom</a:t>
            </a:r>
            <a:r>
              <a:rPr lang="hu-HU" sz="2700" dirty="0">
                <a:latin typeface="+mj-lt"/>
              </a:rPr>
              <a:t> értékét? A lábnyom összetevői a következők: az a terület, amelyen a táplálkozáshoz szükséges gabona megtermelhető; az a legelőnagyság, amely a hústermeléshez nélkülözhetetlen; a fa és papírfogyasztásunkat fedező erdőterület; a hal, rák és más vízi állatok fogyasztásával arányos tengeri terület, a lakáshoz szükséges földterület, és az az erdőterület, amely az energiafogyasztás során keletkező szén-dioxidot megköti. Hogy megkönnyítsék a számítást, ezen kategóriákat az étkezési, utazási, szabadidős szokások, lakásviszonyok és a fogyasztási cikkek felhasználásai adják.</a:t>
            </a:r>
          </a:p>
        </p:txBody>
      </p:sp>
      <p:pic>
        <p:nvPicPr>
          <p:cNvPr id="4" name="Picture 2" descr="C:\USERS\FELHASZNáLó\APPDATA\LOCAL\MICROSOFT\WINDOWS\TEMPORARY INTERNET FILES\Content.IE5\FRQOY7OI\MC900416014[1].wmf"/>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19902">
            <a:off x="6303237" y="293639"/>
            <a:ext cx="1130097" cy="1099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ELHASZNáLó\APPDATA\LOCAL\MICROSOFT\WINDOWS\TEMPORARY INTERNET FILES\Content.IE5\FRQOY7OI\MC900416014[1].wmf"/>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72509">
            <a:off x="1699463" y="788376"/>
            <a:ext cx="867406" cy="843641"/>
          </a:xfrm>
          <a:prstGeom prst="rect">
            <a:avLst/>
          </a:prstGeom>
          <a:noFill/>
          <a:extLst>
            <a:ext uri="{909E8E84-426E-40DD-AFC4-6F175D3DCCD1}">
              <a14:hiddenFill xmlns:a14="http://schemas.microsoft.com/office/drawing/2010/main">
                <a:solidFill>
                  <a:srgbClr val="FFFFFF"/>
                </a:solidFill>
              </a14:hiddenFill>
            </a:ext>
          </a:extLst>
        </p:spPr>
      </p:pic>
      <p:sp>
        <p:nvSpPr>
          <p:cNvPr id="8" name="Akciógomb: Kezdő dia 7">
            <a:hlinkClick r:id="rId4" action="ppaction://hlinksldjump" highlightClick="1"/>
          </p:cNvPr>
          <p:cNvSpPr/>
          <p:nvPr/>
        </p:nvSpPr>
        <p:spPr>
          <a:xfrm>
            <a:off x="8315836" y="6020708"/>
            <a:ext cx="720660" cy="720660"/>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574248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
                                        <p:tgtEl>
                                          <p:spTgt spid="4"/>
                                        </p:tgtEl>
                                      </p:cBhvr>
                                    </p:animEffect>
                                  </p:childTnLst>
                                </p:cTn>
                              </p:par>
                            </p:childTnLst>
                          </p:cTn>
                        </p:par>
                        <p:par>
                          <p:cTn id="13" fill="hold">
                            <p:stCondLst>
                              <p:cond delay="65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50"/>
                                        <p:tgtEl>
                                          <p:spTgt spid="7"/>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
                                        <p:tgtEl>
                                          <p:spTgt spid="6"/>
                                        </p:tgtEl>
                                      </p:cBhvr>
                                    </p:animEffect>
                                  </p:childTnLst>
                                </p:cTn>
                              </p:par>
                            </p:childTnLst>
                          </p:cTn>
                        </p:par>
                        <p:par>
                          <p:cTn id="21" fill="hold">
                            <p:stCondLst>
                              <p:cond delay="9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50"/>
                                        <p:tgtEl>
                                          <p:spTgt spid="5"/>
                                        </p:tgtEl>
                                      </p:cBhvr>
                                    </p:animEffect>
                                  </p:childTnLst>
                                </p:cTn>
                              </p:par>
                            </p:childTnLst>
                          </p:cTn>
                        </p:par>
                        <p:par>
                          <p:cTn id="25" fill="hold">
                            <p:stCondLst>
                              <p:cond delay="11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1600"/>
                            </p:stCondLst>
                            <p:childTnLst>
                              <p:par>
                                <p:cTn id="31" presetID="10" presetClass="entr" presetSubtype="0" fill="hold" nodeType="afterEffect">
                                  <p:stCondLst>
                                    <p:cond delay="0"/>
                                  </p:stCondLst>
                                  <p:childTnLst>
                                    <p:set>
                                      <p:cBhvr>
                                        <p:cTn id="32" dur="1" fill="hold">
                                          <p:stCondLst>
                                            <p:cond delay="0"/>
                                          </p:stCondLst>
                                        </p:cTn>
                                        <p:tgtEl>
                                          <p:spTgt spid="7171"/>
                                        </p:tgtEl>
                                        <p:attrNameLst>
                                          <p:attrName>style.visibility</p:attrName>
                                        </p:attrNameLst>
                                      </p:cBhvr>
                                      <p:to>
                                        <p:strVal val="visible"/>
                                      </p:to>
                                    </p:set>
                                    <p:animEffect transition="in" filter="fade">
                                      <p:cBhvr>
                                        <p:cTn id="33" dur="500"/>
                                        <p:tgtEl>
                                          <p:spTgt spid="717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FELHASZNáLó\APPDATA\LOCAL\MICROSOFT\WINDOWS\TEMPORARY INTERNET FILES\Content.IE5\S58PZ0T3\MP900448626[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026082" y="2348880"/>
            <a:ext cx="5076056" cy="380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3" cstate="print">
            <a:duotone>
              <a:schemeClr val="accent1">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1232183">
            <a:off x="4799999" y="1099741"/>
            <a:ext cx="798652" cy="7767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3" cstate="print">
            <a:duotone>
              <a:schemeClr val="accent1">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9822218">
            <a:off x="2232325" y="67382"/>
            <a:ext cx="620404" cy="603407"/>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1758516" y="260648"/>
            <a:ext cx="5626968" cy="1143000"/>
          </a:xfrm>
          <a:solidFill>
            <a:schemeClr val="accent1">
              <a:lumMod val="20000"/>
              <a:lumOff val="80000"/>
              <a:alpha val="64000"/>
            </a:schemeClr>
          </a:solidFill>
        </p:spPr>
        <p:txBody>
          <a:bodyPr>
            <a:noAutofit/>
          </a:bodyPr>
          <a:lstStyle/>
          <a:p>
            <a:r>
              <a:rPr lang="hu-HU" sz="6600" dirty="0" smtClean="0"/>
              <a:t>Mire figyelj!</a:t>
            </a:r>
            <a:endParaRPr lang="hu-HU" sz="6600" dirty="0"/>
          </a:p>
        </p:txBody>
      </p:sp>
      <p:sp>
        <p:nvSpPr>
          <p:cNvPr id="3" name="Téglalap 2"/>
          <p:cNvSpPr/>
          <p:nvPr/>
        </p:nvSpPr>
        <p:spPr>
          <a:xfrm>
            <a:off x="0" y="1845399"/>
            <a:ext cx="9144000" cy="4401205"/>
          </a:xfrm>
          <a:prstGeom prst="rect">
            <a:avLst/>
          </a:prstGeom>
        </p:spPr>
        <p:txBody>
          <a:bodyPr wrap="square">
            <a:spAutoFit/>
          </a:bodyPr>
          <a:lstStyle/>
          <a:p>
            <a:pPr algn="ctr"/>
            <a:r>
              <a:rPr lang="hu-HU" sz="2800" dirty="0">
                <a:latin typeface="+mj-lt"/>
              </a:rPr>
              <a:t>A fenntartható élet rajtad is múlik! Újrahasznosítod a hulladékot? Energiatakarékos izzót használsz? Napenergiával fűtesz? Ha nem, itt az ideje, hogy változtass! Tévhit, hogy te csak egy apró porszem vagy a világban, és úgysem ér semmit, ha teszel valamit - ugyanis sok-sok kicsi fogja kiadni a nagyot. Valakinek el kell kezdenie – miért ne lehetnél pont te? Ha elég ügyes vagy, környezetedet is rá tudod venni apránként egy helyesebb életmódra, és így fokozatosan elterjedhetnek a jobb nézetek. Hogyan kezdj hozzá? Az alábbi tanácsok segítségével és egy kis odafigyeléssel könnyű dolgod lesz.</a:t>
            </a:r>
          </a:p>
        </p:txBody>
      </p:sp>
      <p:pic>
        <p:nvPicPr>
          <p:cNvPr id="4" name="Picture 2" descr="C:\USERS\FELHASZNáLó\APPDATA\LOCAL\MICROSOFT\WINDOWS\TEMPORARY INTERNET FILES\Content.IE5\FRQOY7OI\MC900416014[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19902">
            <a:off x="6592911" y="243045"/>
            <a:ext cx="1130097" cy="1099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ELHASZNáLó\APPDATA\LOCAL\MICROSOFT\WINDOWS\TEMPORARY INTERNET FILES\Content.IE5\FRQOY7OI\MC900416014[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72509">
            <a:off x="1411432" y="788375"/>
            <a:ext cx="867406" cy="84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989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
                                        <p:tgtEl>
                                          <p:spTgt spid="4"/>
                                        </p:tgtEl>
                                      </p:cBhvr>
                                    </p:animEffect>
                                  </p:childTnLst>
                                </p:cTn>
                              </p:par>
                            </p:childTnLst>
                          </p:cTn>
                        </p:par>
                        <p:par>
                          <p:cTn id="13" fill="hold">
                            <p:stCondLst>
                              <p:cond delay="65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50"/>
                                        <p:tgtEl>
                                          <p:spTgt spid="7"/>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
                                        <p:tgtEl>
                                          <p:spTgt spid="6"/>
                                        </p:tgtEl>
                                      </p:cBhvr>
                                    </p:animEffect>
                                  </p:childTnLst>
                                </p:cTn>
                              </p:par>
                            </p:childTnLst>
                          </p:cTn>
                        </p:par>
                        <p:par>
                          <p:cTn id="21" fill="hold">
                            <p:stCondLst>
                              <p:cond delay="9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50"/>
                                        <p:tgtEl>
                                          <p:spTgt spid="5"/>
                                        </p:tgtEl>
                                      </p:cBhvr>
                                    </p:animEffect>
                                  </p:childTnLst>
                                </p:cTn>
                              </p:par>
                            </p:childTnLst>
                          </p:cTn>
                        </p:par>
                        <p:par>
                          <p:cTn id="25" fill="hold">
                            <p:stCondLst>
                              <p:cond delay="11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1600"/>
                            </p:stCondLst>
                            <p:childTnLst>
                              <p:par>
                                <p:cTn id="31" presetID="10" presetClass="entr" presetSubtype="0" fill="hold" nodeType="afterEffect">
                                  <p:stCondLst>
                                    <p:cond delay="0"/>
                                  </p:stCondLst>
                                  <p:childTnLst>
                                    <p:set>
                                      <p:cBhvr>
                                        <p:cTn id="32" dur="1" fill="hold">
                                          <p:stCondLst>
                                            <p:cond delay="0"/>
                                          </p:stCondLst>
                                        </p:cTn>
                                        <p:tgtEl>
                                          <p:spTgt spid="10242"/>
                                        </p:tgtEl>
                                        <p:attrNameLst>
                                          <p:attrName>style.visibility</p:attrName>
                                        </p:attrNameLst>
                                      </p:cBhvr>
                                      <p:to>
                                        <p:strVal val="visible"/>
                                      </p:to>
                                    </p:set>
                                    <p:animEffect transition="in" filter="fade">
                                      <p:cBhvr>
                                        <p:cTn id="3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9420" y1="58140" x2="9420" y2="58140"/>
                        <a14:foregroundMark x1="2899" y1="29457" x2="2899" y2="29457"/>
                        <a14:foregroundMark x1="52174" y1="39922" x2="52174" y2="39922"/>
                        <a14:foregroundMark x1="61232" y1="19767" x2="61232" y2="19767"/>
                        <a14:foregroundMark x1="48551" y1="9302" x2="48551" y2="9302"/>
                        <a14:foregroundMark x1="31884" y1="3488" x2="31884" y2="3488"/>
                        <a14:foregroundMark x1="17391" y1="7752" x2="17391" y2="7752"/>
                      </a14:backgroundRemoval>
                    </a14:imgEffect>
                  </a14:imgLayer>
                </a14:imgProps>
              </a:ext>
            </a:extLst>
          </a:blip>
          <a:stretch>
            <a:fillRect/>
          </a:stretch>
        </p:blipFill>
        <p:spPr>
          <a:xfrm>
            <a:off x="0" y="2079104"/>
            <a:ext cx="2445488" cy="2286000"/>
          </a:xfrm>
          <a:prstGeom prst="rect">
            <a:avLst/>
          </a:prstGeom>
        </p:spPr>
      </p:pic>
      <p:pic>
        <p:nvPicPr>
          <p:cNvPr id="8" name="Picture 5"/>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9420" y1="58140" x2="9420" y2="58140"/>
                        <a14:foregroundMark x1="2899" y1="29457" x2="2899" y2="29457"/>
                        <a14:foregroundMark x1="52174" y1="39922" x2="52174" y2="39922"/>
                        <a14:foregroundMark x1="61232" y1="19767" x2="61232" y2="19767"/>
                        <a14:foregroundMark x1="48551" y1="9302" x2="48551" y2="9302"/>
                        <a14:foregroundMark x1="31884" y1="3488" x2="31884" y2="3488"/>
                        <a14:foregroundMark x1="17391" y1="7752" x2="17391" y2="7752"/>
                      </a14:backgroundRemoval>
                    </a14:imgEffect>
                  </a14:imgLayer>
                </a14:imgProps>
              </a:ext>
            </a:extLst>
          </a:blip>
          <a:stretch>
            <a:fillRect/>
          </a:stretch>
        </p:blipFill>
        <p:spPr>
          <a:xfrm flipH="1">
            <a:off x="6698512" y="2067753"/>
            <a:ext cx="2445488" cy="2286000"/>
          </a:xfrm>
          <a:prstGeom prst="rect">
            <a:avLst/>
          </a:prstGeom>
        </p:spPr>
      </p:pic>
      <p:sp>
        <p:nvSpPr>
          <p:cNvPr id="2" name="Téglalap 1"/>
          <p:cNvSpPr/>
          <p:nvPr/>
        </p:nvSpPr>
        <p:spPr>
          <a:xfrm>
            <a:off x="0" y="1412776"/>
            <a:ext cx="9144000" cy="4093428"/>
          </a:xfrm>
          <a:prstGeom prst="rect">
            <a:avLst/>
          </a:prstGeom>
        </p:spPr>
        <p:txBody>
          <a:bodyPr wrap="square">
            <a:spAutoFit/>
          </a:bodyPr>
          <a:lstStyle/>
          <a:p>
            <a:pPr algn="ctr"/>
            <a:r>
              <a:rPr lang="hu-HU" sz="2600" dirty="0">
                <a:latin typeface="+mj-lt"/>
              </a:rPr>
              <a:t>Nem kötelező rögtön a </a:t>
            </a:r>
            <a:r>
              <a:rPr lang="hu-HU" sz="2600" dirty="0" smtClean="0">
                <a:latin typeface="+mj-lt"/>
              </a:rPr>
              <a:t>napkollektorhoz </a:t>
            </a:r>
            <a:r>
              <a:rPr lang="hu-HU" sz="2600" dirty="0" smtClean="0">
                <a:latin typeface="+mj-lt"/>
              </a:rPr>
              <a:t>nyúlni</a:t>
            </a:r>
            <a:r>
              <a:rPr lang="hu-HU" sz="2600" dirty="0">
                <a:latin typeface="+mj-lt"/>
              </a:rPr>
              <a:t>.</a:t>
            </a:r>
            <a:r>
              <a:rPr lang="hu-HU" sz="2600" dirty="0" smtClean="0">
                <a:latin typeface="+mj-lt"/>
              </a:rPr>
              <a:t> </a:t>
            </a:r>
            <a:r>
              <a:rPr lang="hu-HU" sz="2600" dirty="0">
                <a:latin typeface="+mj-lt"/>
              </a:rPr>
              <a:t>Szigeteld a házat, lakást, ahol csak szükséges. Éjszakára nem kell úgy fűteni, mint nappal, és napközben se legyen 20-21 </a:t>
            </a:r>
            <a:r>
              <a:rPr lang="hu-HU" sz="2600" dirty="0" err="1">
                <a:latin typeface="+mj-lt"/>
              </a:rPr>
              <a:t>°C-nál</a:t>
            </a:r>
            <a:r>
              <a:rPr lang="hu-HU" sz="2600" dirty="0">
                <a:latin typeface="+mj-lt"/>
              </a:rPr>
              <a:t> több. Kapcsold le a lámpát, ha már nem használod, és nappal se égesd feleslegesen. Közlekedés terén válaszd a gyaloglást, biciklizést és a tömegközlekedést. Ha autóba kényszerülsz, ne egyedül gubbassz benne, és tervezd meg előre az utazást. Élelmiszervásárláskor keresd a hazai és a friss termékeket, vásárolj nagyobb tételben. Bármit vásárolsz, tedd fel magadnak a kérdést: tényleg kell ez nekem?</a:t>
            </a:r>
          </a:p>
        </p:txBody>
      </p:sp>
      <p:pic>
        <p:nvPicPr>
          <p:cNvPr id="11266" name="Picture 2" descr="C:\USERS\FELHASZNáLó\APPDATA\LOCAL\MICROSOFT\WINDOWS\TEMPORARY INTERNET FILES\Content.IE5\S58PZ0T3\MC9004417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75040"/>
            <a:ext cx="1782960" cy="17829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FELHASZNáLó\APPDATA\LOCAL\MICROSOFT\WINDOWS\TEMPORARY INTERNET FILES\Content.IE5\FRQOY7OI\MC900416014[1].wm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647857">
            <a:off x="7066768" y="5198115"/>
            <a:ext cx="1391139" cy="1353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187050">
            <a:off x="482243" y="209939"/>
            <a:ext cx="1012483" cy="9847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5" cstate="print">
            <a:duotone>
              <a:schemeClr val="accent1">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6369464">
            <a:off x="7669897" y="447156"/>
            <a:ext cx="692446" cy="6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5602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
                                        <p:tgtEl>
                                          <p:spTgt spid="4"/>
                                        </p:tgtEl>
                                      </p:cBhvr>
                                    </p:animEffect>
                                  </p:childTnLst>
                                </p:cTn>
                              </p:par>
                            </p:childTnLst>
                          </p:cTn>
                        </p:par>
                        <p:par>
                          <p:cTn id="13" fill="hold">
                            <p:stCondLst>
                              <p:cond delay="65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
                                        <p:tgtEl>
                                          <p:spTgt spid="5"/>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
                                        <p:tgtEl>
                                          <p:spTgt spid="6"/>
                                        </p:tgtEl>
                                      </p:cBhvr>
                                    </p:animEffect>
                                  </p:childTnLst>
                                </p:cTn>
                              </p:par>
                              <p:par>
                                <p:cTn id="21" presetID="2" presetClass="entr" presetSubtype="8"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12" fill="hold" nodeType="withEffect">
                                  <p:stCondLst>
                                    <p:cond delay="500"/>
                                  </p:stCondLst>
                                  <p:childTnLst>
                                    <p:set>
                                      <p:cBhvr>
                                        <p:cTn id="30" dur="1" fill="hold">
                                          <p:stCondLst>
                                            <p:cond delay="0"/>
                                          </p:stCondLst>
                                        </p:cTn>
                                        <p:tgtEl>
                                          <p:spTgt spid="11266"/>
                                        </p:tgtEl>
                                        <p:attrNameLst>
                                          <p:attrName>style.visibility</p:attrName>
                                        </p:attrNameLst>
                                      </p:cBhvr>
                                      <p:to>
                                        <p:strVal val="visible"/>
                                      </p:to>
                                    </p:set>
                                    <p:anim calcmode="lin" valueType="num">
                                      <p:cBhvr additive="base">
                                        <p:cTn id="31" dur="500" fill="hold"/>
                                        <p:tgtEl>
                                          <p:spTgt spid="11266"/>
                                        </p:tgtEl>
                                        <p:attrNameLst>
                                          <p:attrName>ppt_x</p:attrName>
                                        </p:attrNameLst>
                                      </p:cBhvr>
                                      <p:tavLst>
                                        <p:tav tm="0">
                                          <p:val>
                                            <p:strVal val="0-#ppt_w/2"/>
                                          </p:val>
                                        </p:tav>
                                        <p:tav tm="100000">
                                          <p:val>
                                            <p:strVal val="#ppt_x"/>
                                          </p:val>
                                        </p:tav>
                                      </p:tavLst>
                                    </p:anim>
                                    <p:anim calcmode="lin" valueType="num">
                                      <p:cBhvr additive="base">
                                        <p:cTn id="32"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p:cNvPicPr>
          <p:nvPr/>
        </p:nvPicPr>
        <p:blipFill rotWithShape="1">
          <a:blip r:embed="rId2" cstate="print">
            <a:duotone>
              <a:schemeClr val="accent1">
                <a:shade val="45000"/>
                <a:satMod val="135000"/>
              </a:schemeClr>
              <a:prstClr val="white"/>
            </a:duotone>
          </a:blip>
          <a:srcRect l="2599" r="5874" b="5262"/>
          <a:stretch/>
        </p:blipFill>
        <p:spPr>
          <a:xfrm>
            <a:off x="3530" y="5867400"/>
            <a:ext cx="9144000" cy="1053694"/>
          </a:xfrm>
          <a:prstGeom prst="rect">
            <a:avLst/>
          </a:prstGeom>
        </p:spPr>
      </p:pic>
      <p:sp>
        <p:nvSpPr>
          <p:cNvPr id="2" name="Téglalap 1"/>
          <p:cNvSpPr/>
          <p:nvPr/>
        </p:nvSpPr>
        <p:spPr>
          <a:xfrm>
            <a:off x="0" y="1412776"/>
            <a:ext cx="9144000" cy="4093428"/>
          </a:xfrm>
          <a:prstGeom prst="rect">
            <a:avLst/>
          </a:prstGeom>
        </p:spPr>
        <p:txBody>
          <a:bodyPr wrap="square">
            <a:spAutoFit/>
          </a:bodyPr>
          <a:lstStyle/>
          <a:p>
            <a:pPr algn="ctr"/>
            <a:r>
              <a:rPr lang="hu-HU" sz="2600" dirty="0">
                <a:latin typeface="+mj-lt"/>
              </a:rPr>
              <a:t>Figyelj a csomagolásra, ha veszel valamit. Igyekezz minél kevesebb műanyagot használni, legyen szó bármiről. Ha megajándékozol valakit, ne papírt használj a csomagoláshoz, hanem zsákot. Kerüld az olyan eszközök használatát, amelyek elemmel működnek, részesítsd előnyben a tölthető akkumulátorokat. Ha teheted, alkalmazd a komposztálást, és gyűjtsd szelektíven a hulladékot. A titok mindössze annyi, hogy logikusan szervezd meg az életed, és mindig válaszd szét a nélkülözhetetlent a luxustól. Élj kisebb lábon, és tegyél egy lépést az élhetőbb, környezetbarátabb világért – a saját életedért!</a:t>
            </a:r>
          </a:p>
        </p:txBody>
      </p:sp>
      <p:pic>
        <p:nvPicPr>
          <p:cNvPr id="12290" name="Picture 2" descr="C:\USERS\FELHASZNáLó\APPDATA\LOCAL\MICROSOFT\WINDOWS\TEMPORARY INTERNET FILES\Content.IE5\S58PZ0T3\MC9002353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87814"/>
            <a:ext cx="2340296" cy="1324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FELHASZNáLó\APPDATA\LOCAL\MICROSOFT\WINDOWS\TEMPORARY INTERNET FILES\Content.IE5\FRQOY7OI\MC900416014[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19902">
            <a:off x="400223" y="200727"/>
            <a:ext cx="1130097" cy="1099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876085">
            <a:off x="534968" y="5016227"/>
            <a:ext cx="1817555" cy="1767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4" cstate="print">
            <a:duotone>
              <a:schemeClr val="accent1">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5872296">
            <a:off x="6279022" y="5432107"/>
            <a:ext cx="1012783" cy="985035"/>
          </a:xfrm>
          <a:prstGeom prst="rect">
            <a:avLst/>
          </a:prstGeom>
          <a:noFill/>
          <a:extLst>
            <a:ext uri="{909E8E84-426E-40DD-AFC4-6F175D3DCCD1}">
              <a14:hiddenFill xmlns:a14="http://schemas.microsoft.com/office/drawing/2010/main">
                <a:solidFill>
                  <a:srgbClr val="FFFFFF"/>
                </a:solidFill>
              </a14:hiddenFill>
            </a:ext>
          </a:extLst>
        </p:spPr>
      </p:pic>
      <p:sp>
        <p:nvSpPr>
          <p:cNvPr id="3" name="Akciógomb: Kezdő dia 2">
            <a:hlinkClick r:id="rId5" action="ppaction://hlinksldjump" highlightClick="1"/>
          </p:cNvPr>
          <p:cNvSpPr/>
          <p:nvPr/>
        </p:nvSpPr>
        <p:spPr>
          <a:xfrm>
            <a:off x="8136432" y="5848552"/>
            <a:ext cx="864096" cy="86409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779318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
                                        <p:tgtEl>
                                          <p:spTgt spid="4"/>
                                        </p:tgtEl>
                                      </p:cBhvr>
                                    </p:animEffect>
                                  </p:childTnLst>
                                </p:cTn>
                              </p:par>
                            </p:childTnLst>
                          </p:cTn>
                        </p:par>
                        <p:par>
                          <p:cTn id="18" fill="hold">
                            <p:stCondLst>
                              <p:cond delay="165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50"/>
                                        <p:tgtEl>
                                          <p:spTgt spid="5"/>
                                        </p:tgtEl>
                                      </p:cBhvr>
                                    </p:animEffect>
                                  </p:childTnLst>
                                </p:cTn>
                              </p:par>
                            </p:childTnLst>
                          </p:cTn>
                        </p:par>
                        <p:par>
                          <p:cTn id="22" fill="hold">
                            <p:stCondLst>
                              <p:cond delay="18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50"/>
                                        <p:tgtEl>
                                          <p:spTgt spid="6"/>
                                        </p:tgtEl>
                                      </p:cBhvr>
                                    </p:animEffect>
                                  </p:childTnLst>
                                </p:cTn>
                              </p:par>
                            </p:childTnLst>
                          </p:cTn>
                        </p:par>
                        <p:par>
                          <p:cTn id="26" fill="hold">
                            <p:stCondLst>
                              <p:cond delay="1950"/>
                            </p:stCondLst>
                            <p:childTnLst>
                              <p:par>
                                <p:cTn id="27" presetID="2" presetClass="entr" presetSubtype="3" fill="hold" nodeType="afterEffect">
                                  <p:stCondLst>
                                    <p:cond delay="0"/>
                                  </p:stCondLst>
                                  <p:childTnLst>
                                    <p:set>
                                      <p:cBhvr>
                                        <p:cTn id="28" dur="1" fill="hold">
                                          <p:stCondLst>
                                            <p:cond delay="0"/>
                                          </p:stCondLst>
                                        </p:cTn>
                                        <p:tgtEl>
                                          <p:spTgt spid="12290"/>
                                        </p:tgtEl>
                                        <p:attrNameLst>
                                          <p:attrName>style.visibility</p:attrName>
                                        </p:attrNameLst>
                                      </p:cBhvr>
                                      <p:to>
                                        <p:strVal val="visible"/>
                                      </p:to>
                                    </p:set>
                                    <p:anim calcmode="lin" valueType="num">
                                      <p:cBhvr additive="base">
                                        <p:cTn id="29" dur="500" fill="hold"/>
                                        <p:tgtEl>
                                          <p:spTgt spid="12290"/>
                                        </p:tgtEl>
                                        <p:attrNameLst>
                                          <p:attrName>ppt_x</p:attrName>
                                        </p:attrNameLst>
                                      </p:cBhvr>
                                      <p:tavLst>
                                        <p:tav tm="0">
                                          <p:val>
                                            <p:strVal val="1+#ppt_w/2"/>
                                          </p:val>
                                        </p:tav>
                                        <p:tav tm="100000">
                                          <p:val>
                                            <p:strVal val="#ppt_x"/>
                                          </p:val>
                                        </p:tav>
                                      </p:tavLst>
                                    </p:anim>
                                    <p:anim calcmode="lin" valueType="num">
                                      <p:cBhvr additive="base">
                                        <p:cTn id="30" dur="500" fill="hold"/>
                                        <p:tgtEl>
                                          <p:spTgt spid="12290"/>
                                        </p:tgtEl>
                                        <p:attrNameLst>
                                          <p:attrName>ppt_y</p:attrName>
                                        </p:attrNameLst>
                                      </p:cBhvr>
                                      <p:tavLst>
                                        <p:tav tm="0">
                                          <p:val>
                                            <p:strVal val="0-#ppt_h/2"/>
                                          </p:val>
                                        </p:tav>
                                        <p:tav tm="100000">
                                          <p:val>
                                            <p:strVal val="#ppt_y"/>
                                          </p:val>
                                        </p:tav>
                                      </p:tavLst>
                                    </p:anim>
                                  </p:childTnLst>
                                </p:cTn>
                              </p:par>
                            </p:childTnLst>
                          </p:cTn>
                        </p:par>
                        <p:par>
                          <p:cTn id="31" fill="hold">
                            <p:stCondLst>
                              <p:cond delay="245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p:cNvPicPr>
          <p:nvPr/>
        </p:nvPicPr>
        <p:blipFill rotWithShape="1">
          <a:blip r:embed="rId2" cstate="print">
            <a:duotone>
              <a:schemeClr val="accent6">
                <a:shade val="45000"/>
                <a:satMod val="135000"/>
              </a:schemeClr>
              <a:prstClr val="white"/>
            </a:duotone>
          </a:blip>
          <a:srcRect l="2599" r="5874" b="5262"/>
          <a:stretch/>
        </p:blipFill>
        <p:spPr>
          <a:xfrm>
            <a:off x="3530" y="5867400"/>
            <a:ext cx="9144000" cy="1053694"/>
          </a:xfrm>
          <a:prstGeom prst="rect">
            <a:avLst/>
          </a:prstGeom>
        </p:spPr>
      </p:pic>
      <p:pic>
        <p:nvPicPr>
          <p:cNvPr id="3" name="Picture 2" descr="C:\USERS\FELHASZNáLó\APPDATA\LOCAL\MICROSOFT\WINDOWS\TEMPORARY INTERNET FILES\Content.IE5\FRQOY7OI\MC900416014[1].wmf"/>
          <p:cNvPicPr>
            <a:picLocks noChangeAspect="1" noChangeArrowheads="1"/>
          </p:cNvPicPr>
          <p:nvPr/>
        </p:nvPicPr>
        <p:blipFill>
          <a:blip r:embed="rId3" cstate="print">
            <a:duotone>
              <a:schemeClr val="accent6">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1232183">
            <a:off x="4799999" y="1099741"/>
            <a:ext cx="798652" cy="7767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FELHASZNáLó\APPDATA\LOCAL\MICROSOFT\WINDOWS\TEMPORARY INTERNET FILES\Content.IE5\FRQOY7OI\MC900416014[1].wmf"/>
          <p:cNvPicPr>
            <a:picLocks noChangeAspect="1" noChangeArrowheads="1"/>
          </p:cNvPicPr>
          <p:nvPr/>
        </p:nvPicPr>
        <p:blipFill>
          <a:blip r:embed="rId3" cstate="print">
            <a:duotone>
              <a:schemeClr val="accent6">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9822218">
            <a:off x="2232325" y="67382"/>
            <a:ext cx="620404" cy="603407"/>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1938536" y="260648"/>
            <a:ext cx="5266928" cy="1143000"/>
          </a:xfrm>
          <a:solidFill>
            <a:schemeClr val="accent6">
              <a:lumMod val="20000"/>
              <a:lumOff val="80000"/>
              <a:alpha val="64000"/>
            </a:schemeClr>
          </a:solidFill>
        </p:spPr>
        <p:txBody>
          <a:bodyPr>
            <a:noAutofit/>
          </a:bodyPr>
          <a:lstStyle/>
          <a:p>
            <a:r>
              <a:rPr lang="hu-HU" sz="6600" dirty="0" smtClean="0"/>
              <a:t>Galéria</a:t>
            </a:r>
            <a:endParaRPr lang="hu-HU" sz="6600" dirty="0"/>
          </a:p>
        </p:txBody>
      </p:sp>
      <p:pic>
        <p:nvPicPr>
          <p:cNvPr id="5" name="Picture 2" descr="C:\USERS\FELHASZNáLó\APPDATA\LOCAL\MICROSOFT\WINDOWS\TEMPORARY INTERNET FILES\Content.IE5\FRQOY7OI\MC900416014[1].wmf"/>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19902">
            <a:off x="6592911" y="243045"/>
            <a:ext cx="1130097" cy="10991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72509">
            <a:off x="1411432" y="788375"/>
            <a:ext cx="867406" cy="8436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ackgroundRemoval t="0" b="100000" l="0" r="100000">
                        <a14:foregroundMark x1="9420" y1="58140" x2="9420" y2="58140"/>
                        <a14:foregroundMark x1="2899" y1="29457" x2="2899" y2="29457"/>
                        <a14:foregroundMark x1="52174" y1="39922" x2="52174" y2="39922"/>
                        <a14:foregroundMark x1="61232" y1="19767" x2="61232" y2="19767"/>
                        <a14:foregroundMark x1="48551" y1="9302" x2="48551" y2="9302"/>
                        <a14:foregroundMark x1="31884" y1="3488" x2="31884" y2="3488"/>
                        <a14:foregroundMark x1="17391" y1="7752" x2="17391" y2="7752"/>
                      </a14:backgroundRemoval>
                    </a14:imgEffect>
                  </a14:imgLayer>
                </a14:imgProps>
              </a:ext>
            </a:extLst>
          </a:blip>
          <a:stretch>
            <a:fillRect/>
          </a:stretch>
        </p:blipFill>
        <p:spPr>
          <a:xfrm>
            <a:off x="0" y="2278036"/>
            <a:ext cx="2445488" cy="2286000"/>
          </a:xfrm>
          <a:prstGeom prst="rect">
            <a:avLst/>
          </a:prstGeom>
        </p:spPr>
      </p:pic>
      <p:pic>
        <p:nvPicPr>
          <p:cNvPr id="9" name="Picture 5"/>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ackgroundRemoval t="0" b="100000" l="0" r="100000">
                        <a14:foregroundMark x1="9420" y1="58140" x2="9420" y2="58140"/>
                        <a14:foregroundMark x1="2899" y1="29457" x2="2899" y2="29457"/>
                        <a14:foregroundMark x1="52174" y1="39922" x2="52174" y2="39922"/>
                        <a14:foregroundMark x1="61232" y1="19767" x2="61232" y2="19767"/>
                        <a14:foregroundMark x1="48551" y1="9302" x2="48551" y2="9302"/>
                        <a14:foregroundMark x1="31884" y1="3488" x2="31884" y2="3488"/>
                        <a14:foregroundMark x1="17391" y1="7752" x2="17391" y2="7752"/>
                      </a14:backgroundRemoval>
                    </a14:imgEffect>
                  </a14:imgLayer>
                </a14:imgProps>
              </a:ext>
            </a:extLst>
          </a:blip>
          <a:stretch>
            <a:fillRect/>
          </a:stretch>
        </p:blipFill>
        <p:spPr>
          <a:xfrm flipH="1">
            <a:off x="6698512" y="2278036"/>
            <a:ext cx="2445488" cy="2286000"/>
          </a:xfrm>
          <a:prstGeom prst="rect">
            <a:avLst/>
          </a:prstGeom>
        </p:spPr>
      </p:pic>
      <p:pic>
        <p:nvPicPr>
          <p:cNvPr id="14338" name="Picture 2" descr="C:\USERS\FELHASZNáLó\APPDATA\LOCAL\MICROSOFT\WINDOWS\TEMPORARY INTERNET FILES\Content.IE5\YDGKQM6L\MP90039921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71931">
            <a:off x="516270" y="1990251"/>
            <a:ext cx="3272408" cy="3272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4339" name="Picture 3" descr="C:\USERS\FELHASZNáLó\APPDATA\LOCAL\MICROSOFT\WINDOWS\TEMPORARY INTERNET FILES\Content.IE5\FRQOY7OI\MP90040220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58732">
            <a:off x="492649" y="3613928"/>
            <a:ext cx="3517805" cy="28142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4341" name="Picture 5" descr="C:\USERS\FELHASZNáLó\APPDATA\LOCAL\MICROSOFT\WINDOWS\TEMPORARY INTERNET FILES\Content.IE5\204M96SA\MP90044853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4419" y="3861048"/>
            <a:ext cx="4120187" cy="2700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4342" name="Picture 6" descr="C:\USERS\FELHASZNáLó\APPDATA\LOCAL\MICROSOFT\WINDOWS\TEMPORARY INTERNET FILES\Content.IE5\YDGKQM6L\MP900255335[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47705">
            <a:off x="3168096" y="1927992"/>
            <a:ext cx="3657600" cy="2438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4343" name="Picture 7" descr="C:\USERS\FELHASZNáLó\APPDATA\LOCAL\MICROSOFT\WINDOWS\TEMPORARY INTERNET FILES\Content.IE5\FRQOY7OI\MP900289538[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056" y="4124401"/>
            <a:ext cx="3657600" cy="24079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4344" name="Picture 8" descr="C:\USERS\FELHASZNáLó\APPDATA\LOCAL\MICROSOFT\WINDOWS\TEMPORARY INTERNET FILES\Content.IE5\S58PZ0T3\MP900442196[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779897">
            <a:off x="5314495" y="1850030"/>
            <a:ext cx="3482538" cy="2321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635753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
                                        <p:tgtEl>
                                          <p:spTgt spid="5"/>
                                        </p:tgtEl>
                                      </p:cBhvr>
                                    </p:animEffect>
                                  </p:childTnLst>
                                </p:cTn>
                              </p:par>
                            </p:childTnLst>
                          </p:cTn>
                        </p:par>
                        <p:par>
                          <p:cTn id="18" fill="hold">
                            <p:stCondLst>
                              <p:cond delay="165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50"/>
                                        <p:tgtEl>
                                          <p:spTgt spid="6"/>
                                        </p:tgtEl>
                                      </p:cBhvr>
                                    </p:animEffect>
                                  </p:childTnLst>
                                </p:cTn>
                              </p:par>
                            </p:childTnLst>
                          </p:cTn>
                        </p:par>
                        <p:par>
                          <p:cTn id="22" fill="hold">
                            <p:stCondLst>
                              <p:cond delay="18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50"/>
                                        <p:tgtEl>
                                          <p:spTgt spid="4"/>
                                        </p:tgtEl>
                                      </p:cBhvr>
                                    </p:animEffect>
                                  </p:childTnLst>
                                </p:cTn>
                              </p:par>
                            </p:childTnLst>
                          </p:cTn>
                        </p:par>
                        <p:par>
                          <p:cTn id="26" fill="hold">
                            <p:stCondLst>
                              <p:cond delay="195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50"/>
                                        <p:tgtEl>
                                          <p:spTgt spid="3"/>
                                        </p:tgtEl>
                                      </p:cBhvr>
                                    </p:animEffect>
                                  </p:childTnLst>
                                </p:cTn>
                              </p:par>
                            </p:childTnLst>
                          </p:cTn>
                        </p:par>
                        <p:par>
                          <p:cTn id="30" fill="hold">
                            <p:stCondLst>
                              <p:cond delay="2100"/>
                            </p:stCondLst>
                            <p:childTnLst>
                              <p:par>
                                <p:cTn id="31" presetID="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2600"/>
                            </p:stCondLst>
                            <p:childTnLst>
                              <p:par>
                                <p:cTn id="40" presetID="52" presetClass="entr" presetSubtype="0" fill="hold" nodeType="afterEffect">
                                  <p:stCondLst>
                                    <p:cond delay="0"/>
                                  </p:stCondLst>
                                  <p:childTnLst>
                                    <p:set>
                                      <p:cBhvr>
                                        <p:cTn id="41" dur="1" fill="hold">
                                          <p:stCondLst>
                                            <p:cond delay="0"/>
                                          </p:stCondLst>
                                        </p:cTn>
                                        <p:tgtEl>
                                          <p:spTgt spid="14338"/>
                                        </p:tgtEl>
                                        <p:attrNameLst>
                                          <p:attrName>style.visibility</p:attrName>
                                        </p:attrNameLst>
                                      </p:cBhvr>
                                      <p:to>
                                        <p:strVal val="visible"/>
                                      </p:to>
                                    </p:set>
                                    <p:animScale>
                                      <p:cBhvr>
                                        <p:cTn id="42" dur="1000" decel="50000" fill="hold">
                                          <p:stCondLst>
                                            <p:cond delay="0"/>
                                          </p:stCondLst>
                                        </p:cTn>
                                        <p:tgtEl>
                                          <p:spTgt spid="14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4338"/>
                                        </p:tgtEl>
                                        <p:attrNameLst>
                                          <p:attrName>ppt_x</p:attrName>
                                          <p:attrName>ppt_y</p:attrName>
                                        </p:attrNameLst>
                                      </p:cBhvr>
                                    </p:animMotion>
                                    <p:animEffect transition="in" filter="fade">
                                      <p:cBhvr>
                                        <p:cTn id="44" dur="1000"/>
                                        <p:tgtEl>
                                          <p:spTgt spid="14338"/>
                                        </p:tgtEl>
                                      </p:cBhvr>
                                    </p:animEffect>
                                  </p:childTnLst>
                                </p:cTn>
                              </p:par>
                            </p:childTnLst>
                          </p:cTn>
                        </p:par>
                        <p:par>
                          <p:cTn id="45" fill="hold">
                            <p:stCondLst>
                              <p:cond delay="3600"/>
                            </p:stCondLst>
                            <p:childTnLst>
                              <p:par>
                                <p:cTn id="46" presetID="6" presetClass="emph" presetSubtype="0" fill="hold" nodeType="afterEffect">
                                  <p:stCondLst>
                                    <p:cond delay="0"/>
                                  </p:stCondLst>
                                  <p:childTnLst>
                                    <p:animScale>
                                      <p:cBhvr>
                                        <p:cTn id="47" dur="5000" fill="hold"/>
                                        <p:tgtEl>
                                          <p:spTgt spid="14338"/>
                                        </p:tgtEl>
                                      </p:cBhvr>
                                      <p:by x="150000" y="150000"/>
                                    </p:animScale>
                                  </p:childTnLst>
                                </p:cTn>
                              </p:par>
                            </p:childTnLst>
                          </p:cTn>
                        </p:par>
                        <p:par>
                          <p:cTn id="48" fill="hold">
                            <p:stCondLst>
                              <p:cond delay="8600"/>
                            </p:stCondLst>
                            <p:childTnLst>
                              <p:par>
                                <p:cTn id="49" presetID="52" presetClass="entr" presetSubtype="0" fill="hold" nodeType="afterEffect">
                                  <p:stCondLst>
                                    <p:cond delay="0"/>
                                  </p:stCondLst>
                                  <p:childTnLst>
                                    <p:set>
                                      <p:cBhvr>
                                        <p:cTn id="50" dur="1" fill="hold">
                                          <p:stCondLst>
                                            <p:cond delay="0"/>
                                          </p:stCondLst>
                                        </p:cTn>
                                        <p:tgtEl>
                                          <p:spTgt spid="14339"/>
                                        </p:tgtEl>
                                        <p:attrNameLst>
                                          <p:attrName>style.visibility</p:attrName>
                                        </p:attrNameLst>
                                      </p:cBhvr>
                                      <p:to>
                                        <p:strVal val="visible"/>
                                      </p:to>
                                    </p:set>
                                    <p:animScale>
                                      <p:cBhvr>
                                        <p:cTn id="51" dur="1000" decel="50000" fill="hold">
                                          <p:stCondLst>
                                            <p:cond delay="0"/>
                                          </p:stCondLst>
                                        </p:cTn>
                                        <p:tgtEl>
                                          <p:spTgt spid="143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4339"/>
                                        </p:tgtEl>
                                        <p:attrNameLst>
                                          <p:attrName>ppt_x</p:attrName>
                                          <p:attrName>ppt_y</p:attrName>
                                        </p:attrNameLst>
                                      </p:cBhvr>
                                    </p:animMotion>
                                    <p:animEffect transition="in" filter="fade">
                                      <p:cBhvr>
                                        <p:cTn id="53" dur="1000"/>
                                        <p:tgtEl>
                                          <p:spTgt spid="14339"/>
                                        </p:tgtEl>
                                      </p:cBhvr>
                                    </p:animEffect>
                                  </p:childTnLst>
                                </p:cTn>
                              </p:par>
                              <p:par>
                                <p:cTn id="54" presetID="6" presetClass="emph" presetSubtype="0" fill="hold" nodeType="withEffect">
                                  <p:stCondLst>
                                    <p:cond delay="0"/>
                                  </p:stCondLst>
                                  <p:childTnLst>
                                    <p:animScale>
                                      <p:cBhvr>
                                        <p:cTn id="55" dur="5000" fill="hold"/>
                                        <p:tgtEl>
                                          <p:spTgt spid="14339"/>
                                        </p:tgtEl>
                                      </p:cBhvr>
                                      <p:by x="150000" y="150000"/>
                                    </p:animScale>
                                  </p:childTnLst>
                                </p:cTn>
                              </p:par>
                            </p:childTnLst>
                          </p:cTn>
                        </p:par>
                        <p:par>
                          <p:cTn id="56" fill="hold">
                            <p:stCondLst>
                              <p:cond delay="13600"/>
                            </p:stCondLst>
                            <p:childTnLst>
                              <p:par>
                                <p:cTn id="57" presetID="52" presetClass="entr" presetSubtype="0" fill="hold" nodeType="afterEffect">
                                  <p:stCondLst>
                                    <p:cond delay="0"/>
                                  </p:stCondLst>
                                  <p:childTnLst>
                                    <p:set>
                                      <p:cBhvr>
                                        <p:cTn id="58" dur="1" fill="hold">
                                          <p:stCondLst>
                                            <p:cond delay="0"/>
                                          </p:stCondLst>
                                        </p:cTn>
                                        <p:tgtEl>
                                          <p:spTgt spid="14341"/>
                                        </p:tgtEl>
                                        <p:attrNameLst>
                                          <p:attrName>style.visibility</p:attrName>
                                        </p:attrNameLst>
                                      </p:cBhvr>
                                      <p:to>
                                        <p:strVal val="visible"/>
                                      </p:to>
                                    </p:set>
                                    <p:animScale>
                                      <p:cBhvr>
                                        <p:cTn id="59" dur="1000" decel="50000" fill="hold">
                                          <p:stCondLst>
                                            <p:cond delay="0"/>
                                          </p:stCondLst>
                                        </p:cTn>
                                        <p:tgtEl>
                                          <p:spTgt spid="143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4341"/>
                                        </p:tgtEl>
                                        <p:attrNameLst>
                                          <p:attrName>ppt_x</p:attrName>
                                          <p:attrName>ppt_y</p:attrName>
                                        </p:attrNameLst>
                                      </p:cBhvr>
                                    </p:animMotion>
                                    <p:animEffect transition="in" filter="fade">
                                      <p:cBhvr>
                                        <p:cTn id="61" dur="1000"/>
                                        <p:tgtEl>
                                          <p:spTgt spid="14341"/>
                                        </p:tgtEl>
                                      </p:cBhvr>
                                    </p:animEffect>
                                  </p:childTnLst>
                                </p:cTn>
                              </p:par>
                              <p:par>
                                <p:cTn id="62" presetID="6" presetClass="emph" presetSubtype="0" fill="hold" nodeType="withEffect">
                                  <p:stCondLst>
                                    <p:cond delay="0"/>
                                  </p:stCondLst>
                                  <p:childTnLst>
                                    <p:animScale>
                                      <p:cBhvr>
                                        <p:cTn id="63" dur="5000" fill="hold"/>
                                        <p:tgtEl>
                                          <p:spTgt spid="14341"/>
                                        </p:tgtEl>
                                      </p:cBhvr>
                                      <p:by x="150000" y="150000"/>
                                    </p:animScale>
                                  </p:childTnLst>
                                </p:cTn>
                              </p:par>
                            </p:childTnLst>
                          </p:cTn>
                        </p:par>
                        <p:par>
                          <p:cTn id="64" fill="hold">
                            <p:stCondLst>
                              <p:cond delay="18600"/>
                            </p:stCondLst>
                            <p:childTnLst>
                              <p:par>
                                <p:cTn id="65" presetID="52" presetClass="entr" presetSubtype="0" fill="hold" nodeType="afterEffect">
                                  <p:stCondLst>
                                    <p:cond delay="0"/>
                                  </p:stCondLst>
                                  <p:childTnLst>
                                    <p:set>
                                      <p:cBhvr>
                                        <p:cTn id="66" dur="1" fill="hold">
                                          <p:stCondLst>
                                            <p:cond delay="0"/>
                                          </p:stCondLst>
                                        </p:cTn>
                                        <p:tgtEl>
                                          <p:spTgt spid="14342"/>
                                        </p:tgtEl>
                                        <p:attrNameLst>
                                          <p:attrName>style.visibility</p:attrName>
                                        </p:attrNameLst>
                                      </p:cBhvr>
                                      <p:to>
                                        <p:strVal val="visible"/>
                                      </p:to>
                                    </p:set>
                                    <p:animScale>
                                      <p:cBhvr>
                                        <p:cTn id="67" dur="1000" decel="50000" fill="hold">
                                          <p:stCondLst>
                                            <p:cond delay="0"/>
                                          </p:stCondLst>
                                        </p:cTn>
                                        <p:tgtEl>
                                          <p:spTgt spid="143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4342"/>
                                        </p:tgtEl>
                                        <p:attrNameLst>
                                          <p:attrName>ppt_x</p:attrName>
                                          <p:attrName>ppt_y</p:attrName>
                                        </p:attrNameLst>
                                      </p:cBhvr>
                                    </p:animMotion>
                                    <p:animEffect transition="in" filter="fade">
                                      <p:cBhvr>
                                        <p:cTn id="69" dur="1000"/>
                                        <p:tgtEl>
                                          <p:spTgt spid="14342"/>
                                        </p:tgtEl>
                                      </p:cBhvr>
                                    </p:animEffect>
                                  </p:childTnLst>
                                </p:cTn>
                              </p:par>
                              <p:par>
                                <p:cTn id="70" presetID="6" presetClass="emph" presetSubtype="0" fill="hold" nodeType="withEffect">
                                  <p:stCondLst>
                                    <p:cond delay="0"/>
                                  </p:stCondLst>
                                  <p:childTnLst>
                                    <p:animScale>
                                      <p:cBhvr>
                                        <p:cTn id="71" dur="5000" fill="hold"/>
                                        <p:tgtEl>
                                          <p:spTgt spid="14342"/>
                                        </p:tgtEl>
                                      </p:cBhvr>
                                      <p:by x="150000" y="150000"/>
                                    </p:animScale>
                                  </p:childTnLst>
                                </p:cTn>
                              </p:par>
                            </p:childTnLst>
                          </p:cTn>
                        </p:par>
                        <p:par>
                          <p:cTn id="72" fill="hold">
                            <p:stCondLst>
                              <p:cond delay="23600"/>
                            </p:stCondLst>
                            <p:childTnLst>
                              <p:par>
                                <p:cTn id="73" presetID="52" presetClass="entr" presetSubtype="0" fill="hold" nodeType="afterEffect">
                                  <p:stCondLst>
                                    <p:cond delay="0"/>
                                  </p:stCondLst>
                                  <p:childTnLst>
                                    <p:set>
                                      <p:cBhvr>
                                        <p:cTn id="74" dur="1" fill="hold">
                                          <p:stCondLst>
                                            <p:cond delay="0"/>
                                          </p:stCondLst>
                                        </p:cTn>
                                        <p:tgtEl>
                                          <p:spTgt spid="14343"/>
                                        </p:tgtEl>
                                        <p:attrNameLst>
                                          <p:attrName>style.visibility</p:attrName>
                                        </p:attrNameLst>
                                      </p:cBhvr>
                                      <p:to>
                                        <p:strVal val="visible"/>
                                      </p:to>
                                    </p:set>
                                    <p:animScale>
                                      <p:cBhvr>
                                        <p:cTn id="75" dur="1000" decel="50000" fill="hold">
                                          <p:stCondLst>
                                            <p:cond delay="0"/>
                                          </p:stCondLst>
                                        </p:cTn>
                                        <p:tgtEl>
                                          <p:spTgt spid="143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14343"/>
                                        </p:tgtEl>
                                        <p:attrNameLst>
                                          <p:attrName>ppt_x</p:attrName>
                                          <p:attrName>ppt_y</p:attrName>
                                        </p:attrNameLst>
                                      </p:cBhvr>
                                    </p:animMotion>
                                    <p:animEffect transition="in" filter="fade">
                                      <p:cBhvr>
                                        <p:cTn id="77" dur="1000"/>
                                        <p:tgtEl>
                                          <p:spTgt spid="14343"/>
                                        </p:tgtEl>
                                      </p:cBhvr>
                                    </p:animEffect>
                                  </p:childTnLst>
                                </p:cTn>
                              </p:par>
                              <p:par>
                                <p:cTn id="78" presetID="6" presetClass="emph" presetSubtype="0" fill="hold" nodeType="withEffect">
                                  <p:stCondLst>
                                    <p:cond delay="0"/>
                                  </p:stCondLst>
                                  <p:childTnLst>
                                    <p:animScale>
                                      <p:cBhvr>
                                        <p:cTn id="79" dur="5000" fill="hold"/>
                                        <p:tgtEl>
                                          <p:spTgt spid="14343"/>
                                        </p:tgtEl>
                                      </p:cBhvr>
                                      <p:by x="150000" y="150000"/>
                                    </p:animScale>
                                  </p:childTnLst>
                                </p:cTn>
                              </p:par>
                            </p:childTnLst>
                          </p:cTn>
                        </p:par>
                        <p:par>
                          <p:cTn id="80" fill="hold">
                            <p:stCondLst>
                              <p:cond delay="28600"/>
                            </p:stCondLst>
                            <p:childTnLst>
                              <p:par>
                                <p:cTn id="81" presetID="52" presetClass="entr" presetSubtype="0" fill="hold" nodeType="afterEffect">
                                  <p:stCondLst>
                                    <p:cond delay="0"/>
                                  </p:stCondLst>
                                  <p:childTnLst>
                                    <p:set>
                                      <p:cBhvr>
                                        <p:cTn id="82" dur="1" fill="hold">
                                          <p:stCondLst>
                                            <p:cond delay="0"/>
                                          </p:stCondLst>
                                        </p:cTn>
                                        <p:tgtEl>
                                          <p:spTgt spid="14344"/>
                                        </p:tgtEl>
                                        <p:attrNameLst>
                                          <p:attrName>style.visibility</p:attrName>
                                        </p:attrNameLst>
                                      </p:cBhvr>
                                      <p:to>
                                        <p:strVal val="visible"/>
                                      </p:to>
                                    </p:set>
                                    <p:animScale>
                                      <p:cBhvr>
                                        <p:cTn id="83" dur="1000" decel="50000" fill="hold">
                                          <p:stCondLst>
                                            <p:cond delay="0"/>
                                          </p:stCondLst>
                                        </p:cTn>
                                        <p:tgtEl>
                                          <p:spTgt spid="143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4344"/>
                                        </p:tgtEl>
                                        <p:attrNameLst>
                                          <p:attrName>ppt_x</p:attrName>
                                          <p:attrName>ppt_y</p:attrName>
                                        </p:attrNameLst>
                                      </p:cBhvr>
                                    </p:animMotion>
                                    <p:animEffect transition="in" filter="fade">
                                      <p:cBhvr>
                                        <p:cTn id="85" dur="1000"/>
                                        <p:tgtEl>
                                          <p:spTgt spid="14344"/>
                                        </p:tgtEl>
                                      </p:cBhvr>
                                    </p:animEffect>
                                  </p:childTnLst>
                                </p:cTn>
                              </p:par>
                              <p:par>
                                <p:cTn id="86" presetID="6" presetClass="emph" presetSubtype="0" fill="hold" nodeType="withEffect">
                                  <p:stCondLst>
                                    <p:cond delay="0"/>
                                  </p:stCondLst>
                                  <p:childTnLst>
                                    <p:animScale>
                                      <p:cBhvr>
                                        <p:cTn id="87" dur="5000" fill="hold"/>
                                        <p:tgtEl>
                                          <p:spTgt spid="143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FELHASZNáLó\APPDATA\LOCAL\MICROSOFT\WINDOWS\TEMPORARY INTERNET FILES\Content.IE5\YDGKQM6L\MC90043441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39752" y="1502786"/>
            <a:ext cx="4464496" cy="5022558"/>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1974540" y="260648"/>
            <a:ext cx="5194920" cy="1143000"/>
          </a:xfrm>
        </p:spPr>
        <p:txBody>
          <a:bodyPr>
            <a:noAutofit/>
          </a:bodyPr>
          <a:lstStyle/>
          <a:p>
            <a:r>
              <a:rPr lang="hu-HU" sz="8800" dirty="0" smtClean="0"/>
              <a:t>Kérdések</a:t>
            </a:r>
            <a:endParaRPr lang="hu-HU" sz="8800" dirty="0"/>
          </a:p>
        </p:txBody>
      </p:sp>
      <p:sp>
        <p:nvSpPr>
          <p:cNvPr id="3" name="Szövegdoboz 2"/>
          <p:cNvSpPr txBox="1"/>
          <p:nvPr/>
        </p:nvSpPr>
        <p:spPr>
          <a:xfrm>
            <a:off x="-22040" y="1916832"/>
            <a:ext cx="5256584" cy="584775"/>
          </a:xfrm>
          <a:prstGeom prst="rect">
            <a:avLst/>
          </a:prstGeom>
          <a:noFill/>
        </p:spPr>
        <p:txBody>
          <a:bodyPr wrap="square" rtlCol="0">
            <a:spAutoFit/>
          </a:bodyPr>
          <a:lstStyle/>
          <a:p>
            <a:r>
              <a:rPr lang="hu-HU" sz="3200" dirty="0" smtClean="0">
                <a:latin typeface="+mj-lt"/>
              </a:rPr>
              <a:t>Kinek van ökológiai lábnyoma?</a:t>
            </a:r>
            <a:endParaRPr lang="hu-HU" sz="3200" dirty="0">
              <a:latin typeface="+mj-lt"/>
            </a:endParaRPr>
          </a:p>
        </p:txBody>
      </p:sp>
      <p:sp>
        <p:nvSpPr>
          <p:cNvPr id="4" name="Szövegdoboz 3"/>
          <p:cNvSpPr txBox="1"/>
          <p:nvPr/>
        </p:nvSpPr>
        <p:spPr>
          <a:xfrm>
            <a:off x="2519264" y="2704852"/>
            <a:ext cx="6624736" cy="584775"/>
          </a:xfrm>
          <a:prstGeom prst="rect">
            <a:avLst/>
          </a:prstGeom>
          <a:noFill/>
        </p:spPr>
        <p:txBody>
          <a:bodyPr wrap="square" rtlCol="0">
            <a:spAutoFit/>
          </a:bodyPr>
          <a:lstStyle/>
          <a:p>
            <a:pPr algn="r"/>
            <a:r>
              <a:rPr lang="hu-HU" sz="3200" dirty="0" smtClean="0">
                <a:latin typeface="+mj-lt"/>
              </a:rPr>
              <a:t>Mi az ökológiai lábnyom?</a:t>
            </a:r>
            <a:endParaRPr lang="hu-HU" sz="3200" dirty="0">
              <a:latin typeface="+mj-lt"/>
            </a:endParaRPr>
          </a:p>
        </p:txBody>
      </p:sp>
      <p:sp>
        <p:nvSpPr>
          <p:cNvPr id="6" name="Szövegdoboz 5"/>
          <p:cNvSpPr txBox="1"/>
          <p:nvPr/>
        </p:nvSpPr>
        <p:spPr>
          <a:xfrm>
            <a:off x="1511152" y="5157192"/>
            <a:ext cx="7632848" cy="1077218"/>
          </a:xfrm>
          <a:prstGeom prst="rect">
            <a:avLst/>
          </a:prstGeom>
          <a:noFill/>
        </p:spPr>
        <p:txBody>
          <a:bodyPr wrap="square" rtlCol="0">
            <a:spAutoFit/>
          </a:bodyPr>
          <a:lstStyle/>
          <a:p>
            <a:pPr algn="r"/>
            <a:r>
              <a:rPr lang="hu-HU" sz="3200" dirty="0" smtClean="0">
                <a:latin typeface="+mj-lt"/>
              </a:rPr>
              <a:t>Hogyan tudunk az ökológiai lábnyomunkon változtatni?</a:t>
            </a:r>
            <a:endParaRPr lang="hu-HU" sz="3200" dirty="0">
              <a:latin typeface="+mj-lt"/>
            </a:endParaRPr>
          </a:p>
        </p:txBody>
      </p:sp>
      <p:sp>
        <p:nvSpPr>
          <p:cNvPr id="7" name="Szövegdoboz 6"/>
          <p:cNvSpPr txBox="1"/>
          <p:nvPr/>
        </p:nvSpPr>
        <p:spPr>
          <a:xfrm>
            <a:off x="0" y="3554433"/>
            <a:ext cx="7020272" cy="1077218"/>
          </a:xfrm>
          <a:prstGeom prst="rect">
            <a:avLst/>
          </a:prstGeom>
          <a:noFill/>
        </p:spPr>
        <p:txBody>
          <a:bodyPr wrap="square" rtlCol="0">
            <a:spAutoFit/>
          </a:bodyPr>
          <a:lstStyle/>
          <a:p>
            <a:r>
              <a:rPr lang="hu-HU" sz="3200" dirty="0" smtClean="0">
                <a:latin typeface="+mj-lt"/>
              </a:rPr>
              <a:t>Hogyan számoljuk ki az ökológiai lábnyomot?</a:t>
            </a:r>
            <a:endParaRPr lang="hu-HU" sz="3200" dirty="0">
              <a:latin typeface="+mj-lt"/>
            </a:endParaRPr>
          </a:p>
        </p:txBody>
      </p:sp>
      <p:sp>
        <p:nvSpPr>
          <p:cNvPr id="8" name="Szövegdoboz 7"/>
          <p:cNvSpPr txBox="1"/>
          <p:nvPr/>
        </p:nvSpPr>
        <p:spPr>
          <a:xfrm>
            <a:off x="328" y="6228601"/>
            <a:ext cx="4536504" cy="584775"/>
          </a:xfrm>
          <a:prstGeom prst="rect">
            <a:avLst/>
          </a:prstGeom>
          <a:noFill/>
        </p:spPr>
        <p:txBody>
          <a:bodyPr wrap="square" rtlCol="0">
            <a:spAutoFit/>
          </a:bodyPr>
          <a:lstStyle/>
          <a:p>
            <a:r>
              <a:rPr lang="hu-HU" sz="3200" dirty="0" smtClean="0">
                <a:latin typeface="+mj-lt"/>
              </a:rPr>
              <a:t>Mire kell figyelnünk?</a:t>
            </a:r>
            <a:endParaRPr lang="hu-HU" sz="3200" dirty="0">
              <a:latin typeface="+mj-lt"/>
            </a:endParaRPr>
          </a:p>
        </p:txBody>
      </p:sp>
    </p:spTree>
    <p:extLst>
      <p:ext uri="{BB962C8B-B14F-4D97-AF65-F5344CB8AC3E}">
        <p14:creationId xmlns:p14="http://schemas.microsoft.com/office/powerpoint/2010/main" val="30721920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245276" y="1844824"/>
            <a:ext cx="6783108" cy="3139321"/>
          </a:xfrm>
          <a:prstGeom prst="rect">
            <a:avLst/>
          </a:prstGeom>
        </p:spPr>
        <p:txBody>
          <a:bodyPr wrap="square">
            <a:spAutoFit/>
          </a:bodyPr>
          <a:lstStyle/>
          <a:p>
            <a:pPr algn="ctr"/>
            <a:r>
              <a:rPr lang="hu-HU" sz="6600" dirty="0"/>
              <a:t>http://www.okolabnyom.hu/jotudni.html</a:t>
            </a:r>
          </a:p>
        </p:txBody>
      </p:sp>
      <p:pic>
        <p:nvPicPr>
          <p:cNvPr id="3"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9677387">
            <a:off x="6526720" y="4412481"/>
            <a:ext cx="1754309" cy="17062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021433">
            <a:off x="909798" y="3952555"/>
            <a:ext cx="3067842" cy="29837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412503">
            <a:off x="6364504" y="-186504"/>
            <a:ext cx="2321197" cy="22576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7069879">
            <a:off x="-108268" y="257403"/>
            <a:ext cx="1163354" cy="113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81480"/>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50"/>
                                        <p:tgtEl>
                                          <p:spTgt spid="3"/>
                                        </p:tgtEl>
                                      </p:cBhvr>
                                    </p:animEffect>
                                  </p:childTnLst>
                                </p:cTn>
                              </p:par>
                            </p:childTnLst>
                          </p:cTn>
                        </p:par>
                        <p:par>
                          <p:cTn id="13" fill="hold">
                            <p:stCondLst>
                              <p:cond delay="65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50"/>
                                        <p:tgtEl>
                                          <p:spTgt spid="4"/>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50"/>
                                        <p:tgtEl>
                                          <p:spTgt spid="5"/>
                                        </p:tgtEl>
                                      </p:cBhvr>
                                    </p:animEffect>
                                  </p:childTnLst>
                                </p:cTn>
                              </p:par>
                            </p:childTnLst>
                          </p:cTn>
                        </p:par>
                        <p:par>
                          <p:cTn id="21" fill="hold">
                            <p:stCondLst>
                              <p:cond delay="95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62638" y="764704"/>
            <a:ext cx="8208912" cy="3416320"/>
          </a:xfrm>
          <a:prstGeom prst="rect">
            <a:avLst/>
          </a:prstGeom>
          <a:noFill/>
        </p:spPr>
        <p:txBody>
          <a:bodyPr wrap="square" rtlCol="0">
            <a:spAutoFit/>
          </a:bodyPr>
          <a:lstStyle/>
          <a:p>
            <a:pPr algn="ctr"/>
            <a:r>
              <a:rPr lang="hu-HU" sz="5400" dirty="0">
                <a:latin typeface="+mj-lt"/>
              </a:rPr>
              <a:t>Mindenki tudja, hányas lába van. De azt vajon tudod-e, hogy mennyire élsz nagy lábon?</a:t>
            </a:r>
          </a:p>
        </p:txBody>
      </p:sp>
      <p:pic>
        <p:nvPicPr>
          <p:cNvPr id="3"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8037641">
            <a:off x="394193" y="3884389"/>
            <a:ext cx="723747" cy="7039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8196500">
            <a:off x="768706" y="4443512"/>
            <a:ext cx="983815" cy="9568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836902">
            <a:off x="1461070" y="4941466"/>
            <a:ext cx="1192007" cy="1159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551015">
            <a:off x="2572600" y="4974831"/>
            <a:ext cx="1529809" cy="14878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795047">
            <a:off x="4012759" y="4974832"/>
            <a:ext cx="1529809" cy="14878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087567">
            <a:off x="5433972" y="4605409"/>
            <a:ext cx="1883053" cy="18314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660366">
            <a:off x="6769173" y="3486697"/>
            <a:ext cx="1980158" cy="192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325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50"/>
                                        <p:tgtEl>
                                          <p:spTgt spid="3"/>
                                        </p:tgtEl>
                                      </p:cBhvr>
                                    </p:animEffect>
                                  </p:childTnLst>
                                </p:cTn>
                              </p:par>
                            </p:childTnLst>
                          </p:cTn>
                        </p:par>
                        <p:par>
                          <p:cTn id="13" fill="hold">
                            <p:stCondLst>
                              <p:cond delay="65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50"/>
                                        <p:tgtEl>
                                          <p:spTgt spid="4"/>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50"/>
                                        <p:tgtEl>
                                          <p:spTgt spid="5"/>
                                        </p:tgtEl>
                                      </p:cBhvr>
                                    </p:animEffect>
                                  </p:childTnLst>
                                </p:cTn>
                              </p:par>
                            </p:childTnLst>
                          </p:cTn>
                        </p:par>
                        <p:par>
                          <p:cTn id="21" fill="hold">
                            <p:stCondLst>
                              <p:cond delay="95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50"/>
                                        <p:tgtEl>
                                          <p:spTgt spid="6"/>
                                        </p:tgtEl>
                                      </p:cBhvr>
                                    </p:animEffect>
                                  </p:childTnLst>
                                </p:cTn>
                              </p:par>
                            </p:childTnLst>
                          </p:cTn>
                        </p:par>
                        <p:par>
                          <p:cTn id="25" fill="hold">
                            <p:stCondLst>
                              <p:cond delay="11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50"/>
                                        <p:tgtEl>
                                          <p:spTgt spid="7"/>
                                        </p:tgtEl>
                                      </p:cBhvr>
                                    </p:animEffect>
                                  </p:childTnLst>
                                </p:cTn>
                              </p:par>
                            </p:childTnLst>
                          </p:cTn>
                        </p:par>
                        <p:par>
                          <p:cTn id="29" fill="hold">
                            <p:stCondLst>
                              <p:cond delay="125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50"/>
                                        <p:tgtEl>
                                          <p:spTgt spid="8"/>
                                        </p:tgtEl>
                                      </p:cBhvr>
                                    </p:animEffect>
                                  </p:childTnLst>
                                </p:cTn>
                              </p:par>
                            </p:childTnLst>
                          </p:cTn>
                        </p:par>
                        <p:par>
                          <p:cTn id="33" fill="hold">
                            <p:stCondLst>
                              <p:cond delay="1400"/>
                            </p:stCondLst>
                            <p:childTnLst>
                              <p:par>
                                <p:cTn id="34" presetID="10"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1631815">
            <a:off x="5103815" y="1150434"/>
            <a:ext cx="511059" cy="497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948483">
            <a:off x="2878037" y="21576"/>
            <a:ext cx="584249" cy="568242"/>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2442748" y="260648"/>
            <a:ext cx="4248472" cy="1143000"/>
          </a:xfrm>
          <a:solidFill>
            <a:schemeClr val="accent3">
              <a:lumMod val="20000"/>
              <a:lumOff val="80000"/>
              <a:alpha val="64000"/>
            </a:schemeClr>
          </a:solidFill>
        </p:spPr>
        <p:txBody>
          <a:bodyPr>
            <a:noAutofit/>
          </a:bodyPr>
          <a:lstStyle/>
          <a:p>
            <a:r>
              <a:rPr lang="hu-HU" sz="7200" dirty="0" smtClean="0"/>
              <a:t>Menü</a:t>
            </a:r>
            <a:endParaRPr lang="hu-HU" sz="7200" dirty="0"/>
          </a:p>
        </p:txBody>
      </p:sp>
      <p:pic>
        <p:nvPicPr>
          <p:cNvPr id="3" name="Picture 4"/>
          <p:cNvPicPr>
            <a:picLocks noChangeAspect="1"/>
          </p:cNvPicPr>
          <p:nvPr/>
        </p:nvPicPr>
        <p:blipFill rotWithShape="1">
          <a:blip r:embed="rId3" cstate="print"/>
          <a:srcRect l="2599" r="5874" b="5262"/>
          <a:stretch/>
        </p:blipFill>
        <p:spPr>
          <a:xfrm>
            <a:off x="3530" y="5867400"/>
            <a:ext cx="9144000" cy="1053694"/>
          </a:xfrm>
          <a:prstGeom prst="rect">
            <a:avLst/>
          </a:prstGeom>
        </p:spPr>
      </p:pic>
      <p:pic>
        <p:nvPicPr>
          <p:cNvPr id="4"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677387">
            <a:off x="5974757" y="119443"/>
            <a:ext cx="982321" cy="955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265135">
            <a:off x="2042723" y="850882"/>
            <a:ext cx="659882" cy="641803"/>
          </a:xfrm>
          <a:prstGeom prst="rect">
            <a:avLst/>
          </a:prstGeom>
          <a:noFill/>
          <a:extLst>
            <a:ext uri="{909E8E84-426E-40DD-AFC4-6F175D3DCCD1}">
              <a14:hiddenFill xmlns:a14="http://schemas.microsoft.com/office/drawing/2010/main">
                <a:solidFill>
                  <a:srgbClr val="FFFFFF"/>
                </a:solidFill>
              </a14:hiddenFill>
            </a:ext>
          </a:extLst>
        </p:spPr>
      </p:pic>
      <p:sp>
        <p:nvSpPr>
          <p:cNvPr id="8" name="Ellipszis 7">
            <a:hlinkClick r:id="rId4" action="ppaction://hlinksldjump"/>
          </p:cNvPr>
          <p:cNvSpPr/>
          <p:nvPr/>
        </p:nvSpPr>
        <p:spPr>
          <a:xfrm>
            <a:off x="323134" y="1909925"/>
            <a:ext cx="2049530" cy="204953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hu-HU" sz="2800" dirty="0" smtClean="0">
                <a:latin typeface="+mj-lt"/>
              </a:rPr>
              <a:t>Fogalma</a:t>
            </a:r>
            <a:endParaRPr lang="hu-HU" sz="2800" dirty="0">
              <a:latin typeface="+mj-lt"/>
            </a:endParaRPr>
          </a:p>
        </p:txBody>
      </p:sp>
      <p:sp>
        <p:nvSpPr>
          <p:cNvPr id="9" name="Ellipszis 8">
            <a:hlinkClick r:id="rId5" action="ppaction://hlinksldjump"/>
          </p:cNvPr>
          <p:cNvSpPr/>
          <p:nvPr/>
        </p:nvSpPr>
        <p:spPr>
          <a:xfrm>
            <a:off x="1691680" y="4349961"/>
            <a:ext cx="1517439" cy="1517439"/>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hu-HU" sz="1200" dirty="0" smtClean="0">
                <a:latin typeface="+mj-lt"/>
              </a:rPr>
              <a:t>Ökolábnyom</a:t>
            </a:r>
            <a:endParaRPr lang="hu-HU" sz="1200" dirty="0">
              <a:latin typeface="+mj-lt"/>
            </a:endParaRPr>
          </a:p>
        </p:txBody>
      </p:sp>
      <p:sp>
        <p:nvSpPr>
          <p:cNvPr id="10" name="Ellipszis 9">
            <a:hlinkClick r:id="rId6" action="ppaction://hlinksldjump"/>
          </p:cNvPr>
          <p:cNvSpPr/>
          <p:nvPr/>
        </p:nvSpPr>
        <p:spPr>
          <a:xfrm>
            <a:off x="3347864" y="2276871"/>
            <a:ext cx="2965143" cy="296514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hu-HU" sz="4400" dirty="0" smtClean="0">
                <a:latin typeface="+mj-lt"/>
              </a:rPr>
              <a:t>Jó tudni</a:t>
            </a:r>
            <a:endParaRPr lang="hu-HU" sz="4400" dirty="0">
              <a:latin typeface="+mj-lt"/>
            </a:endParaRPr>
          </a:p>
        </p:txBody>
      </p:sp>
      <p:sp>
        <p:nvSpPr>
          <p:cNvPr id="11" name="Ellipszis 10">
            <a:hlinkClick r:id="rId7" action="ppaction://hlinksldjump"/>
          </p:cNvPr>
          <p:cNvSpPr/>
          <p:nvPr/>
        </p:nvSpPr>
        <p:spPr>
          <a:xfrm>
            <a:off x="7020272" y="1730661"/>
            <a:ext cx="1368152"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hu-HU" sz="2000" dirty="0" smtClean="0">
                <a:latin typeface="+mj-lt"/>
              </a:rPr>
              <a:t>Mire figyelj</a:t>
            </a:r>
            <a:endParaRPr lang="hu-HU" sz="2000" dirty="0">
              <a:latin typeface="+mj-lt"/>
            </a:endParaRPr>
          </a:p>
        </p:txBody>
      </p:sp>
      <p:sp>
        <p:nvSpPr>
          <p:cNvPr id="12" name="Ellipszis 11">
            <a:hlinkClick r:id="rId8" action="ppaction://hlinksldjump"/>
          </p:cNvPr>
          <p:cNvSpPr/>
          <p:nvPr/>
        </p:nvSpPr>
        <p:spPr>
          <a:xfrm>
            <a:off x="6698177" y="3959455"/>
            <a:ext cx="2012341" cy="201234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hu-HU" sz="2800" dirty="0" smtClean="0">
                <a:latin typeface="+mj-lt"/>
              </a:rPr>
              <a:t>Galéria</a:t>
            </a:r>
            <a:endParaRPr lang="hu-HU" sz="1200" dirty="0">
              <a:latin typeface="+mj-lt"/>
            </a:endParaRPr>
          </a:p>
        </p:txBody>
      </p:sp>
      <p:pic>
        <p:nvPicPr>
          <p:cNvPr id="13" name="Picture 2" descr="C:\USERS\FELHASZNáLó\APPDATA\LOCAL\MICROSOFT\WINDOWS\TEMPORARY INTERNET FILES\Content.IE5\FRQOY7OI\MC900416014[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652468">
            <a:off x="369000" y="3768402"/>
            <a:ext cx="657429" cy="6394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FELHASZNáLó\APPDATA\LOCAL\MICROSOFT\WINDOWS\TEMPORARY INTERNET FILES\Content.IE5\FRQOY7OI\MC900416014[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322697">
            <a:off x="124863" y="4279428"/>
            <a:ext cx="657429" cy="6394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FELHASZNáLó\APPDATA\LOCAL\MICROSOFT\WINDOWS\TEMPORARY INTERNET FILES\Content.IE5\FRQOY7OI\MC900416014[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574833">
            <a:off x="124862" y="4903509"/>
            <a:ext cx="657429" cy="639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FELHASZNáLó\APPDATA\LOCAL\MICROSOFT\WINDOWS\TEMPORARY INTERNET FILES\Content.IE5\FRQOY7OI\MC900416014[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136751">
            <a:off x="498210" y="5423884"/>
            <a:ext cx="657429" cy="6394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FELHASZNáLó\APPDATA\LOCAL\MICROSOFT\WINDOWS\TEMPORARY INTERNET FILES\Content.IE5\FRQOY7OI\MC900416014[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342605">
            <a:off x="1186112" y="5423883"/>
            <a:ext cx="657429" cy="6394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FELHASZNáLó\APPDATA\LOCAL\MICROSOFT\WINDOWS\TEMPORARY INTERNET FILES\Content.IE5\FRQOY7OI\MC900416014[1].wmf"/>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371802">
            <a:off x="3107651" y="4337958"/>
            <a:ext cx="657429" cy="6394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371802">
            <a:off x="6059979" y="2715730"/>
            <a:ext cx="657429" cy="6394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FELHASZNáLó\APPDATA\LOCAL\MICROSOFT\WINDOWS\TEMPORARY INTERNET FILES\Content.IE5\FRQOY7OI\MC900416014[1].wm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371802">
            <a:off x="6508520" y="2430502"/>
            <a:ext cx="657429" cy="63941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FELHASZNáLó\APPDATA\LOCAL\MICROSOFT\WINDOWS\TEMPORARY INTERNET FILES\Content.IE5\FRQOY7OI\MC900416014[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7353845" y="2934690"/>
            <a:ext cx="657429" cy="6394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FELHASZNáLó\APPDATA\LOCAL\MICROSOFT\WINDOWS\TEMPORARY INTERNET FILES\Content.IE5\FRQOY7OI\MC900416014[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7324807" y="3574107"/>
            <a:ext cx="657429" cy="63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250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
                                        <p:tgtEl>
                                          <p:spTgt spid="4"/>
                                        </p:tgtEl>
                                      </p:cBhvr>
                                    </p:animEffect>
                                  </p:childTnLst>
                                </p:cTn>
                              </p:par>
                            </p:childTnLst>
                          </p:cTn>
                        </p:par>
                        <p:par>
                          <p:cTn id="18" fill="hold">
                            <p:stCondLst>
                              <p:cond delay="215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50"/>
                                        <p:tgtEl>
                                          <p:spTgt spid="5"/>
                                        </p:tgtEl>
                                      </p:cBhvr>
                                    </p:animEffect>
                                  </p:childTnLst>
                                </p:cTn>
                              </p:par>
                            </p:childTnLst>
                          </p:cTn>
                        </p:par>
                        <p:par>
                          <p:cTn id="22" fill="hold">
                            <p:stCondLst>
                              <p:cond delay="23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50"/>
                                        <p:tgtEl>
                                          <p:spTgt spid="6"/>
                                        </p:tgtEl>
                                      </p:cBhvr>
                                    </p:animEffect>
                                  </p:childTnLst>
                                </p:cTn>
                              </p:par>
                            </p:childTnLst>
                          </p:cTn>
                        </p:par>
                        <p:par>
                          <p:cTn id="26" fill="hold">
                            <p:stCondLst>
                              <p:cond delay="245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50"/>
                                        <p:tgtEl>
                                          <p:spTgt spid="7"/>
                                        </p:tgtEl>
                                      </p:cBhvr>
                                    </p:animEffect>
                                  </p:childTnLst>
                                </p:cTn>
                              </p:par>
                            </p:childTnLst>
                          </p:cTn>
                        </p:par>
                        <p:par>
                          <p:cTn id="30" fill="hold">
                            <p:stCondLst>
                              <p:cond delay="26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31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50"/>
                                        <p:tgtEl>
                                          <p:spTgt spid="13"/>
                                        </p:tgtEl>
                                      </p:cBhvr>
                                    </p:animEffect>
                                  </p:childTnLst>
                                </p:cTn>
                              </p:par>
                            </p:childTnLst>
                          </p:cTn>
                        </p:par>
                        <p:par>
                          <p:cTn id="38" fill="hold">
                            <p:stCondLst>
                              <p:cond delay="325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50"/>
                                        <p:tgtEl>
                                          <p:spTgt spid="15"/>
                                        </p:tgtEl>
                                      </p:cBhvr>
                                    </p:animEffect>
                                  </p:childTnLst>
                                </p:cTn>
                              </p:par>
                            </p:childTnLst>
                          </p:cTn>
                        </p:par>
                        <p:par>
                          <p:cTn id="42" fill="hold">
                            <p:stCondLst>
                              <p:cond delay="340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50"/>
                                        <p:tgtEl>
                                          <p:spTgt spid="16"/>
                                        </p:tgtEl>
                                      </p:cBhvr>
                                    </p:animEffect>
                                  </p:childTnLst>
                                </p:cTn>
                              </p:par>
                            </p:childTnLst>
                          </p:cTn>
                        </p:par>
                        <p:par>
                          <p:cTn id="46" fill="hold">
                            <p:stCondLst>
                              <p:cond delay="3550"/>
                            </p:stCondLst>
                            <p:childTnLst>
                              <p:par>
                                <p:cTn id="47" presetID="10"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50"/>
                                        <p:tgtEl>
                                          <p:spTgt spid="17"/>
                                        </p:tgtEl>
                                      </p:cBhvr>
                                    </p:animEffect>
                                  </p:childTnLst>
                                </p:cTn>
                              </p:par>
                            </p:childTnLst>
                          </p:cTn>
                        </p:par>
                        <p:par>
                          <p:cTn id="50" fill="hold">
                            <p:stCondLst>
                              <p:cond delay="37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50"/>
                                        <p:tgtEl>
                                          <p:spTgt spid="18"/>
                                        </p:tgtEl>
                                      </p:cBhvr>
                                    </p:animEffect>
                                  </p:childTnLst>
                                </p:cTn>
                              </p:par>
                            </p:childTnLst>
                          </p:cTn>
                        </p:par>
                        <p:par>
                          <p:cTn id="54" fill="hold">
                            <p:stCondLst>
                              <p:cond delay="3850"/>
                            </p:stCondLst>
                            <p:childTnLst>
                              <p:par>
                                <p:cTn id="55" presetID="10"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p:stCondLst>
                              <p:cond delay="4350"/>
                            </p:stCondLst>
                            <p:childTnLst>
                              <p:par>
                                <p:cTn id="59" presetID="10" presetClass="entr" presetSubtype="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50"/>
                                        <p:tgtEl>
                                          <p:spTgt spid="19"/>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50"/>
                                        <p:tgtEl>
                                          <p:spTgt spid="20"/>
                                        </p:tgtEl>
                                      </p:cBhvr>
                                    </p:animEffect>
                                  </p:childTnLst>
                                </p:cTn>
                              </p:par>
                            </p:childTnLst>
                          </p:cTn>
                        </p:par>
                        <p:par>
                          <p:cTn id="70" fill="hold">
                            <p:stCondLst>
                              <p:cond delay="5150"/>
                            </p:stCondLst>
                            <p:childTnLst>
                              <p:par>
                                <p:cTn id="71" presetID="10" presetClass="entr" presetSubtype="0"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50"/>
                                        <p:tgtEl>
                                          <p:spTgt spid="21"/>
                                        </p:tgtEl>
                                      </p:cBhvr>
                                    </p:animEffect>
                                  </p:childTnLst>
                                </p:cTn>
                              </p:par>
                            </p:childTnLst>
                          </p:cTn>
                        </p:par>
                        <p:par>
                          <p:cTn id="74" fill="hold">
                            <p:stCondLst>
                              <p:cond delay="5300"/>
                            </p:stCondLst>
                            <p:childTnLst>
                              <p:par>
                                <p:cTn id="75" presetID="10" presetClass="entr" presetSubtype="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par>
                          <p:cTn id="78" fill="hold">
                            <p:stCondLst>
                              <p:cond delay="5800"/>
                            </p:stCondLst>
                            <p:childTnLst>
                              <p:par>
                                <p:cTn id="79" presetID="10"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50"/>
                                        <p:tgtEl>
                                          <p:spTgt spid="22"/>
                                        </p:tgtEl>
                                      </p:cBhvr>
                                    </p:animEffect>
                                  </p:childTnLst>
                                </p:cTn>
                              </p:par>
                            </p:childTnLst>
                          </p:cTn>
                        </p:par>
                        <p:par>
                          <p:cTn id="82" fill="hold">
                            <p:stCondLst>
                              <p:cond delay="5950"/>
                            </p:stCondLst>
                            <p:childTnLst>
                              <p:par>
                                <p:cTn id="83" presetID="10" presetClass="entr" presetSubtype="0" fill="hold"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50"/>
                                        <p:tgtEl>
                                          <p:spTgt spid="23"/>
                                        </p:tgtEl>
                                      </p:cBhvr>
                                    </p:animEffect>
                                  </p:childTnLst>
                                </p:cTn>
                              </p:par>
                            </p:childTnLst>
                          </p:cTn>
                        </p:par>
                        <p:par>
                          <p:cTn id="86" fill="hold">
                            <p:stCondLst>
                              <p:cond delay="6100"/>
                            </p:stCondLst>
                            <p:childTnLst>
                              <p:par>
                                <p:cTn id="87" presetID="10" presetClass="entr" presetSubtype="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ELHASZNáLó\APPDATA\LOCAL\MICROSOFT\WINDOWS\TEMPORARY INTERNET FILES\Content.IE5\FRQOY7OI\MC900416014[1].wmf"/>
          <p:cNvPicPr>
            <a:picLocks noChangeAspect="1" noChangeArrowheads="1"/>
          </p:cNvPicPr>
          <p:nvPr/>
        </p:nvPicPr>
        <p:blipFill>
          <a:blip r:embed="rId2" cstate="print">
            <a:duotone>
              <a:schemeClr val="accent2">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9822218">
            <a:off x="2738932" y="126753"/>
            <a:ext cx="620404" cy="6034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2" cstate="print">
            <a:duotone>
              <a:schemeClr val="accent2">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1232183">
            <a:off x="4799999" y="1315765"/>
            <a:ext cx="798652" cy="776771"/>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2008990" y="274638"/>
            <a:ext cx="5112568" cy="1354162"/>
          </a:xfrm>
          <a:solidFill>
            <a:schemeClr val="accent2">
              <a:lumMod val="20000"/>
              <a:lumOff val="80000"/>
              <a:alpha val="64000"/>
            </a:schemeClr>
          </a:solidFill>
        </p:spPr>
        <p:txBody>
          <a:bodyPr>
            <a:noAutofit/>
          </a:bodyPr>
          <a:lstStyle/>
          <a:p>
            <a:r>
              <a:rPr lang="hu-HU" sz="7200" dirty="0" smtClean="0"/>
              <a:t>Fogalma</a:t>
            </a:r>
            <a:endParaRPr lang="hu-HU" sz="7200" dirty="0"/>
          </a:p>
        </p:txBody>
      </p:sp>
      <p:sp>
        <p:nvSpPr>
          <p:cNvPr id="3" name="Téglalap 2"/>
          <p:cNvSpPr/>
          <p:nvPr/>
        </p:nvSpPr>
        <p:spPr>
          <a:xfrm>
            <a:off x="539552" y="2481858"/>
            <a:ext cx="8064896" cy="3693319"/>
          </a:xfrm>
          <a:prstGeom prst="rect">
            <a:avLst/>
          </a:prstGeom>
        </p:spPr>
        <p:txBody>
          <a:bodyPr wrap="square">
            <a:spAutoFit/>
          </a:bodyPr>
          <a:lstStyle/>
          <a:p>
            <a:pPr algn="ctr"/>
            <a:r>
              <a:rPr lang="hu-HU" sz="2600" dirty="0" smtClean="0">
                <a:latin typeface="+mj-lt"/>
              </a:rPr>
              <a:t>Sok embernek </a:t>
            </a:r>
            <a:r>
              <a:rPr lang="hu-HU" sz="2600" dirty="0">
                <a:latin typeface="+mj-lt"/>
              </a:rPr>
              <a:t>eszébe sem jut, hogy az olyan átlagos, hétköznapi választásaink, szokásaink - mint például hogy milyen az étkezési vagy a közlekedési kultúránk – nagymértékben befolyásolják azt a helyet, amelyet ezen a bolygón elfoglalunk. Akár hiszed, akár nem, neked is van egy képletes, de meghatározott nagyságú földdarabod, amivel a Földből elhasznált területedet reprezentálod az alapján, hogy szükségleteidet hogyan elégíted ki. Ez a te ökológiai lábnyomod</a:t>
            </a:r>
            <a:r>
              <a:rPr lang="hu-HU" sz="2600" dirty="0" smtClean="0">
                <a:latin typeface="+mj-lt"/>
              </a:rPr>
              <a:t>.</a:t>
            </a:r>
            <a:endParaRPr lang="hu-HU" sz="2600" dirty="0">
              <a:latin typeface="+mj-lt"/>
            </a:endParaRPr>
          </a:p>
        </p:txBody>
      </p:sp>
      <p:pic>
        <p:nvPicPr>
          <p:cNvPr id="4" name="Picture 2" descr="C:\USERS\FELHASZNáLó\APPDATA\LOCAL\MICROSOFT\WINDOWS\TEMPORARY INTERNET FILES\Content.IE5\FRQOY7OI\MC900416014[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677387">
            <a:off x="6286703" y="214168"/>
            <a:ext cx="1113832" cy="10833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72509">
            <a:off x="1611128" y="923514"/>
            <a:ext cx="867406" cy="8436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FELHASZNáLó\APPDATA\LOCAL\MICROSOFT\WINDOWS\TEMPORARY INTERNET FILES\Content.IE5\FRQOY7OI\MC900416014[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79453">
            <a:off x="8116016" y="5983106"/>
            <a:ext cx="867406" cy="8436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FELHASZNáLó\APPDATA\LOCAL\MICROSOFT\WINDOWS\TEMPORARY INTERNET FILES\Content.IE5\FRQOY7OI\MC900416014[1].wmf"/>
          <p:cNvPicPr>
            <a:picLocks noChangeAspect="1" noChangeArrowheads="1"/>
          </p:cNvPicPr>
          <p:nvPr/>
        </p:nvPicPr>
        <p:blipFill>
          <a:blip r:embed="rId2" cstate="print">
            <a:duotone>
              <a:schemeClr val="accent2">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8066655">
            <a:off x="360117" y="5955026"/>
            <a:ext cx="620404" cy="60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407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
                                        <p:tgtEl>
                                          <p:spTgt spid="4"/>
                                        </p:tgtEl>
                                      </p:cBhvr>
                                    </p:animEffect>
                                  </p:childTnLst>
                                </p:cTn>
                              </p:par>
                            </p:childTnLst>
                          </p:cTn>
                        </p:par>
                        <p:par>
                          <p:cTn id="13" fill="hold">
                            <p:stCondLst>
                              <p:cond delay="65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
                                        <p:tgtEl>
                                          <p:spTgt spid="5"/>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
                                        <p:tgtEl>
                                          <p:spTgt spid="6"/>
                                        </p:tgtEl>
                                      </p:cBhvr>
                                    </p:animEffect>
                                  </p:childTnLst>
                                </p:cTn>
                              </p:par>
                            </p:childTnLst>
                          </p:cTn>
                        </p:par>
                        <p:par>
                          <p:cTn id="21" fill="hold">
                            <p:stCondLst>
                              <p:cond delay="95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50"/>
                                        <p:tgtEl>
                                          <p:spTgt spid="7"/>
                                        </p:tgtEl>
                                      </p:cBhvr>
                                    </p:animEffect>
                                  </p:childTnLst>
                                </p:cTn>
                              </p:par>
                            </p:childTnLst>
                          </p:cTn>
                        </p:par>
                        <p:par>
                          <p:cTn id="25" fill="hold">
                            <p:stCondLst>
                              <p:cond delay="11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50"/>
                                        <p:tgtEl>
                                          <p:spTgt spid="16"/>
                                        </p:tgtEl>
                                      </p:cBhvr>
                                    </p:animEffect>
                                  </p:childTnLst>
                                </p:cTn>
                              </p:par>
                            </p:childTnLst>
                          </p:cTn>
                        </p:par>
                        <p:par>
                          <p:cTn id="29" fill="hold">
                            <p:stCondLst>
                              <p:cond delay="1250"/>
                            </p:stCondLst>
                            <p:childTnLst>
                              <p:par>
                                <p:cTn id="30" presetID="10"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50"/>
                                        <p:tgtEl>
                                          <p:spTgt spid="17"/>
                                        </p:tgtEl>
                                      </p:cBhvr>
                                    </p:animEffect>
                                  </p:childTnLst>
                                </p:cTn>
                              </p:par>
                            </p:childTnLst>
                          </p:cTn>
                        </p:par>
                        <p:par>
                          <p:cTn id="33" fill="hold">
                            <p:stCondLst>
                              <p:cond delay="1400"/>
                            </p:stCondLst>
                            <p:childTnLst>
                              <p:par>
                                <p:cTn id="34" presetID="2" presetClass="entr" presetSubtype="4"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9420" y1="58140" x2="9420" y2="58140"/>
                        <a14:foregroundMark x1="2899" y1="29457" x2="2899" y2="29457"/>
                        <a14:foregroundMark x1="52174" y1="39922" x2="52174" y2="39922"/>
                        <a14:foregroundMark x1="61232" y1="19767" x2="61232" y2="19767"/>
                        <a14:foregroundMark x1="48551" y1="9302" x2="48551" y2="9302"/>
                        <a14:foregroundMark x1="31884" y1="3488" x2="31884" y2="3488"/>
                        <a14:foregroundMark x1="17391" y1="7752" x2="17391" y2="7752"/>
                      </a14:backgroundRemoval>
                    </a14:imgEffect>
                  </a14:imgLayer>
                </a14:imgProps>
              </a:ext>
            </a:extLst>
          </a:blip>
          <a:stretch>
            <a:fillRect/>
          </a:stretch>
        </p:blipFill>
        <p:spPr>
          <a:xfrm flipH="1">
            <a:off x="6698512" y="-3593"/>
            <a:ext cx="2445488" cy="2286000"/>
          </a:xfrm>
          <a:prstGeom prst="rect">
            <a:avLst/>
          </a:prstGeom>
        </p:spPr>
      </p:pic>
      <p:pic>
        <p:nvPicPr>
          <p:cNvPr id="3" name="Picture 5"/>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9420" y1="58140" x2="9420" y2="58140"/>
                        <a14:foregroundMark x1="2899" y1="29457" x2="2899" y2="29457"/>
                        <a14:foregroundMark x1="52174" y1="39922" x2="52174" y2="39922"/>
                        <a14:foregroundMark x1="61232" y1="19767" x2="61232" y2="19767"/>
                        <a14:foregroundMark x1="48551" y1="9302" x2="48551" y2="9302"/>
                        <a14:foregroundMark x1="31884" y1="3488" x2="31884" y2="3488"/>
                        <a14:foregroundMark x1="17391" y1="7752" x2="17391" y2="7752"/>
                      </a14:backgroundRemoval>
                    </a14:imgEffect>
                  </a14:imgLayer>
                </a14:imgProps>
              </a:ext>
            </a:extLst>
          </a:blip>
          <a:stretch>
            <a:fillRect/>
          </a:stretch>
        </p:blipFill>
        <p:spPr>
          <a:xfrm>
            <a:off x="0" y="4572000"/>
            <a:ext cx="2445488" cy="2286000"/>
          </a:xfrm>
          <a:prstGeom prst="rect">
            <a:avLst/>
          </a:prstGeom>
        </p:spPr>
      </p:pic>
      <p:sp>
        <p:nvSpPr>
          <p:cNvPr id="4" name="Téglalap 3"/>
          <p:cNvSpPr/>
          <p:nvPr/>
        </p:nvSpPr>
        <p:spPr>
          <a:xfrm>
            <a:off x="161108" y="1264979"/>
            <a:ext cx="8820472" cy="4324261"/>
          </a:xfrm>
          <a:prstGeom prst="rect">
            <a:avLst/>
          </a:prstGeom>
        </p:spPr>
        <p:txBody>
          <a:bodyPr wrap="square">
            <a:spAutoFit/>
          </a:bodyPr>
          <a:lstStyle/>
          <a:p>
            <a:pPr algn="ctr"/>
            <a:r>
              <a:rPr lang="hu-HU" sz="2500" dirty="0">
                <a:latin typeface="+mj-lt"/>
              </a:rPr>
              <a:t>A Földön ugyanis nyomot hagy minden egyes ember, és ehhez meg csak nem is kell híresnek lenni. Maradandó nyomokat hagy maga után mindenki, amikor felszáll reggel az autóbuszra, felgyújtja a lakásban a villanyt, spanyol narancsot vásárol vagy joghurtot fogyaszt, mivel ezek következményét </a:t>
            </a:r>
            <a:r>
              <a:rPr lang="hu-HU" sz="2500" dirty="0" smtClean="0">
                <a:latin typeface="+mj-lt"/>
              </a:rPr>
              <a:t>magunkon </a:t>
            </a:r>
            <a:r>
              <a:rPr lang="hu-HU" sz="2500" dirty="0">
                <a:latin typeface="+mj-lt"/>
              </a:rPr>
              <a:t>is tapasztalhatjuk.</a:t>
            </a:r>
            <a:br>
              <a:rPr lang="hu-HU" sz="2500" dirty="0">
                <a:latin typeface="+mj-lt"/>
              </a:rPr>
            </a:br>
            <a:endParaRPr lang="hu-HU" sz="2500" dirty="0">
              <a:latin typeface="+mj-lt"/>
            </a:endParaRPr>
          </a:p>
          <a:p>
            <a:pPr algn="ctr"/>
            <a:r>
              <a:rPr lang="hu-HU" sz="2500" dirty="0" smtClean="0">
                <a:latin typeface="+mj-lt"/>
              </a:rPr>
              <a:t>Ökolábnyom </a:t>
            </a:r>
            <a:r>
              <a:rPr lang="hu-HU" sz="2500" dirty="0">
                <a:latin typeface="+mj-lt"/>
              </a:rPr>
              <a:t>nemcsak személyeknek, hanem több egyént magába foglaló nagyobb szerveződéseknek, közösségeknek is lehet, például családnak, iskolai osztálynak, vállalatnak, városnak vagy országnak. Minél kisebb nyomot hagyunk, annál nagyobb esélyt adunk rá, hogy unokáink is hagyhassanak.</a:t>
            </a:r>
          </a:p>
        </p:txBody>
      </p:sp>
      <p:sp>
        <p:nvSpPr>
          <p:cNvPr id="11" name="Akciógomb: Kezdő dia 10">
            <a:hlinkClick r:id="rId4" action="ppaction://hlinksldjump" highlightClick="1"/>
          </p:cNvPr>
          <p:cNvSpPr/>
          <p:nvPr/>
        </p:nvSpPr>
        <p:spPr>
          <a:xfrm>
            <a:off x="8316416" y="6021288"/>
            <a:ext cx="720080" cy="720080"/>
          </a:xfrm>
          <a:prstGeom prst="actionButtonHom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14296065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FELHASZNáLó\APPDATA\LOCAL\MICROSOFT\WINDOWS\TEMPORARY INTERNET FILES\Content.IE5\YDGKQM6L\MP900448362[1].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222" y="3717032"/>
            <a:ext cx="2498221" cy="31409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3" cstate="print">
            <a:duotone>
              <a:schemeClr val="accent4">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1232183">
            <a:off x="4799999" y="1027732"/>
            <a:ext cx="798652" cy="7767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3" cstate="print">
            <a:duotone>
              <a:schemeClr val="accent4">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9822218">
            <a:off x="2738933" y="85190"/>
            <a:ext cx="620404" cy="603407"/>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2010544" y="188640"/>
            <a:ext cx="5122912" cy="1143000"/>
          </a:xfrm>
          <a:solidFill>
            <a:schemeClr val="accent4">
              <a:lumMod val="20000"/>
              <a:lumOff val="80000"/>
              <a:alpha val="64000"/>
            </a:schemeClr>
          </a:solidFill>
        </p:spPr>
        <p:txBody>
          <a:bodyPr>
            <a:noAutofit/>
          </a:bodyPr>
          <a:lstStyle/>
          <a:p>
            <a:r>
              <a:rPr lang="hu-HU" sz="5400" dirty="0" smtClean="0"/>
              <a:t>Ökolábnyom</a:t>
            </a:r>
            <a:endParaRPr lang="hu-HU" sz="5400" dirty="0"/>
          </a:p>
        </p:txBody>
      </p:sp>
      <p:pic>
        <p:nvPicPr>
          <p:cNvPr id="3" name="Picture 2" descr="C:\USERS\FELHASZNáLó\APPDATA\LOCAL\MICROSOFT\WINDOWS\TEMPORARY INTERNET FILES\Content.IE5\FRQOY7OI\MC900416014[1].wmf"/>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677387">
            <a:off x="6286703" y="214168"/>
            <a:ext cx="1113832" cy="10833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FELHASZNáLó\APPDATA\LOCAL\MICROSOFT\WINDOWS\TEMPORARY INTERNET FILES\Content.IE5\FRQOY7OI\MC900416014[1].wmf"/>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72509">
            <a:off x="1699463" y="788376"/>
            <a:ext cx="867406" cy="843641"/>
          </a:xfrm>
          <a:prstGeom prst="rect">
            <a:avLst/>
          </a:prstGeom>
          <a:noFill/>
          <a:extLst>
            <a:ext uri="{909E8E84-426E-40DD-AFC4-6F175D3DCCD1}">
              <a14:hiddenFill xmlns:a14="http://schemas.microsoft.com/office/drawing/2010/main">
                <a:solidFill>
                  <a:srgbClr val="FFFFFF"/>
                </a:solidFill>
              </a14:hiddenFill>
            </a:ext>
          </a:extLst>
        </p:spPr>
      </p:pic>
      <p:sp>
        <p:nvSpPr>
          <p:cNvPr id="7" name="Téglalap 6"/>
          <p:cNvSpPr/>
          <p:nvPr/>
        </p:nvSpPr>
        <p:spPr>
          <a:xfrm>
            <a:off x="0" y="2247594"/>
            <a:ext cx="9144000" cy="3693319"/>
          </a:xfrm>
          <a:prstGeom prst="rect">
            <a:avLst/>
          </a:prstGeom>
        </p:spPr>
        <p:txBody>
          <a:bodyPr wrap="square">
            <a:spAutoFit/>
          </a:bodyPr>
          <a:lstStyle/>
          <a:p>
            <a:pPr algn="ctr"/>
            <a:r>
              <a:rPr lang="hu-HU" sz="2500" dirty="0">
                <a:latin typeface="+mj-lt"/>
              </a:rPr>
              <a:t>Az ökológiai lábnyom egy mérési módszer, amely gyakorlatilag az emberi keresletre vonatkozik a Föld ökológiai rendszerét illetően. Az ökolábnyomról alkotott első publikáció 1992-ben látott napvilágot és egy kanadai ökológus, William </a:t>
            </a:r>
            <a:r>
              <a:rPr lang="hu-HU" sz="2500" dirty="0" err="1">
                <a:latin typeface="+mj-lt"/>
              </a:rPr>
              <a:t>Rees</a:t>
            </a:r>
            <a:r>
              <a:rPr lang="hu-HU" sz="2500" dirty="0">
                <a:latin typeface="+mj-lt"/>
              </a:rPr>
              <a:t> nevéhez kötődik. Magát a fogalmat ő, és az éppen </a:t>
            </a:r>
            <a:r>
              <a:rPr lang="hu-HU" sz="2500" dirty="0" err="1">
                <a:latin typeface="+mj-lt"/>
              </a:rPr>
              <a:t>Reese</a:t>
            </a:r>
            <a:r>
              <a:rPr lang="hu-HU" sz="2500" dirty="0">
                <a:latin typeface="+mj-lt"/>
              </a:rPr>
              <a:t> irányítása alatt a PhD disszertációján dolgozó </a:t>
            </a:r>
            <a:r>
              <a:rPr lang="hu-HU" sz="2500" dirty="0" err="1">
                <a:latin typeface="+mj-lt"/>
              </a:rPr>
              <a:t>Mathis</a:t>
            </a:r>
            <a:r>
              <a:rPr lang="hu-HU" sz="2500" dirty="0">
                <a:latin typeface="+mj-lt"/>
              </a:rPr>
              <a:t> </a:t>
            </a:r>
            <a:r>
              <a:rPr lang="hu-HU" sz="2500" dirty="0" err="1">
                <a:latin typeface="+mj-lt"/>
              </a:rPr>
              <a:t>Wackernagel</a:t>
            </a:r>
            <a:r>
              <a:rPr lang="hu-HU" sz="2500" dirty="0">
                <a:latin typeface="+mj-lt"/>
              </a:rPr>
              <a:t> alkották meg, kezdetben „kisajátított teherbíró képesség”</a:t>
            </a:r>
            <a:r>
              <a:rPr lang="hu-HU" sz="2500" dirty="0" err="1">
                <a:latin typeface="+mj-lt"/>
              </a:rPr>
              <a:t>-nek</a:t>
            </a:r>
            <a:r>
              <a:rPr lang="hu-HU" sz="2500" dirty="0">
                <a:latin typeface="+mj-lt"/>
              </a:rPr>
              <a:t> hívták. A mai elnevezést egy informatikus ihlette, aki </a:t>
            </a:r>
            <a:r>
              <a:rPr lang="hu-HU" sz="2500" dirty="0" err="1">
                <a:latin typeface="+mj-lt"/>
              </a:rPr>
              <a:t>Rees</a:t>
            </a:r>
            <a:r>
              <a:rPr lang="hu-HU" sz="2500" dirty="0">
                <a:latin typeface="+mj-lt"/>
              </a:rPr>
              <a:t> számítógépét azzal a dicsérettel illette, hogy „milyen kis helyet foglal el az asztalon</a:t>
            </a:r>
            <a:r>
              <a:rPr lang="hu-HU" sz="2500" dirty="0" smtClean="0">
                <a:latin typeface="+mj-lt"/>
              </a:rPr>
              <a:t>”.</a:t>
            </a:r>
            <a:endParaRPr lang="hu-HU" sz="2500" dirty="0">
              <a:latin typeface="+mj-lt"/>
            </a:endParaRPr>
          </a:p>
        </p:txBody>
      </p:sp>
      <p:grpSp>
        <p:nvGrpSpPr>
          <p:cNvPr id="10" name="Csoportba foglalás 9"/>
          <p:cNvGrpSpPr/>
          <p:nvPr/>
        </p:nvGrpSpPr>
        <p:grpSpPr>
          <a:xfrm>
            <a:off x="7484272" y="5373216"/>
            <a:ext cx="1659728" cy="2489592"/>
            <a:chOff x="2743152" y="685728"/>
            <a:chExt cx="3657696" cy="5486544"/>
          </a:xfrm>
        </p:grpSpPr>
        <p:pic>
          <p:nvPicPr>
            <p:cNvPr id="11" name="Picture 2" descr="C:\USERS\FELHASZNáLó\APPDATA\LOCAL\MICROSOFT\WINDOWS\TEMPORARY INTERNET FILES\Content.IE5\204M96SA\MC90044204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152" y="685728"/>
              <a:ext cx="3657696" cy="5486544"/>
            </a:xfrm>
            <a:prstGeom prst="rect">
              <a:avLst/>
            </a:prstGeom>
            <a:noFill/>
            <a:extLst>
              <a:ext uri="{909E8E84-426E-40DD-AFC4-6F175D3DCCD1}">
                <a14:hiddenFill xmlns:a14="http://schemas.microsoft.com/office/drawing/2010/main">
                  <a:solidFill>
                    <a:srgbClr val="FFFFFF"/>
                  </a:solidFill>
                </a14:hiddenFill>
              </a:ext>
            </a:extLst>
          </p:spPr>
        </p:pic>
        <p:sp>
          <p:nvSpPr>
            <p:cNvPr id="12" name="Ellipszis 11"/>
            <p:cNvSpPr/>
            <p:nvPr/>
          </p:nvSpPr>
          <p:spPr>
            <a:xfrm rot="619470">
              <a:off x="3231552" y="1488505"/>
              <a:ext cx="1888808" cy="1930884"/>
            </a:xfrm>
            <a:prstGeom prst="ellipse">
              <a:avLst/>
            </a:prstGeom>
            <a:solidFill>
              <a:schemeClr val="accent4">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600" dirty="0" smtClean="0">
                  <a:latin typeface="Freestyle Script" pitchFamily="66" charset="0"/>
                </a:rPr>
                <a:t>1</a:t>
              </a:r>
              <a:endParaRPr lang="hu-HU" sz="13800" dirty="0">
                <a:latin typeface="Freestyle Script" pitchFamily="66" charset="0"/>
              </a:endParaRPr>
            </a:p>
          </p:txBody>
        </p:sp>
      </p:grpSp>
    </p:spTree>
    <p:extLst>
      <p:ext uri="{BB962C8B-B14F-4D97-AF65-F5344CB8AC3E}">
        <p14:creationId xmlns:p14="http://schemas.microsoft.com/office/powerpoint/2010/main" val="111936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50"/>
                                        <p:tgtEl>
                                          <p:spTgt spid="3"/>
                                        </p:tgtEl>
                                      </p:cBhvr>
                                    </p:animEffect>
                                  </p:childTnLst>
                                </p:cTn>
                              </p:par>
                            </p:childTnLst>
                          </p:cTn>
                        </p:par>
                        <p:par>
                          <p:cTn id="13" fill="hold">
                            <p:stCondLst>
                              <p:cond delay="65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50"/>
                                        <p:tgtEl>
                                          <p:spTgt spid="4"/>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50"/>
                                        <p:tgtEl>
                                          <p:spTgt spid="5"/>
                                        </p:tgtEl>
                                      </p:cBhvr>
                                    </p:animEffect>
                                  </p:childTnLst>
                                </p:cTn>
                              </p:par>
                            </p:childTnLst>
                          </p:cTn>
                        </p:par>
                        <p:par>
                          <p:cTn id="21" fill="hold">
                            <p:stCondLst>
                              <p:cond delay="95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50"/>
                                        <p:tgtEl>
                                          <p:spTgt spid="6"/>
                                        </p:tgtEl>
                                      </p:cBhvr>
                                    </p:animEffect>
                                  </p:childTnLst>
                                </p:cTn>
                              </p:par>
                            </p:childTnLst>
                          </p:cTn>
                        </p:par>
                        <p:par>
                          <p:cTn id="25" fill="hold">
                            <p:stCondLst>
                              <p:cond delay="1100"/>
                            </p:stCondLst>
                            <p:childTnLst>
                              <p:par>
                                <p:cTn id="26" presetID="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1600"/>
                            </p:stCondLst>
                            <p:childTnLst>
                              <p:par>
                                <p:cTn id="31" presetID="10" presetClass="entr" presetSubtype="0" fill="hold" nodeType="afterEffect">
                                  <p:stCondLst>
                                    <p:cond delay="0"/>
                                  </p:stCondLst>
                                  <p:childTnLst>
                                    <p:set>
                                      <p:cBhvr>
                                        <p:cTn id="32" dur="1" fill="hold">
                                          <p:stCondLst>
                                            <p:cond delay="0"/>
                                          </p:stCondLst>
                                        </p:cTn>
                                        <p:tgtEl>
                                          <p:spTgt spid="9218"/>
                                        </p:tgtEl>
                                        <p:attrNameLst>
                                          <p:attrName>style.visibility</p:attrName>
                                        </p:attrNameLst>
                                      </p:cBhvr>
                                      <p:to>
                                        <p:strVal val="visible"/>
                                      </p:to>
                                    </p:set>
                                    <p:animEffect transition="in" filter="fade">
                                      <p:cBhvr>
                                        <p:cTn id="33" dur="500"/>
                                        <p:tgtEl>
                                          <p:spTgt spid="9218"/>
                                        </p:tgtEl>
                                      </p:cBhvr>
                                    </p:animEffect>
                                  </p:childTnLst>
                                </p:cTn>
                              </p:par>
                            </p:childTnLst>
                          </p:cTn>
                        </p:par>
                        <p:par>
                          <p:cTn id="34" fill="hold">
                            <p:stCondLst>
                              <p:cond delay="21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409657"/>
            <a:ext cx="9144000" cy="4093428"/>
          </a:xfrm>
          <a:prstGeom prst="rect">
            <a:avLst/>
          </a:prstGeom>
        </p:spPr>
        <p:txBody>
          <a:bodyPr wrap="square">
            <a:spAutoFit/>
          </a:bodyPr>
          <a:lstStyle/>
          <a:p>
            <a:pPr algn="ctr"/>
            <a:r>
              <a:rPr lang="hu-HU" sz="2600" dirty="0">
                <a:latin typeface="+mj-lt"/>
              </a:rPr>
              <a:t>Az </a:t>
            </a:r>
            <a:r>
              <a:rPr lang="hu-HU" sz="2600" dirty="0" err="1">
                <a:latin typeface="+mj-lt"/>
              </a:rPr>
              <a:t>ökolábnyom</a:t>
            </a:r>
            <a:r>
              <a:rPr lang="hu-HU" sz="2600" dirty="0">
                <a:latin typeface="+mj-lt"/>
              </a:rPr>
              <a:t> segítségével összehasonlítható az emberi kereslet és a Földnek azon ökológiai kapacitása, amely képes a regenerálódásra. Képviseli azt az mennyiséget, amely szükséges ahhoz, hogy az emberek által elfogyasztott forrásokból a term</a:t>
            </a:r>
            <a:r>
              <a:rPr lang="hu-HU" sz="2600" i="1" dirty="0">
                <a:latin typeface="+mj-lt"/>
              </a:rPr>
              <a:t>ő</a:t>
            </a:r>
            <a:r>
              <a:rPr lang="hu-HU" sz="2600" dirty="0">
                <a:latin typeface="+mj-lt"/>
              </a:rPr>
              <a:t>földek és tengeri területek megújítása megtörténjen, illetve amely a hulladék elnyeléséhez és ártalmatlanná tevéséhez kell. Ezzel képesek vagyunk megbecsülni azt, hogy egy adott életmód esetén a Föld mennyi része, vagy hány Föld bolygó szükséges az emberiség fenntartásához. Az </a:t>
            </a:r>
            <a:r>
              <a:rPr lang="hu-HU" sz="2600" dirty="0" err="1">
                <a:latin typeface="+mj-lt"/>
              </a:rPr>
              <a:t>ökolábnyom</a:t>
            </a:r>
            <a:r>
              <a:rPr lang="hu-HU" sz="2600" dirty="0">
                <a:latin typeface="+mj-lt"/>
              </a:rPr>
              <a:t> értékét mindig globális hektárban (</a:t>
            </a:r>
            <a:r>
              <a:rPr lang="hu-HU" sz="2600" dirty="0" err="1">
                <a:latin typeface="+mj-lt"/>
              </a:rPr>
              <a:t>gha</a:t>
            </a:r>
            <a:r>
              <a:rPr lang="hu-HU" sz="2600" dirty="0">
                <a:latin typeface="+mj-lt"/>
              </a:rPr>
              <a:t>) kapjuk meg.</a:t>
            </a:r>
          </a:p>
        </p:txBody>
      </p:sp>
      <p:pic>
        <p:nvPicPr>
          <p:cNvPr id="4" name="Picture 2" descr="C:\USERS\FELHASZNáLó\APPDATA\LOCAL\MICROSOFT\WINDOWS\TEMPORARY INTERNET FILES\Content.IE5\FRQOY7OI\MC900416014[1].wmf"/>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781492">
            <a:off x="814096" y="214170"/>
            <a:ext cx="1113832" cy="10833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36148">
            <a:off x="6974212" y="5212950"/>
            <a:ext cx="1532276" cy="1490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982492">
            <a:off x="7861249" y="489945"/>
            <a:ext cx="766138" cy="7451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ELHASZNáLó\APPDATA\LOCAL\MICROSOFT\WINDOWS\TEMPORARY INTERNET FILES\Content.IE5\FRQOY7OI\MC900416014[1].wmf"/>
          <p:cNvPicPr>
            <a:picLocks noChangeAspect="1" noChangeArrowheads="1"/>
          </p:cNvPicPr>
          <p:nvPr/>
        </p:nvPicPr>
        <p:blipFill>
          <a:blip r:embed="rId2" cstate="print">
            <a:duotone>
              <a:schemeClr val="accent4">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9015251">
            <a:off x="4190845" y="512075"/>
            <a:ext cx="762307" cy="74142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Csoportba foglalás 7"/>
          <p:cNvGrpSpPr/>
          <p:nvPr/>
        </p:nvGrpSpPr>
        <p:grpSpPr>
          <a:xfrm>
            <a:off x="373129" y="4733271"/>
            <a:ext cx="1995765" cy="2993648"/>
            <a:chOff x="2743152" y="685728"/>
            <a:chExt cx="3657696" cy="5486544"/>
          </a:xfrm>
        </p:grpSpPr>
        <p:pic>
          <p:nvPicPr>
            <p:cNvPr id="9" name="Picture 2" descr="C:\USERS\FELHASZNáLó\APPDATA\LOCAL\MICROSOFT\WINDOWS\TEMPORARY INTERNET FILES\Content.IE5\204M96SA\MC90044204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152" y="685728"/>
              <a:ext cx="3657696" cy="5486544"/>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zis 9"/>
            <p:cNvSpPr/>
            <p:nvPr/>
          </p:nvSpPr>
          <p:spPr>
            <a:xfrm rot="619470">
              <a:off x="3231552" y="1488505"/>
              <a:ext cx="1888808" cy="1930884"/>
            </a:xfrm>
            <a:prstGeom prst="ellipse">
              <a:avLst/>
            </a:prstGeom>
            <a:solidFill>
              <a:schemeClr val="accent4">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600" dirty="0" smtClean="0">
                  <a:latin typeface="Freestyle Script" pitchFamily="66" charset="0"/>
                </a:rPr>
                <a:t>2</a:t>
              </a:r>
              <a:endParaRPr lang="hu-HU" sz="13800" dirty="0">
                <a:latin typeface="Freestyle Script" pitchFamily="66" charset="0"/>
              </a:endParaRPr>
            </a:p>
          </p:txBody>
        </p:sp>
      </p:grpSp>
    </p:spTree>
    <p:extLst>
      <p:ext uri="{BB962C8B-B14F-4D97-AF65-F5344CB8AC3E}">
        <p14:creationId xmlns:p14="http://schemas.microsoft.com/office/powerpoint/2010/main" val="165810225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
                                        <p:tgtEl>
                                          <p:spTgt spid="4"/>
                                        </p:tgtEl>
                                      </p:cBhvr>
                                    </p:animEffect>
                                  </p:childTnLst>
                                </p:cTn>
                              </p:par>
                            </p:childTnLst>
                          </p:cTn>
                        </p:par>
                        <p:par>
                          <p:cTn id="13" fill="hold">
                            <p:stCondLst>
                              <p:cond delay="65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
                                        <p:tgtEl>
                                          <p:spTgt spid="5"/>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
                                        <p:tgtEl>
                                          <p:spTgt spid="6"/>
                                        </p:tgtEl>
                                      </p:cBhvr>
                                    </p:animEffect>
                                  </p:childTnLst>
                                </p:cTn>
                              </p:par>
                            </p:childTnLst>
                          </p:cTn>
                        </p:par>
                        <p:par>
                          <p:cTn id="21" fill="hold">
                            <p:stCondLst>
                              <p:cond delay="95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50"/>
                                        <p:tgtEl>
                                          <p:spTgt spid="7"/>
                                        </p:tgtEl>
                                      </p:cBhvr>
                                    </p:animEffect>
                                  </p:childTnLst>
                                </p:cTn>
                              </p:par>
                            </p:childTnLst>
                          </p:cTn>
                        </p:par>
                        <p:par>
                          <p:cTn id="25" fill="hold">
                            <p:stCondLst>
                              <p:cond delay="11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9420" y1="58140" x2="9420" y2="58140"/>
                        <a14:foregroundMark x1="2899" y1="29457" x2="2899" y2="29457"/>
                        <a14:foregroundMark x1="52174" y1="39922" x2="52174" y2="39922"/>
                        <a14:foregroundMark x1="61232" y1="19767" x2="61232" y2="19767"/>
                        <a14:foregroundMark x1="48551" y1="9302" x2="48551" y2="9302"/>
                        <a14:foregroundMark x1="31884" y1="3488" x2="31884" y2="3488"/>
                        <a14:foregroundMark x1="17391" y1="7752" x2="17391" y2="7752"/>
                      </a14:backgroundRemoval>
                    </a14:imgEffect>
                  </a14:imgLayer>
                </a14:imgProps>
              </a:ext>
            </a:extLst>
          </a:blip>
          <a:stretch>
            <a:fillRect/>
          </a:stretch>
        </p:blipFill>
        <p:spPr>
          <a:xfrm>
            <a:off x="0" y="2204864"/>
            <a:ext cx="2445488" cy="2286000"/>
          </a:xfrm>
          <a:prstGeom prst="rect">
            <a:avLst/>
          </a:prstGeom>
        </p:spPr>
      </p:pic>
      <p:sp>
        <p:nvSpPr>
          <p:cNvPr id="2" name="Téglalap 1"/>
          <p:cNvSpPr/>
          <p:nvPr/>
        </p:nvSpPr>
        <p:spPr>
          <a:xfrm>
            <a:off x="0" y="1196752"/>
            <a:ext cx="9144000" cy="3939540"/>
          </a:xfrm>
          <a:prstGeom prst="rect">
            <a:avLst/>
          </a:prstGeom>
        </p:spPr>
        <p:txBody>
          <a:bodyPr wrap="square">
            <a:spAutoFit/>
          </a:bodyPr>
          <a:lstStyle/>
          <a:p>
            <a:pPr algn="ctr"/>
            <a:r>
              <a:rPr lang="hu-HU" sz="2500" dirty="0" smtClean="0">
                <a:latin typeface="+mj-lt"/>
              </a:rPr>
              <a:t>A legújabb adatok mindössze 2006-osak, ekkor az emberiség teljes ökológiai lábnyoma szerint 1,44 Föld bolygónyi területre van szükségünk, ami azt jelenti, hogy pontosan ennyiszer gyorsabban fogyasztjuk el az erőforrásokat, mint ahogy azok képesek lennének újratermelődni. Ez a szám 1961-ben még 0,62 volt, 1980-ban már 1,00, az évek múlásával tehát egy folyamatos növekedés figyelhető meg. A világ </a:t>
            </a:r>
            <a:r>
              <a:rPr lang="hu-HU" sz="2500" dirty="0" err="1" smtClean="0">
                <a:latin typeface="+mj-lt"/>
              </a:rPr>
              <a:t>ökolábnyoma</a:t>
            </a:r>
            <a:r>
              <a:rPr lang="hu-HU" sz="2500" dirty="0" smtClean="0">
                <a:latin typeface="+mj-lt"/>
              </a:rPr>
              <a:t> 2006-ban összesen 2,6 globális hektár/fő, Európáé 4,5, Magyarországé 3,2. Általánosságban: minél gazdagabb egy ország vagy régió, annál nagyobb ez az érték. Az USA-t is megelőzve az Egyesült Arab Emirátusok vezet 10,3 globális hektárral.</a:t>
            </a:r>
            <a:endParaRPr lang="hu-HU" sz="2500" dirty="0">
              <a:latin typeface="+mj-lt"/>
            </a:endParaRPr>
          </a:p>
        </p:txBody>
      </p:sp>
      <p:pic>
        <p:nvPicPr>
          <p:cNvPr id="4" name="Picture 2" descr="C:\USERS\FELHASZNáLó\APPDATA\LOCAL\MICROSOFT\WINDOWS\TEMPORARY INTERNET FILES\Content.IE5\FRQOY7OI\MC900416014[1].wmf"/>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287785">
            <a:off x="935047" y="5224118"/>
            <a:ext cx="1361744" cy="1324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33116">
            <a:off x="7841064" y="183052"/>
            <a:ext cx="888088" cy="8637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93579">
            <a:off x="-23811" y="178275"/>
            <a:ext cx="890092" cy="865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ELHASZNáLó\APPDATA\LOCAL\MICROSOFT\WINDOWS\TEMPORARY INTERNET FILES\Content.IE5\FRQOY7OI\MC900416014[1].wmf"/>
          <p:cNvPicPr>
            <a:picLocks noChangeAspect="1" noChangeArrowheads="1"/>
          </p:cNvPicPr>
          <p:nvPr/>
        </p:nvPicPr>
        <p:blipFill>
          <a:blip r:embed="rId4" cstate="print">
            <a:duotone>
              <a:schemeClr val="accent4">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20489228">
            <a:off x="4190847" y="332281"/>
            <a:ext cx="762307" cy="74142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Csoportba foglalás 8"/>
          <p:cNvGrpSpPr/>
          <p:nvPr/>
        </p:nvGrpSpPr>
        <p:grpSpPr>
          <a:xfrm>
            <a:off x="7148235" y="4803725"/>
            <a:ext cx="1995765" cy="2993648"/>
            <a:chOff x="2743152" y="685728"/>
            <a:chExt cx="3657696" cy="5486544"/>
          </a:xfrm>
        </p:grpSpPr>
        <p:pic>
          <p:nvPicPr>
            <p:cNvPr id="10" name="Picture 2" descr="C:\USERS\FELHASZNáLó\APPDATA\LOCAL\MICROSOFT\WINDOWS\TEMPORARY INTERNET FILES\Content.IE5\204M96SA\MC900442045[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152" y="685728"/>
              <a:ext cx="3657696" cy="5486544"/>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zis 10"/>
            <p:cNvSpPr/>
            <p:nvPr/>
          </p:nvSpPr>
          <p:spPr>
            <a:xfrm rot="619470">
              <a:off x="3231552" y="1488505"/>
              <a:ext cx="1888808" cy="1930884"/>
            </a:xfrm>
            <a:prstGeom prst="ellipse">
              <a:avLst/>
            </a:prstGeom>
            <a:solidFill>
              <a:schemeClr val="accent4">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600" dirty="0" smtClean="0">
                  <a:latin typeface="Freestyle Script" pitchFamily="66" charset="0"/>
                </a:rPr>
                <a:t>3</a:t>
              </a:r>
              <a:endParaRPr lang="hu-HU" sz="13800" dirty="0">
                <a:latin typeface="Freestyle Script" pitchFamily="66" charset="0"/>
              </a:endParaRPr>
            </a:p>
          </p:txBody>
        </p:sp>
      </p:grpSp>
    </p:spTree>
    <p:extLst>
      <p:ext uri="{BB962C8B-B14F-4D97-AF65-F5344CB8AC3E}">
        <p14:creationId xmlns:p14="http://schemas.microsoft.com/office/powerpoint/2010/main" val="3415493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
                                        <p:tgtEl>
                                          <p:spTgt spid="4"/>
                                        </p:tgtEl>
                                      </p:cBhvr>
                                    </p:animEffect>
                                  </p:childTnLst>
                                </p:cTn>
                              </p:par>
                            </p:childTnLst>
                          </p:cTn>
                        </p:par>
                        <p:par>
                          <p:cTn id="13" fill="hold">
                            <p:stCondLst>
                              <p:cond delay="65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
                                        <p:tgtEl>
                                          <p:spTgt spid="5"/>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
                                        <p:tgtEl>
                                          <p:spTgt spid="6"/>
                                        </p:tgtEl>
                                      </p:cBhvr>
                                    </p:animEffect>
                                  </p:childTnLst>
                                </p:cTn>
                              </p:par>
                            </p:childTnLst>
                          </p:cTn>
                        </p:par>
                        <p:par>
                          <p:cTn id="21" fill="hold">
                            <p:stCondLst>
                              <p:cond delay="95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50"/>
                                        <p:tgtEl>
                                          <p:spTgt spid="7"/>
                                        </p:tgtEl>
                                      </p:cBhvr>
                                    </p:animEffect>
                                  </p:childTnLst>
                                </p:cTn>
                              </p:par>
                              <p:par>
                                <p:cTn id="25" presetID="2" presetClass="entr" presetSubtype="8"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9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p:cNvPicPr>
          <p:nvPr/>
        </p:nvPicPr>
        <p:blipFill rotWithShape="1">
          <a:blip r:embed="rId2" cstate="print">
            <a:duotone>
              <a:schemeClr val="accent4">
                <a:shade val="45000"/>
                <a:satMod val="135000"/>
              </a:schemeClr>
              <a:prstClr val="white"/>
            </a:duotone>
          </a:blip>
          <a:srcRect l="2599" r="5874" b="5262"/>
          <a:stretch/>
        </p:blipFill>
        <p:spPr>
          <a:xfrm>
            <a:off x="3530" y="5867400"/>
            <a:ext cx="9144000" cy="1053694"/>
          </a:xfrm>
          <a:prstGeom prst="rect">
            <a:avLst/>
          </a:prstGeom>
        </p:spPr>
      </p:pic>
      <p:sp>
        <p:nvSpPr>
          <p:cNvPr id="2" name="Téglalap 1"/>
          <p:cNvSpPr/>
          <p:nvPr/>
        </p:nvSpPr>
        <p:spPr>
          <a:xfrm>
            <a:off x="0" y="1418203"/>
            <a:ext cx="9144000" cy="3939540"/>
          </a:xfrm>
          <a:prstGeom prst="rect">
            <a:avLst/>
          </a:prstGeom>
        </p:spPr>
        <p:txBody>
          <a:bodyPr wrap="square">
            <a:spAutoFit/>
          </a:bodyPr>
          <a:lstStyle/>
          <a:p>
            <a:pPr algn="ctr"/>
            <a:r>
              <a:rPr lang="hu-HU" sz="2500" dirty="0">
                <a:latin typeface="+mj-lt"/>
              </a:rPr>
              <a:t>Mivel az </a:t>
            </a:r>
            <a:r>
              <a:rPr lang="hu-HU" sz="2500" dirty="0" err="1">
                <a:latin typeface="+mj-lt"/>
              </a:rPr>
              <a:t>ökolábnyom</a:t>
            </a:r>
            <a:r>
              <a:rPr lang="hu-HU" sz="2500" dirty="0">
                <a:latin typeface="+mj-lt"/>
              </a:rPr>
              <a:t> egy számítási módszer - vagyis mérhető, ezért képesek vagyunk rajta változtatni is. Ha tudjuk, hogy mennyi természeti erőforrást használunk, és hogy mennyi áll a rendelkezésünkre - azaz tisztában vagyunk az ökológiai lábnyomunk méretével, akkor csökkenteni is tudjuk azt. Az </a:t>
            </a:r>
            <a:r>
              <a:rPr lang="hu-HU" sz="2500" dirty="0" err="1">
                <a:latin typeface="+mj-lt"/>
              </a:rPr>
              <a:t>ökolábnyom-számítások</a:t>
            </a:r>
            <a:r>
              <a:rPr lang="hu-HU" sz="2500" dirty="0">
                <a:latin typeface="+mj-lt"/>
              </a:rPr>
              <a:t> pontosan erre hívják fel a figyelmet, hogy szükséges annak a térnek a csökkentése, amelyet az emberek bolygónk felszínéből elhasználnak. Nemcsak a jövő, hanem a jelen fontos kérdése is tisztázni azt, hogy mennyi forrásunk van, és mire van ténylegesen szükségünk.</a:t>
            </a:r>
          </a:p>
        </p:txBody>
      </p:sp>
      <p:pic>
        <p:nvPicPr>
          <p:cNvPr id="4" name="Picture 2" descr="C:\USERS\FELHASZNáLó\APPDATA\LOCAL\MICROSOFT\WINDOWS\TEMPORARY INTERNET FILES\Content.IE5\FRQOY7OI\MC900416014[1].wmf"/>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59305">
            <a:off x="676595" y="5005883"/>
            <a:ext cx="1451841" cy="14120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ELHASZNáLó\APPDATA\LOCAL\MICROSOFT\WINDOWS\TEMPORARY INTERNET FILES\Content.IE5\FRQOY7OI\MC900416014[1].wmf"/>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824003">
            <a:off x="3171858" y="300043"/>
            <a:ext cx="992809" cy="965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ELHASZNáLó\APPDATA\LOCAL\MICROSOFT\WINDOWS\TEMPORARY INTERNET FILES\Content.IE5\FRQOY7OI\MC900416014[1].wmf"/>
          <p:cNvPicPr>
            <a:picLocks noChangeAspect="1" noChangeArrowheads="1"/>
          </p:cNvPicPr>
          <p:nvPr/>
        </p:nvPicPr>
        <p:blipFill>
          <a:blip r:embed="rId3" cstate="print">
            <a:duotone>
              <a:schemeClr val="accent4">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rot="12296570">
            <a:off x="8005152" y="482363"/>
            <a:ext cx="762307" cy="74142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Csoportba foglalás 7"/>
          <p:cNvGrpSpPr/>
          <p:nvPr/>
        </p:nvGrpSpPr>
        <p:grpSpPr>
          <a:xfrm>
            <a:off x="7167792" y="4683824"/>
            <a:ext cx="1995765" cy="2993648"/>
            <a:chOff x="2743152" y="685728"/>
            <a:chExt cx="3657696" cy="5486544"/>
          </a:xfrm>
        </p:grpSpPr>
        <p:pic>
          <p:nvPicPr>
            <p:cNvPr id="13314" name="Picture 2" descr="C:\USERS\FELHASZNáLó\APPDATA\LOCAL\MICROSOFT\WINDOWS\TEMPORARY INTERNET FILES\Content.IE5\204M96SA\MC90044204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152" y="685728"/>
              <a:ext cx="3657696" cy="5486544"/>
            </a:xfrm>
            <a:prstGeom prst="rect">
              <a:avLst/>
            </a:prstGeom>
            <a:noFill/>
            <a:extLst>
              <a:ext uri="{909E8E84-426E-40DD-AFC4-6F175D3DCCD1}">
                <a14:hiddenFill xmlns:a14="http://schemas.microsoft.com/office/drawing/2010/main">
                  <a:solidFill>
                    <a:srgbClr val="FFFFFF"/>
                  </a:solidFill>
                </a14:hiddenFill>
              </a:ext>
            </a:extLst>
          </p:spPr>
        </p:pic>
        <p:sp>
          <p:nvSpPr>
            <p:cNvPr id="3" name="Ellipszis 2"/>
            <p:cNvSpPr/>
            <p:nvPr/>
          </p:nvSpPr>
          <p:spPr>
            <a:xfrm rot="619470">
              <a:off x="3231552" y="1488505"/>
              <a:ext cx="1888808" cy="1930884"/>
            </a:xfrm>
            <a:prstGeom prst="ellipse">
              <a:avLst/>
            </a:prstGeom>
            <a:solidFill>
              <a:schemeClr val="accent4">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9600" dirty="0" smtClean="0">
                  <a:latin typeface="Freestyle Script" pitchFamily="66" charset="0"/>
                </a:rPr>
                <a:t>4</a:t>
              </a:r>
              <a:endParaRPr lang="hu-HU" sz="13800" dirty="0">
                <a:latin typeface="Freestyle Script" pitchFamily="66" charset="0"/>
              </a:endParaRPr>
            </a:p>
          </p:txBody>
        </p:sp>
      </p:grpSp>
    </p:spTree>
    <p:extLst>
      <p:ext uri="{BB962C8B-B14F-4D97-AF65-F5344CB8AC3E}">
        <p14:creationId xmlns:p14="http://schemas.microsoft.com/office/powerpoint/2010/main" val="405854328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
                                        <p:tgtEl>
                                          <p:spTgt spid="4"/>
                                        </p:tgtEl>
                                      </p:cBhvr>
                                    </p:animEffect>
                                  </p:childTnLst>
                                </p:cTn>
                              </p:par>
                            </p:childTnLst>
                          </p:cTn>
                        </p:par>
                        <p:par>
                          <p:cTn id="13" fill="hold">
                            <p:stCondLst>
                              <p:cond delay="65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
                                        <p:tgtEl>
                                          <p:spTgt spid="5"/>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
                                        <p:tgtEl>
                                          <p:spTgt spid="6"/>
                                        </p:tgtEl>
                                      </p:cBhvr>
                                    </p:animEffect>
                                  </p:childTnLst>
                                </p:cTn>
                              </p:par>
                            </p:childTnLst>
                          </p:cTn>
                        </p:par>
                        <p:par>
                          <p:cTn id="21" fill="hold">
                            <p:stCondLst>
                              <p:cond delay="950"/>
                            </p:stCondLst>
                            <p:childTnLst>
                              <p:par>
                                <p:cTn id="22" presetID="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ppt_x"/>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195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1100</Words>
  <Application>Microsoft Office PowerPoint</Application>
  <PresentationFormat>Diavetítés a képernyőre (4:3 oldalarány)</PresentationFormat>
  <Paragraphs>40</Paragraphs>
  <Slides>17</Slides>
  <Notes>0</Notes>
  <HiddenSlides>0</HiddenSlides>
  <MMClips>0</MMClips>
  <ScaleCrop>false</ScaleCrop>
  <HeadingPairs>
    <vt:vector size="4" baseType="variant">
      <vt:variant>
        <vt:lpstr>Téma</vt:lpstr>
      </vt:variant>
      <vt:variant>
        <vt:i4>1</vt:i4>
      </vt:variant>
      <vt:variant>
        <vt:lpstr>Diacímek</vt:lpstr>
      </vt:variant>
      <vt:variant>
        <vt:i4>17</vt:i4>
      </vt:variant>
    </vt:vector>
  </HeadingPairs>
  <TitlesOfParts>
    <vt:vector size="18" baseType="lpstr">
      <vt:lpstr>Office-téma</vt:lpstr>
      <vt:lpstr>Ökolábnyom</vt:lpstr>
      <vt:lpstr>PowerPoint bemutató</vt:lpstr>
      <vt:lpstr>Menü</vt:lpstr>
      <vt:lpstr>Fogalma</vt:lpstr>
      <vt:lpstr>PowerPoint bemutató</vt:lpstr>
      <vt:lpstr>Ökolábnyom</vt:lpstr>
      <vt:lpstr>PowerPoint bemutató</vt:lpstr>
      <vt:lpstr>PowerPoint bemutató</vt:lpstr>
      <vt:lpstr>PowerPoint bemutató</vt:lpstr>
      <vt:lpstr>PowerPoint bemutató</vt:lpstr>
      <vt:lpstr>Jó tudni</vt:lpstr>
      <vt:lpstr>Mire figyelj!</vt:lpstr>
      <vt:lpstr>PowerPoint bemutató</vt:lpstr>
      <vt:lpstr>PowerPoint bemutató</vt:lpstr>
      <vt:lpstr>Galéria</vt:lpstr>
      <vt:lpstr>Kérdések</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Megújuló energiaforrások</dc:title>
  <dc:creator>Felhasználó</dc:creator>
  <cp:lastModifiedBy>Felhasználó</cp:lastModifiedBy>
  <cp:revision>26</cp:revision>
  <dcterms:created xsi:type="dcterms:W3CDTF">2013-02-16T15:21:11Z</dcterms:created>
  <dcterms:modified xsi:type="dcterms:W3CDTF">2013-02-17T19:15:25Z</dcterms:modified>
</cp:coreProperties>
</file>