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65" r:id="rId3"/>
    <p:sldId id="267" r:id="rId4"/>
    <p:sldId id="268" r:id="rId5"/>
    <p:sldId id="270" r:id="rId6"/>
    <p:sldId id="271" r:id="rId7"/>
    <p:sldId id="28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0" r:id="rId25"/>
    <p:sldId id="288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61A9B-8BE2-4F84-99DF-2E7D947E1947}" type="datetimeFigureOut">
              <a:rPr lang="sk-SK" smtClean="0"/>
              <a:pPr/>
              <a:t>18. 2. 2013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AB6E7-EDF8-4BB1-A2C3-CE8CDD325D3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0959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B6E7-EDF8-4BB1-A2C3-CE8CDD325D38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12B5-2E54-4E3B-A5F6-661B34826D44}" type="datetimeFigureOut">
              <a:rPr lang="sk-SK" smtClean="0"/>
              <a:pPr/>
              <a:t>18. 2. 2013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271-6C45-4187-BA10-36C16E323C8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12B5-2E54-4E3B-A5F6-661B34826D44}" type="datetimeFigureOut">
              <a:rPr lang="sk-SK" smtClean="0"/>
              <a:pPr/>
              <a:t>18. 2. 2013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271-6C45-4187-BA10-36C16E323C8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12B5-2E54-4E3B-A5F6-661B34826D44}" type="datetimeFigureOut">
              <a:rPr lang="sk-SK" smtClean="0"/>
              <a:pPr/>
              <a:t>18. 2. 2013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271-6C45-4187-BA10-36C16E323C8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12B5-2E54-4E3B-A5F6-661B34826D44}" type="datetimeFigureOut">
              <a:rPr lang="sk-SK" smtClean="0"/>
              <a:pPr/>
              <a:t>18. 2. 2013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271-6C45-4187-BA10-36C16E323C8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12B5-2E54-4E3B-A5F6-661B34826D44}" type="datetimeFigureOut">
              <a:rPr lang="sk-SK" smtClean="0"/>
              <a:pPr/>
              <a:t>18. 2. 2013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271-6C45-4187-BA10-36C16E323C8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12B5-2E54-4E3B-A5F6-661B34826D44}" type="datetimeFigureOut">
              <a:rPr lang="sk-SK" smtClean="0"/>
              <a:pPr/>
              <a:t>18. 2. 2013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271-6C45-4187-BA10-36C16E323C8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12B5-2E54-4E3B-A5F6-661B34826D44}" type="datetimeFigureOut">
              <a:rPr lang="sk-SK" smtClean="0"/>
              <a:pPr/>
              <a:t>18. 2. 2013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271-6C45-4187-BA10-36C16E323C8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12B5-2E54-4E3B-A5F6-661B34826D44}" type="datetimeFigureOut">
              <a:rPr lang="sk-SK" smtClean="0"/>
              <a:pPr/>
              <a:t>18. 2. 2013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271-6C45-4187-BA10-36C16E323C8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12B5-2E54-4E3B-A5F6-661B34826D44}" type="datetimeFigureOut">
              <a:rPr lang="sk-SK" smtClean="0"/>
              <a:pPr/>
              <a:t>18. 2. 2013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271-6C45-4187-BA10-36C16E323C8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12B5-2E54-4E3B-A5F6-661B34826D44}" type="datetimeFigureOut">
              <a:rPr lang="sk-SK" smtClean="0"/>
              <a:pPr/>
              <a:t>18. 2. 2013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271-6C45-4187-BA10-36C16E323C8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12B5-2E54-4E3B-A5F6-661B34826D44}" type="datetimeFigureOut">
              <a:rPr lang="sk-SK" smtClean="0"/>
              <a:pPr/>
              <a:t>18. 2. 2013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1271-6C45-4187-BA10-36C16E323C8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12B5-2E54-4E3B-A5F6-661B34826D44}" type="datetimeFigureOut">
              <a:rPr lang="sk-SK" smtClean="0"/>
              <a:pPr/>
              <a:t>18. 2. 2013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31271-6C45-4187-BA10-36C16E323C8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Autofit/>
          </a:bodyPr>
          <a:lstStyle/>
          <a:p>
            <a:r>
              <a:rPr lang="hu-HU" sz="96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urlz MT" pitchFamily="82" charset="0"/>
              </a:rPr>
              <a:t>A szemét útja </a:t>
            </a:r>
            <a:endParaRPr lang="sk-SK" sz="9600" dirty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urlz MT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20277932">
            <a:off x="324116" y="2469689"/>
            <a:ext cx="6400800" cy="39364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urlz MT" pitchFamily="82" charset="0"/>
              </a:rPr>
              <a:t>Készítette: </a:t>
            </a:r>
            <a:r>
              <a:rPr lang="hu-HU" b="1" i="1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Szabó Bianka</a:t>
            </a:r>
          </a:p>
          <a:p>
            <a:pPr>
              <a:lnSpc>
                <a:spcPct val="150000"/>
              </a:lnSpc>
            </a:pPr>
            <a:r>
              <a:rPr lang="hu-HU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urlz MT" pitchFamily="82" charset="0"/>
              </a:rPr>
              <a:t>Felkészítő tanár</a:t>
            </a:r>
            <a:r>
              <a:rPr lang="hu-HU" b="1" i="1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: </a:t>
            </a:r>
            <a:r>
              <a:rPr lang="hu-HU" b="1" i="1" dirty="0" err="1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PaedDr</a:t>
            </a:r>
            <a:r>
              <a:rPr lang="hu-HU" b="1" i="1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. </a:t>
            </a:r>
            <a:r>
              <a:rPr lang="hu-HU" b="1" i="1" dirty="0" err="1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Spek</a:t>
            </a:r>
            <a:r>
              <a:rPr lang="hu-HU" b="1" i="1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 Krisztina</a:t>
            </a:r>
          </a:p>
          <a:p>
            <a:pPr>
              <a:lnSpc>
                <a:spcPct val="150000"/>
              </a:lnSpc>
            </a:pPr>
            <a:r>
              <a:rPr lang="hu-HU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urlz MT" pitchFamily="82" charset="0"/>
              </a:rPr>
              <a:t>Iskola: </a:t>
            </a:r>
            <a:r>
              <a:rPr lang="hu-HU" b="1" i="1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Magyar Tannyelvű magán szakközépiskola, </a:t>
            </a:r>
            <a:r>
              <a:rPr lang="hu-HU" b="1" i="1" dirty="0" err="1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Gúta</a:t>
            </a:r>
            <a:endParaRPr lang="sk-SK" b="1" i="1" dirty="0">
              <a:solidFill>
                <a:schemeClr val="accent2">
                  <a:lumMod val="50000"/>
                </a:schemeClr>
              </a:solidFill>
              <a:latin typeface="Curlz MT" pitchFamily="82" charset="0"/>
            </a:endParaRPr>
          </a:p>
        </p:txBody>
      </p:sp>
      <p:pic>
        <p:nvPicPr>
          <p:cNvPr id="4" name="Obrázok 3" descr="1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9620">
            <a:off x="6594049" y="2815974"/>
            <a:ext cx="2095500" cy="1943100"/>
          </a:xfrm>
          <a:prstGeom prst="rect">
            <a:avLst/>
          </a:prstGeom>
        </p:spPr>
      </p:pic>
    </p:spTree>
  </p:cSld>
  <p:clrMapOvr>
    <a:masterClrMapping/>
  </p:clrMapOvr>
  <p:transition spd="slow" advTm="1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-531440"/>
            <a:ext cx="6563072" cy="198884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hu-HU" sz="5400" i="1" dirty="0" smtClean="0">
                <a:solidFill>
                  <a:schemeClr val="accent3">
                    <a:lumMod val="75000"/>
                  </a:schemeClr>
                </a:solidFill>
                <a:latin typeface="French Script MT" pitchFamily="66" charset="0"/>
              </a:rPr>
              <a:t>Újrahasznosítható termékek : </a:t>
            </a:r>
            <a:endParaRPr lang="sk-SK" sz="5400" i="1" dirty="0">
              <a:solidFill>
                <a:schemeClr val="accent3">
                  <a:lumMod val="75000"/>
                </a:schemeClr>
              </a:solidFill>
              <a:latin typeface="French Script MT" pitchFamily="66" charset="0"/>
            </a:endParaRPr>
          </a:p>
        </p:txBody>
      </p:sp>
      <p:pic>
        <p:nvPicPr>
          <p:cNvPr id="5" name="Zástupný symbol obsahu 4" descr="ujrahasznosit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5040560" cy="4896544"/>
          </a:xfrm>
          <a:effectLst>
            <a:softEdge rad="127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940152" y="1772816"/>
            <a:ext cx="2880320" cy="48965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oudy Old Style" pitchFamily="18" charset="0"/>
              </a:rPr>
              <a:t> </a:t>
            </a:r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műanyag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 alumínium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 üveg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 műanyag zacskó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 műanyag evőeszköz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 hungarocell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oudy Old Style" pitchFamily="18" charset="0"/>
              </a:rPr>
              <a:t> polisztirol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oudy Old Style" pitchFamily="18" charset="0"/>
              </a:rPr>
              <a:t> tejes és üdítős dobozok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oudy Old Style" pitchFamily="18" charset="0"/>
              </a:rPr>
              <a:t> újságok, magazinok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oudy Old Style" pitchFamily="18" charset="0"/>
              </a:rPr>
              <a:t> szórólapok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oudy Old Style" pitchFamily="18" charset="0"/>
              </a:rPr>
              <a:t> papír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oudy Old Style" pitchFamily="18" charset="0"/>
              </a:rPr>
              <a:t> karton</a:t>
            </a:r>
          </a:p>
          <a:p>
            <a:endParaRPr lang="sk-SK" dirty="0"/>
          </a:p>
        </p:txBody>
      </p:sp>
    </p:spTree>
  </p:cSld>
  <p:clrMapOvr>
    <a:masterClrMapping/>
  </p:clrMapOvr>
  <p:transition spd="slow" advTm="1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059016" cy="1162050"/>
          </a:xfrm>
        </p:spPr>
        <p:txBody>
          <a:bodyPr>
            <a:noAutofit/>
          </a:bodyPr>
          <a:lstStyle/>
          <a:p>
            <a:pPr algn="ctr"/>
            <a:r>
              <a:rPr lang="sk-SK" sz="2800" b="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Léteznek</a:t>
            </a:r>
            <a:r>
              <a:rPr lang="sk-SK" sz="2800" b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sk-SK" sz="2800" i="1" u="sng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speciális</a:t>
            </a:r>
            <a:r>
              <a:rPr lang="sk-SK" sz="2800" i="1" u="sng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 </a:t>
            </a:r>
            <a:r>
              <a:rPr lang="sk-SK" sz="2800" i="1" u="sng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hulladékot</a:t>
            </a:r>
            <a:r>
              <a:rPr lang="sk-SK" sz="2800" i="1" u="sng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sk-SK" sz="2800" b="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újrahasznosító</a:t>
            </a:r>
            <a:r>
              <a:rPr lang="sk-SK" sz="2800" b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sk-SK" sz="2800" b="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üzemek</a:t>
            </a:r>
            <a:r>
              <a:rPr lang="sk-SK" sz="2800" b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sk-SK" sz="2800" b="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is</a:t>
            </a:r>
            <a:r>
              <a:rPr lang="sk-SK" sz="2800" b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, </a:t>
            </a:r>
            <a:r>
              <a:rPr lang="sk-SK" sz="2800" b="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ilyen</a:t>
            </a:r>
            <a:r>
              <a:rPr lang="sk-SK" sz="2800" b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sk-SK" sz="2800" b="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hulladékok</a:t>
            </a:r>
            <a:r>
              <a:rPr lang="sk-SK" sz="2800" b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sk-SK" sz="2800" b="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például</a:t>
            </a:r>
            <a:r>
              <a:rPr lang="sk-SK" sz="2800" b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:</a:t>
            </a:r>
            <a:endParaRPr lang="sk-SK" sz="2800" dirty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5" name="Zástupný symbol obsahu 4" descr="1519979_autók-újrahasznosítás-autó-technológia-ip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556792"/>
            <a:ext cx="5184576" cy="4896544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0" y="2571744"/>
            <a:ext cx="3168352" cy="5373216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hu-HU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szemüveg</a:t>
            </a:r>
          </a:p>
          <a:p>
            <a:pPr algn="ctr">
              <a:buFont typeface="Wingdings" pitchFamily="2" charset="2"/>
              <a:buChar char="v"/>
            </a:pPr>
            <a:r>
              <a:rPr lang="hu-H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asztali számítógép</a:t>
            </a:r>
          </a:p>
          <a:p>
            <a:pPr algn="ctr">
              <a:buFont typeface="Wingdings" pitchFamily="2" charset="2"/>
              <a:buChar char="v"/>
            </a:pPr>
            <a:r>
              <a:rPr lang="hu-H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billentyűzetek</a:t>
            </a:r>
          </a:p>
          <a:p>
            <a:pPr algn="ctr">
              <a:buFont typeface="Wingdings" pitchFamily="2" charset="2"/>
              <a:buChar char="v"/>
            </a:pPr>
            <a:r>
              <a:rPr lang="hu-H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laptopok és elemek</a:t>
            </a:r>
          </a:p>
          <a:p>
            <a:pPr algn="ctr">
              <a:buFont typeface="Wingdings" pitchFamily="2" charset="2"/>
              <a:buChar char="v"/>
            </a:pPr>
            <a:r>
              <a:rPr lang="hu-H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20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mobilok</a:t>
            </a:r>
            <a:r>
              <a:rPr lang="hu-H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és </a:t>
            </a:r>
            <a:r>
              <a:rPr lang="hu-HU" sz="20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akkumlátorok</a:t>
            </a:r>
            <a:endParaRPr lang="hu-HU" sz="20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hu-H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televíziók</a:t>
            </a:r>
          </a:p>
          <a:p>
            <a:pPr algn="ctr">
              <a:buFont typeface="Wingdings" pitchFamily="2" charset="2"/>
              <a:buChar char="v"/>
            </a:pPr>
            <a:r>
              <a:rPr lang="hu-H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autók</a:t>
            </a:r>
          </a:p>
          <a:p>
            <a:endParaRPr lang="sk-SK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Tm="15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20634537">
            <a:off x="-431768" y="1234157"/>
            <a:ext cx="7128792" cy="2016224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hu-HU" sz="24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Az újrahasznosítás közérzet és higiénia szempontjából is fontos, hiszen sehol sem szép látvány szeméthegyek mellett elsétálni, nemcsak csúfítja a környezetet, de különféle betegségeket is okozhatnak, baktériumok legfőbb elszaporodási helye, valamint kellemetlen bűzzel is jár.</a:t>
            </a:r>
            <a:endParaRPr lang="sk-SK" sz="2400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Obrázok 5" descr="Igl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356992"/>
            <a:ext cx="4476981" cy="3357736"/>
          </a:xfrm>
          <a:prstGeom prst="rect">
            <a:avLst/>
          </a:prstGeom>
        </p:spPr>
      </p:pic>
      <p:pic>
        <p:nvPicPr>
          <p:cNvPr id="7" name="Obrázok 6" descr="szemt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764704"/>
            <a:ext cx="2808312" cy="2106234"/>
          </a:xfrm>
          <a:prstGeom prst="rect">
            <a:avLst/>
          </a:prstGeom>
        </p:spPr>
      </p:pic>
      <p:pic>
        <p:nvPicPr>
          <p:cNvPr id="8" name="Obrázok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653136"/>
            <a:ext cx="3600399" cy="2018552"/>
          </a:xfrm>
          <a:prstGeom prst="rect">
            <a:avLst/>
          </a:prstGeom>
        </p:spPr>
      </p:pic>
    </p:spTree>
  </p:cSld>
  <p:clrMapOvr>
    <a:masterClrMapping/>
  </p:clrMapOvr>
  <p:transition spd="slow" advTm="15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Mi annyit tudunk tenni, hogy a háztartásunkban megfelelően szelektáljuk az általunk keletkezett hulladékot, amit aztán elszállítanak a kijelölt </a:t>
            </a:r>
            <a:r>
              <a:rPr lang="hu-HU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szemétlerakóhelyekre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skerville Old Face" pitchFamily="18" charset="0"/>
              </a:rPr>
              <a:t>, majd egy részét újrahasznosítják, illetve az utcákon, közhelyeken az arra kijelölt helyre dobjuk szemetünket.</a:t>
            </a:r>
            <a:endParaRPr lang="sk-SK" sz="2800" b="1" dirty="0">
              <a:solidFill>
                <a:schemeClr val="accent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3" name="Obrázok 2" descr="Szelek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140968"/>
            <a:ext cx="452583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picture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406717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6592" y="188640"/>
            <a:ext cx="6120680" cy="1143000"/>
          </a:xfrm>
        </p:spPr>
        <p:txBody>
          <a:bodyPr>
            <a:normAutofit/>
          </a:bodyPr>
          <a:lstStyle/>
          <a:p>
            <a:r>
              <a:rPr lang="hu-HU" sz="3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Baskerville Old Face" pitchFamily="18" charset="0"/>
              </a:rPr>
              <a:t>Újrahasznosító telepek : </a:t>
            </a:r>
            <a:endParaRPr lang="sk-SK" sz="3200" b="1" i="1" dirty="0">
              <a:ln>
                <a:solidFill>
                  <a:schemeClr val="accent6">
                    <a:lumMod val="50000"/>
                  </a:schemeClr>
                </a:solidFill>
              </a:ln>
              <a:latin typeface="Baskerville Old Face" pitchFamily="18" charset="0"/>
            </a:endParaRPr>
          </a:p>
        </p:txBody>
      </p:sp>
      <p:pic>
        <p:nvPicPr>
          <p:cNvPr id="3" name="Obrázok 2" descr="cimg1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6048672" cy="5328592"/>
          </a:xfrm>
          <a:prstGeom prst="rect">
            <a:avLst/>
          </a:prstGeom>
        </p:spPr>
      </p:pic>
      <p:pic>
        <p:nvPicPr>
          <p:cNvPr id="4" name="Obrázok 3" descr="dsc03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221088"/>
            <a:ext cx="2536178" cy="2399531"/>
          </a:xfrm>
          <a:prstGeom prst="rect">
            <a:avLst/>
          </a:prstGeom>
        </p:spPr>
      </p:pic>
      <p:pic>
        <p:nvPicPr>
          <p:cNvPr id="5" name="Obrázok 4" descr="dsc033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980728"/>
            <a:ext cx="2592288" cy="3119611"/>
          </a:xfrm>
          <a:prstGeom prst="rect">
            <a:avLst/>
          </a:prstGeom>
        </p:spPr>
      </p:pic>
    </p:spTree>
  </p:cSld>
  <p:clrMapOvr>
    <a:masterClrMapping/>
  </p:clrMapOvr>
  <p:transition spd="slow" advTm="15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304256"/>
          </a:xfrm>
        </p:spPr>
        <p:txBody>
          <a:bodyPr>
            <a:noAutofit/>
          </a:bodyPr>
          <a:lstStyle/>
          <a:p>
            <a:pPr algn="l">
              <a:lnSpc>
                <a:spcPct val="250000"/>
              </a:lnSpc>
            </a:pPr>
            <a:r>
              <a:rPr lang="hu-HU" sz="4800" b="1" u="sng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urlz MT" pitchFamily="82" charset="0"/>
              </a:rPr>
              <a:t>A műanyag hulladékok bemutatása és hasznosítása </a:t>
            </a:r>
            <a:endParaRPr lang="sk-SK" sz="4800" b="1" u="sng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urlz MT" pitchFamily="82" charset="0"/>
            </a:endParaRPr>
          </a:p>
        </p:txBody>
      </p:sp>
      <p:pic>
        <p:nvPicPr>
          <p:cNvPr id="3" name="Obrázok 2" descr="ujrahasz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852936"/>
            <a:ext cx="504056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 advTm="15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31683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u-HU" sz="2800" dirty="0" smtClean="0">
                <a:ln>
                  <a:solidFill>
                    <a:srgbClr val="663300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  </a:t>
            </a:r>
            <a:r>
              <a:rPr lang="hu-HU" sz="2800" dirty="0" smtClean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 műanyagipar a 60-as években indult fejlődésnek. Oka, a fogyasztói társadalom őrületes mennyiségi igénye. A csomagolóiparban való alkalmazása, hihetetlen mértékű eldobó csomagolóanyagot jelent.</a:t>
            </a:r>
            <a:endParaRPr lang="sk-SK" sz="2800" dirty="0">
              <a:ln>
                <a:solidFill>
                  <a:srgbClr val="663300"/>
                </a:solidFill>
              </a:ln>
              <a:solidFill>
                <a:srgbClr val="99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Obrázok 2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77072"/>
            <a:ext cx="3384376" cy="253501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4" name="Obrázok 3" descr="image-upload-17-720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 advTm="15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ÉVENTE 300.000 TONNA MŰANYAG HULLADÉK KELETKEZIK ! </a:t>
            </a:r>
            <a:endParaRPr lang="sk-SK" b="1" dirty="0" smtClean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r>
              <a:rPr lang="hu-HU" sz="11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_______________________________________________________________________________________________________________________________</a:t>
            </a:r>
          </a:p>
          <a:p>
            <a:endParaRPr lang="hu-HU" sz="1100" b="1" dirty="0" smtClean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algn="l"/>
            <a:r>
              <a:rPr lang="hu-HU" dirty="0" smtClean="0">
                <a:ln>
                  <a:solidFill>
                    <a:schemeClr val="accent3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Környezeti hatásai :</a:t>
            </a:r>
          </a:p>
          <a:p>
            <a:pPr algn="l"/>
            <a:r>
              <a:rPr lang="hu-HU" dirty="0" smtClean="0">
                <a:ln>
                  <a:solidFill>
                    <a:schemeClr val="accent3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       </a:t>
            </a:r>
            <a:r>
              <a:rPr lang="hu-H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lebomlási ideje még nem ismert, akár évszázadokig állhat   elzárt közegben </a:t>
            </a:r>
          </a:p>
          <a:p>
            <a:pPr algn="l"/>
            <a:r>
              <a:rPr lang="hu-H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             égetésekor adalékanyagaikor rákkeltő anyagok keletkeznek (légúti megbetegedéseket okozhatnak).</a:t>
            </a:r>
          </a:p>
          <a:p>
            <a:pPr algn="l"/>
            <a:r>
              <a:rPr lang="hu-H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             mérgező melléktermékek keletkeznek a gyártásuk során</a:t>
            </a:r>
          </a:p>
          <a:p>
            <a:pPr algn="l"/>
            <a:r>
              <a:rPr lang="hu-H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             a természetben sok állat életét veszélyeztetik</a:t>
            </a:r>
          </a:p>
          <a:p>
            <a:pPr algn="l"/>
            <a:r>
              <a:rPr lang="hu-H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       </a:t>
            </a:r>
            <a:r>
              <a:rPr lang="hu-H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PVC gyerekjátékokban levő adalékok, a gyermek </a:t>
            </a:r>
            <a:r>
              <a:rPr lang="hu-HU" sz="24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szerveze-</a:t>
            </a:r>
            <a:r>
              <a:rPr lang="hu-H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l"/>
            <a:r>
              <a:rPr lang="hu-H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hu-HU" sz="24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tébe</a:t>
            </a:r>
            <a:r>
              <a:rPr lang="hu-H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is bekerülhetnek.</a:t>
            </a:r>
            <a:r>
              <a:rPr lang="hu-H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</a:t>
            </a:r>
            <a:r>
              <a:rPr lang="hu-H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</a:t>
            </a:r>
            <a:endParaRPr lang="hu-HU" u="sng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pPr algn="l"/>
            <a:r>
              <a:rPr lang="hu-HU" u="sng" dirty="0" smtClean="0">
                <a:ln>
                  <a:solidFill>
                    <a:schemeClr val="accent3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                  </a:t>
            </a:r>
          </a:p>
        </p:txBody>
      </p:sp>
      <p:sp>
        <p:nvSpPr>
          <p:cNvPr id="6" name="Šípka doprava 5"/>
          <p:cNvSpPr/>
          <p:nvPr/>
        </p:nvSpPr>
        <p:spPr>
          <a:xfrm>
            <a:off x="1187624" y="2276872"/>
            <a:ext cx="360040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prava 7"/>
          <p:cNvSpPr/>
          <p:nvPr/>
        </p:nvSpPr>
        <p:spPr>
          <a:xfrm>
            <a:off x="1187624" y="2996952"/>
            <a:ext cx="360040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Šípka doprava 8"/>
          <p:cNvSpPr/>
          <p:nvPr/>
        </p:nvSpPr>
        <p:spPr>
          <a:xfrm>
            <a:off x="1187624" y="3789040"/>
            <a:ext cx="360040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prava 9"/>
          <p:cNvSpPr/>
          <p:nvPr/>
        </p:nvSpPr>
        <p:spPr>
          <a:xfrm>
            <a:off x="1187624" y="4293096"/>
            <a:ext cx="360040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doprava 10"/>
          <p:cNvSpPr/>
          <p:nvPr/>
        </p:nvSpPr>
        <p:spPr>
          <a:xfrm>
            <a:off x="1187624" y="4869160"/>
            <a:ext cx="360040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 advTm="15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3814192" cy="1470025"/>
          </a:xfrm>
        </p:spPr>
        <p:txBody>
          <a:bodyPr/>
          <a:lstStyle/>
          <a:p>
            <a:r>
              <a:rPr lang="hu-H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</a:rPr>
              <a:t>Amit tehetünk : </a:t>
            </a:r>
            <a:endParaRPr lang="sk-SK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552728" cy="208823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hu-H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Változtatni kell vásárlási szokásainkon!</a:t>
            </a:r>
          </a:p>
          <a:p>
            <a:pPr algn="l">
              <a:buFont typeface="Wingdings" pitchFamily="2" charset="2"/>
              <a:buChar char="§"/>
            </a:pPr>
            <a:r>
              <a:rPr lang="hu-H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Ne használjunk műanyag zacskót! Vigyünk magunkkal papír, vagy textil szatyrot. </a:t>
            </a:r>
            <a:endParaRPr lang="sk-SK" sz="2800" dirty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ázok 4" descr="szatyor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32656"/>
            <a:ext cx="1400175" cy="1524000"/>
          </a:xfrm>
          <a:prstGeom prst="rect">
            <a:avLst/>
          </a:prstGeom>
        </p:spPr>
      </p:pic>
      <p:pic>
        <p:nvPicPr>
          <p:cNvPr id="6" name="Obrázok 5" descr="5020-kornyezetbarat-bevasarlo-szatyr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573016"/>
            <a:ext cx="5688632" cy="302019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 advTm="15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lak_t-m_anyag-17_5x25-_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85728"/>
            <a:ext cx="5008414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554461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chemeClr val="accent2">
                  <a:lumMod val="60000"/>
                  <a:lumOff val="40000"/>
                </a:schemeClr>
              </a:extrusionClr>
            </a:sp3d>
          </a:bodyPr>
          <a:lstStyle/>
          <a:p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  <a:latin typeface="Tw Cen MT" pitchFamily="34" charset="-18"/>
              </a:rPr>
              <a:t>Manapság nagyon felkapott téma és korunk egyik nagy problémája a környezetszennyezés, illegális </a:t>
            </a:r>
            <a:r>
              <a:rPr lang="hu-HU" sz="3200" b="1" dirty="0" err="1" smtClean="0">
                <a:solidFill>
                  <a:schemeClr val="accent6">
                    <a:lumMod val="50000"/>
                  </a:schemeClr>
                </a:solidFill>
                <a:latin typeface="Tw Cen MT" pitchFamily="34" charset="-18"/>
              </a:rPr>
              <a:t>szemétlerakóhelyek</a:t>
            </a:r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  <a:latin typeface="Tw Cen MT" pitchFamily="34" charset="-18"/>
              </a:rPr>
              <a:t>. Mi nem vesszük komolyan, ám könnyen és egyszerűen hozzá tudunk járulni a környezetvédelemhez. </a:t>
            </a:r>
            <a:br>
              <a:rPr lang="hu-HU" sz="3200" b="1" dirty="0" smtClean="0">
                <a:solidFill>
                  <a:schemeClr val="accent6">
                    <a:lumMod val="50000"/>
                  </a:schemeClr>
                </a:solidFill>
                <a:latin typeface="Tw Cen MT" pitchFamily="34" charset="-18"/>
              </a:rPr>
            </a:b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-18"/>
              </a:rPr>
              <a:t/>
            </a:r>
            <a:b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-18"/>
              </a:rPr>
            </a:br>
            <a:r>
              <a:rPr lang="hu-HU" sz="3200" b="1" spc="3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Curlz MT" pitchFamily="82" charset="0"/>
              </a:rPr>
              <a:t>Először is ismerkedjünk meg néhány alapfogalommal : 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6858000"/>
            <a:ext cx="6400800" cy="195808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  <p:pic>
        <p:nvPicPr>
          <p:cNvPr id="25602" name="Picture 2" descr="http://qualifikacio.hu/kornyezetvedel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929198"/>
            <a:ext cx="1071538" cy="160730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34423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800" dirty="0" smtClean="0">
                <a:latin typeface="Matura MT Script Capitals" pitchFamily="66" charset="0"/>
              </a:rPr>
              <a:t>         </a:t>
            </a:r>
            <a:r>
              <a:rPr lang="hu-H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atura MT Script Capitals" pitchFamily="66" charset="0"/>
              </a:rPr>
              <a:t>Az újra felhasználás arra is jó, hogy otthonunkban a feleslegessé vált tárgyainkat felhasználjuk más kiegészítőként, így nem kell őket kidobnunk, pénzt is megtakarítunk, valamint nagyon mutatósak : </a:t>
            </a:r>
            <a:endParaRPr lang="sk-SK" sz="2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atura MT Script Capitals" pitchFamily="66" charset="0"/>
            </a:endParaRPr>
          </a:p>
        </p:txBody>
      </p:sp>
      <p:sp>
        <p:nvSpPr>
          <p:cNvPr id="3" name="Šípka doprava 2"/>
          <p:cNvSpPr/>
          <p:nvPr/>
        </p:nvSpPr>
        <p:spPr>
          <a:xfrm>
            <a:off x="4355976" y="4725144"/>
            <a:ext cx="3312368" cy="165618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 advTm="1500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2926160" cy="3730426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algn="l"/>
            <a:r>
              <a:rPr lang="sk-SK" sz="4800" b="1" i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Kerti</a:t>
            </a:r>
            <a:r>
              <a:rPr lang="sk-SK" sz="48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 </a:t>
            </a:r>
            <a:r>
              <a:rPr lang="sk-SK" sz="4800" b="1" i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szerszámos</a:t>
            </a:r>
            <a:r>
              <a:rPr lang="sk-SK" sz="48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 - </a:t>
            </a:r>
            <a:r>
              <a:rPr lang="sk-SK" sz="4800" b="1" i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öreg</a:t>
            </a:r>
            <a:r>
              <a:rPr lang="sk-SK" sz="48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 </a:t>
            </a:r>
            <a:r>
              <a:rPr lang="sk-SK" sz="4800" b="1" i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ajtóból</a:t>
            </a:r>
            <a:endParaRPr lang="sk-SK" sz="4800" b="1" i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Curlz MT" pitchFamily="82" charset="0"/>
            </a:endParaRPr>
          </a:p>
        </p:txBody>
      </p:sp>
      <p:pic>
        <p:nvPicPr>
          <p:cNvPr id="3" name="Obrázok 2" descr="recycled-do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4664"/>
            <a:ext cx="5472608" cy="6264696"/>
          </a:xfrm>
          <a:prstGeom prst="rect">
            <a:avLst/>
          </a:prstGeom>
        </p:spPr>
      </p:pic>
    </p:spTree>
  </p:cSld>
  <p:clrMapOvr>
    <a:masterClrMapping/>
  </p:clrMapOvr>
  <p:transition spd="slow" advTm="1500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monde-a-lenver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40871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5000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hu-HU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Fűszerkert – a lyukas kenuból</a:t>
            </a:r>
            <a:endParaRPr lang="sk-SK" b="1" i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Curlz MT" pitchFamily="82" charset="0"/>
            </a:endParaRPr>
          </a:p>
        </p:txBody>
      </p:sp>
      <p:pic>
        <p:nvPicPr>
          <p:cNvPr id="3" name="Obrázok 2" descr="canoe-o-pl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</p:cSld>
  <p:clrMapOvr>
    <a:masterClrMapping/>
  </p:clrMapOvr>
  <p:transition spd="slow" advTm="15000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  <a:scene3d>
              <a:camera prst="isometricOffAxis2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hu-HU" sz="88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Köszönöm</a:t>
            </a:r>
            <a:br>
              <a:rPr lang="hu-HU" sz="88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</a:br>
            <a:r>
              <a:rPr lang="hu-HU" sz="88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a</a:t>
            </a:r>
            <a:br>
              <a:rPr lang="hu-HU" sz="88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</a:br>
            <a:r>
              <a:rPr lang="hu-HU" sz="88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figyelmet ! </a:t>
            </a:r>
            <a:r>
              <a:rPr lang="hu-HU" sz="88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urlz MT" pitchFamily="82" charset="0"/>
                <a:sym typeface="Wingdings"/>
              </a:rPr>
              <a:t></a:t>
            </a:r>
            <a:endParaRPr lang="sk-SK" sz="88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Curlz MT" pitchFamily="82" charset="0"/>
            </a:endParaRPr>
          </a:p>
        </p:txBody>
      </p:sp>
    </p:spTree>
  </p:cSld>
  <p:clrMapOvr>
    <a:masterClrMapping/>
  </p:clrMapOvr>
  <p:transition spd="slow" advTm="1500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4810546"/>
          </a:xfrm>
        </p:spPr>
        <p:txBody>
          <a:bodyPr>
            <a:normAutofit fontScale="90000"/>
          </a:bodyPr>
          <a:lstStyle/>
          <a:p>
            <a:pPr algn="l"/>
            <a:r>
              <a:rPr lang="hu-HU" sz="7200" b="1" i="1" u="sng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  <a:t>Felhasznált irodalom : </a:t>
            </a:r>
            <a:r>
              <a:rPr lang="hu-HU" sz="72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  <a:t/>
            </a:r>
            <a:br>
              <a:rPr lang="hu-HU" sz="72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</a:br>
            <a:r>
              <a:rPr lang="hu-HU" sz="72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  <a:t> </a:t>
            </a:r>
            <a:r>
              <a:rPr lang="hu-HU" sz="4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  <a:t>http://mokkamekka.blogspot.sk/2011/06/recycling-kreativ-ujrahasznositas.html </a:t>
            </a:r>
            <a:br>
              <a:rPr lang="hu-HU" sz="4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</a:br>
            <a:r>
              <a:rPr lang="hu-HU" sz="4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  <a:t/>
            </a:r>
            <a:br>
              <a:rPr lang="hu-HU" sz="4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</a:br>
            <a:r>
              <a:rPr lang="hu-HU" sz="4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  <a:t>http://kornyezetbarat.hulladekboltermek.hu/hulladek/hulladekhierarchia/ujrafeldolgozas/ </a:t>
            </a:r>
            <a:br>
              <a:rPr lang="hu-HU" sz="4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</a:br>
            <a:r>
              <a:rPr lang="hu-HU" sz="4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  <a:t> http://www.kamaszpanasz.hu/hirek/zoldovezet/732/ujrahasznositas </a:t>
            </a:r>
            <a:r>
              <a:rPr lang="hu-HU" sz="72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  <a:t/>
            </a:r>
            <a:br>
              <a:rPr lang="hu-HU" sz="72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</a:br>
            <a:r>
              <a:rPr lang="hu-HU" sz="72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  <a:t/>
            </a:r>
            <a:br>
              <a:rPr lang="hu-HU" sz="72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</a:br>
            <a:endParaRPr lang="sk-SK" sz="7200" b="1" i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 spd="slow" advTm="1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3286148"/>
          </a:xfrm>
        </p:spPr>
        <p:txBody>
          <a:bodyPr>
            <a:noAutofit/>
          </a:bodyPr>
          <a:lstStyle/>
          <a:p>
            <a:r>
              <a:rPr lang="hu-HU" sz="9600" b="1" dirty="0" smtClean="0">
                <a:solidFill>
                  <a:srgbClr val="993300"/>
                </a:solidFill>
                <a:latin typeface="Goudy Old Style" pitchFamily="18" charset="0"/>
              </a:rPr>
              <a:t>Mi is az a hulladék?</a:t>
            </a:r>
            <a:endParaRPr lang="sk-SK" sz="9600" b="1" dirty="0">
              <a:solidFill>
                <a:srgbClr val="993300"/>
              </a:solidFill>
              <a:latin typeface="Goudy Old Style" pitchFamily="18" charset="0"/>
            </a:endParaRPr>
          </a:p>
        </p:txBody>
      </p:sp>
      <p:pic>
        <p:nvPicPr>
          <p:cNvPr id="4" name="Zástupný symbol obsahu 3" descr="_szelekt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00776"/>
            <a:ext cx="857224" cy="85722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7" name="Zástupný symbol obsahu 3" descr="_szelekt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14950"/>
            <a:ext cx="857224" cy="85722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8" name="Zástupný symbol obsahu 3" descr="_szelekt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7694"/>
            <a:ext cx="857224" cy="85722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9" name="Zástupný symbol obsahu 3" descr="_szelekt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0438"/>
            <a:ext cx="857224" cy="85722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0" name="Zástupný symbol obsahu 3" descr="_szelekt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857224" cy="85722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1" name="Zástupný symbol obsahu 3" descr="_szelekt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857224" cy="85722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2" name="Zástupný symbol obsahu 3" descr="_szelekt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857224" cy="85722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3" name="Zástupný symbol obsahu 3" descr="_szelekt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7224" cy="85722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24578" name="Picture 2" descr="http://www.deponia.hu/userfiles/image/mdeponia_14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714752"/>
            <a:ext cx="5357850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71184" cy="144016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b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Egyes megfogalmazás szerint hulladéknak vagy szemétnek  azokat a tárgyakat nevezzük, amelyek az ember mindennapi élete során keletkeznek és a keletkezésük helyén feleslegessé váltak.</a:t>
            </a:r>
            <a:endParaRPr lang="sk-SK" sz="2400" b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428596" y="2143116"/>
            <a:ext cx="4464496" cy="410445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Más megfogalmazás szerint : </a:t>
            </a:r>
          </a:p>
          <a:p>
            <a:pPr algn="just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 szemét olyan, számunkra már     feleslegessé vált anyag, melyet nem tudunk, vagy nem akarunk újrahasznosítani.</a:t>
            </a:r>
          </a:p>
          <a:p>
            <a:endParaRPr lang="hu-H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 A hulladék olyan feleslegessé vált anyag, melyet szelektíven gyűjtünk és ezáltal lehetővé tesszük az újrahasznosítását.</a:t>
            </a:r>
          </a:p>
          <a:p>
            <a:endParaRPr lang="sk-SK" sz="2400" dirty="0"/>
          </a:p>
        </p:txBody>
      </p:sp>
      <p:pic>
        <p:nvPicPr>
          <p:cNvPr id="23554" name="Picture 2" descr="http://kornyezetbarat.hulladekboltermek.hu/res/img/0823/hullad_kok-_sszet_te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86058"/>
            <a:ext cx="3643338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296144"/>
          </a:xfrm>
        </p:spPr>
        <p:txBody>
          <a:bodyPr>
            <a:normAutofit/>
          </a:bodyPr>
          <a:lstStyle/>
          <a:p>
            <a:r>
              <a:rPr lang="hu-HU" sz="6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urlz MT" pitchFamily="82" charset="0"/>
              </a:rPr>
              <a:t> Hulladékhasznosítás</a:t>
            </a:r>
            <a:endParaRPr lang="sk-SK" sz="60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urlz MT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7224" y="2000240"/>
            <a:ext cx="7232848" cy="32861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 hulladékok hasznosítása mindig jelen volt a társadalomban, kiegészítette a természetes lebomlási folyamatokat. Az „ipari méretű” hulladékhasznosítás új keletű dolog, ahogy a nem lebomló és erősen mérgező hulladékok vagy szemét megjelenése is az.</a:t>
            </a:r>
            <a:endParaRPr lang="sk-SK" sz="2800" b="1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Tm="1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1214414" y="5357826"/>
            <a:ext cx="6912767" cy="129614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hu-HU" sz="6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szelektív</a:t>
            </a:r>
            <a:r>
              <a:rPr lang="hu-HU" sz="6000" b="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hu-HU" sz="6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hulladékgyűjtés</a:t>
            </a:r>
            <a:r>
              <a:rPr lang="hu-HU" sz="6000" b="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sk-SK" sz="6000" b="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Zástupný symbol obsahu 4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4648561" cy="2952328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42910" y="285728"/>
            <a:ext cx="8219256" cy="1584176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hu-HU" sz="6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Újrahasznosítás, </a:t>
            </a:r>
            <a:r>
              <a:rPr lang="hu-HU" sz="6000" dirty="0" smtClean="0">
                <a:latin typeface="Georgia" pitchFamily="18" charset="0"/>
              </a:rPr>
              <a:t/>
            </a:r>
            <a:br>
              <a:rPr lang="hu-HU" sz="6000" dirty="0" smtClean="0">
                <a:latin typeface="Georgia" pitchFamily="18" charset="0"/>
              </a:rPr>
            </a:br>
            <a:endParaRPr lang="sk-SK" sz="60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 advTm="1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ujrahasznositas_clip_image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344" y="188640"/>
            <a:ext cx="8828170" cy="6551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hu-HU" b="1" u="wavyDbl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uFill>
                  <a:solidFill>
                    <a:schemeClr val="accent2">
                      <a:lumMod val="50000"/>
                    </a:schemeClr>
                  </a:solidFill>
                </a:uFill>
                <a:latin typeface="Baskerville Old Face" pitchFamily="18" charset="0"/>
              </a:rPr>
              <a:t>Az újrahasznosítás fontossága</a:t>
            </a:r>
            <a:br>
              <a:rPr lang="hu-HU" b="1" u="wavyDbl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uFill>
                  <a:solidFill>
                    <a:schemeClr val="accent2">
                      <a:lumMod val="50000"/>
                    </a:schemeClr>
                  </a:solidFill>
                </a:uFill>
                <a:latin typeface="Baskerville Old Face" pitchFamily="18" charset="0"/>
              </a:rPr>
            </a:br>
            <a:r>
              <a:rPr lang="hu-HU" b="1" dirty="0" smtClean="0">
                <a:latin typeface="Bradley Hand ITC" pitchFamily="66" charset="0"/>
              </a:rPr>
              <a:t/>
            </a:r>
            <a:br>
              <a:rPr lang="hu-HU" b="1" dirty="0" smtClean="0">
                <a:latin typeface="Bradley Hand ITC" pitchFamily="66" charset="0"/>
              </a:rPr>
            </a:br>
            <a:r>
              <a:rPr lang="hu-HU" sz="3100" b="1" i="1" dirty="0" smtClean="0">
                <a:solidFill>
                  <a:schemeClr val="accent6">
                    <a:lumMod val="50000"/>
                  </a:schemeClr>
                </a:solidFill>
              </a:rPr>
              <a:t>Napjainkban egyszerűen nincs más lehetőség, az újrafeldolgozásé a jövő. Mindannyian tudjuk, hogy a háztartási szemét, amit nap mint nap termelünk, hatalmas mértékben szennyezi környezetünket.</a:t>
            </a:r>
            <a:br>
              <a:rPr lang="hu-HU" sz="31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31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31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31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Az </a:t>
            </a:r>
            <a:r>
              <a:rPr lang="hu-HU" sz="3100" b="1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újrahasznosítás </a:t>
            </a:r>
            <a:r>
              <a:rPr lang="hu-HU" sz="31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az a folyamat, amikor a hulladékokat összegyűjtik és újra használható dolgot készítenek belőle.</a:t>
            </a:r>
            <a:r>
              <a:rPr lang="hu-HU" sz="3100" b="1" dirty="0" smtClean="0">
                <a:latin typeface="Edwardian Script ITC" pitchFamily="66" charset="0"/>
              </a:rPr>
              <a:t/>
            </a:r>
            <a:br>
              <a:rPr lang="hu-HU" sz="3100" b="1" dirty="0" smtClean="0">
                <a:latin typeface="Edwardian Script ITC" pitchFamily="66" charset="0"/>
              </a:rPr>
            </a:br>
            <a:r>
              <a:rPr lang="hu-HU" sz="6000" b="1" dirty="0" smtClean="0">
                <a:latin typeface="Edwardian Script ITC" pitchFamily="66" charset="0"/>
              </a:rPr>
              <a:t/>
            </a:r>
            <a:br>
              <a:rPr lang="hu-HU" sz="6000" b="1" dirty="0" smtClean="0">
                <a:latin typeface="Edwardian Script ITC" pitchFamily="66" charset="0"/>
              </a:rPr>
            </a:br>
            <a:r>
              <a:rPr lang="hu-HU" sz="6000" b="1" dirty="0" smtClean="0">
                <a:latin typeface="Edwardian Script ITC" pitchFamily="66" charset="0"/>
              </a:rPr>
              <a:t/>
            </a:r>
            <a:br>
              <a:rPr lang="hu-HU" sz="6000" b="1" dirty="0" smtClean="0">
                <a:latin typeface="Edwardian Script ITC" pitchFamily="66" charset="0"/>
              </a:rPr>
            </a:br>
            <a:r>
              <a:rPr lang="hu-HU" sz="6000" b="1" dirty="0" smtClean="0">
                <a:latin typeface="Edwardian Script ITC" pitchFamily="66" charset="0"/>
              </a:rPr>
              <a:t/>
            </a:r>
            <a:br>
              <a:rPr lang="hu-HU" sz="6000" b="1" dirty="0" smtClean="0">
                <a:latin typeface="Edwardian Script ITC" pitchFamily="66" charset="0"/>
              </a:rPr>
            </a:br>
            <a:r>
              <a:rPr lang="hu-HU" sz="6000" b="1" dirty="0" smtClean="0">
                <a:latin typeface="Edwardian Script ITC" pitchFamily="66" charset="0"/>
              </a:rPr>
              <a:t/>
            </a:r>
            <a:br>
              <a:rPr lang="hu-HU" sz="6000" b="1" dirty="0" smtClean="0">
                <a:latin typeface="Edwardian Script ITC" pitchFamily="66" charset="0"/>
              </a:rPr>
            </a:br>
            <a:r>
              <a:rPr lang="hu-HU" sz="6000" b="1" dirty="0" smtClean="0">
                <a:latin typeface="Edwardian Script ITC" pitchFamily="66" charset="0"/>
              </a:rPr>
              <a:t/>
            </a:r>
            <a:br>
              <a:rPr lang="hu-HU" sz="6000" b="1" dirty="0" smtClean="0">
                <a:latin typeface="Edwardian Script ITC" pitchFamily="66" charset="0"/>
              </a:rPr>
            </a:br>
            <a:endParaRPr lang="sk-SK" sz="6000" b="1" dirty="0">
              <a:latin typeface="Edwardian Script ITC" pitchFamily="66" charset="0"/>
            </a:endParaRPr>
          </a:p>
        </p:txBody>
      </p:sp>
    </p:spTree>
  </p:cSld>
  <p:clrMapOvr>
    <a:masterClrMapping/>
  </p:clrMapOvr>
  <p:transition spd="slow" advTm="1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6610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352928" cy="62646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15000">
    <p:random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480</Words>
  <Application>Microsoft Office PowerPoint</Application>
  <PresentationFormat>Prezentácia na obrazovke (4:3)</PresentationFormat>
  <Paragraphs>62</Paragraphs>
  <Slides>25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Motív Office</vt:lpstr>
      <vt:lpstr>A szemét útja </vt:lpstr>
      <vt:lpstr>Manapság nagyon felkapott téma és korunk egyik nagy problémája a környezetszennyezés, illegális szemétlerakóhelyek. Mi nem vesszük komolyan, ám könnyen és egyszerűen hozzá tudunk járulni a környezetvédelemhez.   Először is ismerkedjünk meg néhány alapfogalommal :   </vt:lpstr>
      <vt:lpstr>Mi is az a hulladék?</vt:lpstr>
      <vt:lpstr> Egyes megfogalmazás szerint hulladéknak vagy szemétnek  azokat a tárgyakat nevezzük, amelyek az ember mindennapi élete során keletkeznek és a keletkezésük helyén feleslegessé váltak.</vt:lpstr>
      <vt:lpstr> Hulladékhasznosítás</vt:lpstr>
      <vt:lpstr>szelektív hulladékgyűjtés </vt:lpstr>
      <vt:lpstr>Snímka 7</vt:lpstr>
      <vt:lpstr>Az újrahasznosítás fontossága  Napjainkban egyszerűen nincs más lehetőség, az újrafeldolgozásé a jövő. Mindannyian tudjuk, hogy a háztartási szemét, amit nap mint nap termelünk, hatalmas mértékben szennyezi környezetünket.  Az újrahasznosítás az a folyamat, amikor a hulladékokat összegyűjtik és újra használható dolgot készítenek belőle.      </vt:lpstr>
      <vt:lpstr>Snímka 9</vt:lpstr>
      <vt:lpstr>Újrahasznosítható termékek : </vt:lpstr>
      <vt:lpstr>Léteznek speciális hulladékot újrahasznosító üzemek is, ilyen hulladékok például :</vt:lpstr>
      <vt:lpstr>Snímka 12</vt:lpstr>
      <vt:lpstr>Mi annyit tudunk tenni, hogy a háztartásunkban megfelelően szelektáljuk az általunk keletkezett hulladékot, amit aztán elszállítanak a kijelölt szemétlerakóhelyekre, majd egy részét újrahasznosítják, illetve az utcákon, közhelyeken az arra kijelölt helyre dobjuk szemetünket.</vt:lpstr>
      <vt:lpstr>Újrahasznosító telepek : </vt:lpstr>
      <vt:lpstr>A műanyag hulladékok bemutatása és hasznosítása </vt:lpstr>
      <vt:lpstr>   A műanyagipar a 60-as években indult fejlődésnek. Oka, a fogyasztói társadalom őrületes mennyiségi igénye. A csomagolóiparban való alkalmazása, hihetetlen mértékű eldobó csomagolóanyagot jelent.</vt:lpstr>
      <vt:lpstr>Snímka 17</vt:lpstr>
      <vt:lpstr>Amit tehetünk : </vt:lpstr>
      <vt:lpstr>Snímka 19</vt:lpstr>
      <vt:lpstr>         Az újra felhasználás arra is jó, hogy otthonunkban a feleslegessé vált tárgyainkat felhasználjuk más kiegészítőként, így nem kell őket kidobnunk, pénzt is megtakarítunk, valamint nagyon mutatósak : </vt:lpstr>
      <vt:lpstr>Kerti szerszámos - öreg ajtóból</vt:lpstr>
      <vt:lpstr>Snímka 22</vt:lpstr>
      <vt:lpstr>Fűszerkert – a lyukas kenuból</vt:lpstr>
      <vt:lpstr>Köszönöm a figyelmet ! </vt:lpstr>
      <vt:lpstr>Felhasznált irodalom :   http://mokkamekka.blogspot.sk/2011/06/recycling-kreativ-ujrahasznositas.html   http://kornyezetbarat.hulladekboltermek.hu/hulladek/hulladekhierarchia/ujrafeldolgozas/   http://www.kamaszpanasz.hu/hirek/zoldovezet/732/ujrahasznositas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Krisztina</dc:creator>
  <cp:lastModifiedBy>Krisztina</cp:lastModifiedBy>
  <cp:revision>39</cp:revision>
  <dcterms:created xsi:type="dcterms:W3CDTF">2013-02-13T18:06:48Z</dcterms:created>
  <dcterms:modified xsi:type="dcterms:W3CDTF">2013-02-18T20:37:37Z</dcterms:modified>
</cp:coreProperties>
</file>