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5" r:id="rId12"/>
    <p:sldId id="268" r:id="rId13"/>
    <p:sldId id="269" r:id="rId14"/>
    <p:sldId id="270" r:id="rId15"/>
    <p:sldId id="271" r:id="rId16"/>
    <p:sldId id="286" r:id="rId17"/>
    <p:sldId id="272" r:id="rId18"/>
    <p:sldId id="273" r:id="rId19"/>
    <p:sldId id="274" r:id="rId20"/>
    <p:sldId id="287" r:id="rId21"/>
    <p:sldId id="263" r:id="rId22"/>
    <p:sldId id="284" r:id="rId2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A347697-E592-4303-A6EB-A91A913A2EB7}" type="datetimeFigureOut">
              <a:rPr lang="hu-HU" smtClean="0"/>
              <a:pPr/>
              <a:t>2013.02.13.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5C4EDCA-6BFA-4D4B-87E3-032D4E41907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ikipedia.hu/" TargetMode="External"/><Relationship Id="rId2" Type="http://schemas.openxmlformats.org/officeDocument/2006/relationships/hyperlink" Target="http://megujuloenergiak.e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33365" y="2375356"/>
            <a:ext cx="3313355" cy="1269668"/>
          </a:xfrm>
        </p:spPr>
        <p:txBody>
          <a:bodyPr/>
          <a:lstStyle/>
          <a:p>
            <a:r>
              <a:rPr lang="hu-HU" dirty="0" smtClean="0"/>
              <a:t>Megújuló energiák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4572000" y="3933056"/>
            <a:ext cx="367240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 smtClean="0">
                <a:latin typeface="Bookman Old Style" pitchFamily="18" charset="0"/>
              </a:rPr>
              <a:t>Készítette: Simon Zalán 7. b</a:t>
            </a:r>
          </a:p>
          <a:p>
            <a:pPr>
              <a:spcAft>
                <a:spcPts val="600"/>
              </a:spcAft>
            </a:pPr>
            <a:r>
              <a:rPr lang="hu-HU" dirty="0" smtClean="0">
                <a:latin typeface="Bookman Old Style" pitchFamily="18" charset="0"/>
              </a:rPr>
              <a:t>Felkészítő </a:t>
            </a:r>
            <a:r>
              <a:rPr lang="hu-HU" dirty="0" smtClean="0">
                <a:latin typeface="Bookman Old Style" pitchFamily="18" charset="0"/>
              </a:rPr>
              <a:t>tanár:</a:t>
            </a:r>
            <a:br>
              <a:rPr lang="hu-HU" dirty="0" smtClean="0">
                <a:latin typeface="Bookman Old Style" pitchFamily="18" charset="0"/>
              </a:rPr>
            </a:br>
            <a:r>
              <a:rPr lang="hu-HU" dirty="0" smtClean="0">
                <a:latin typeface="Bookman Old Style" pitchFamily="18" charset="0"/>
              </a:rPr>
              <a:t>	Koromné </a:t>
            </a:r>
            <a:r>
              <a:rPr lang="hu-HU" dirty="0" smtClean="0">
                <a:latin typeface="Bookman Old Style" pitchFamily="18" charset="0"/>
              </a:rPr>
              <a:t>Ruff </a:t>
            </a:r>
            <a:r>
              <a:rPr lang="hu-HU" dirty="0" smtClean="0">
                <a:latin typeface="Bookman Old Style" pitchFamily="18" charset="0"/>
              </a:rPr>
              <a:t>Regina</a:t>
            </a:r>
          </a:p>
          <a:p>
            <a:r>
              <a:rPr lang="hu-HU" dirty="0" smtClean="0">
                <a:latin typeface="Bookman Old Style" pitchFamily="18" charset="0"/>
              </a:rPr>
              <a:t>Iskola</a:t>
            </a:r>
            <a:r>
              <a:rPr lang="hu-HU" dirty="0" smtClean="0">
                <a:latin typeface="Bookman Old Style" pitchFamily="18" charset="0"/>
              </a:rPr>
              <a:t>: </a:t>
            </a:r>
            <a:r>
              <a:rPr lang="hu-HU" dirty="0" smtClean="0">
                <a:latin typeface="Bookman Old Style" pitchFamily="18" charset="0"/>
              </a:rPr>
              <a:t>Móricz Zsigmond 	Általános Iskola</a:t>
            </a:r>
          </a:p>
          <a:p>
            <a:r>
              <a:rPr lang="hu-HU" dirty="0" smtClean="0">
                <a:latin typeface="Bookman Old Style" pitchFamily="18" charset="0"/>
              </a:rPr>
              <a:t>Dunaújváros, Úttörő u. 1-3.</a:t>
            </a:r>
            <a:endParaRPr lang="hu-HU" dirty="0" smtClean="0">
              <a:latin typeface="Bookman Old Style" pitchFamily="18" charset="0"/>
            </a:endParaRPr>
          </a:p>
        </p:txBody>
      </p:sp>
      <p:pic>
        <p:nvPicPr>
          <p:cNvPr id="3" name="Istenadta energia (Melankolid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fade in="2000" out="2000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52356" y="728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38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1143000"/>
          </a:xfrm>
        </p:spPr>
        <p:txBody>
          <a:bodyPr/>
          <a:lstStyle/>
          <a:p>
            <a:r>
              <a:rPr lang="hu-HU" dirty="0" smtClean="0"/>
              <a:t>Szélerőművek</a:t>
            </a:r>
            <a:endParaRPr lang="hu-HU" dirty="0"/>
          </a:p>
        </p:txBody>
      </p:sp>
      <p:pic>
        <p:nvPicPr>
          <p:cNvPr id="1026" name="Picture 2" descr="http://www.alternativenergia.hu/wp-content/uploads/2011/01/szelenerg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45024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vgfszaklap.hu/images/cikkkepek/2004/10/me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3794" y="4085772"/>
            <a:ext cx="3810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umet.hu/wp-content/uploads/windp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3794" y="1733510"/>
            <a:ext cx="3528392" cy="2352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.cdn.blog.hu/ba/balaton/image/2011/201106/szelenergia-szelerom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251" y="1828148"/>
            <a:ext cx="3633749" cy="1816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8980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506" y="771525"/>
            <a:ext cx="7620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743" y="3429000"/>
            <a:ext cx="76200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041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Geotermikus 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A </a:t>
            </a:r>
            <a:r>
              <a:rPr lang="hu-HU" b="1" dirty="0"/>
              <a:t>geotermikus energia</a:t>
            </a:r>
            <a:r>
              <a:rPr lang="hu-HU" dirty="0"/>
              <a:t> a Föld belső hőjéből származó energia. A Föld belsejében lefelé haladva kilométerenként </a:t>
            </a:r>
            <a:r>
              <a:rPr lang="hu-HU" dirty="0" smtClean="0"/>
              <a:t>átlagosan </a:t>
            </a:r>
            <a:r>
              <a:rPr lang="hu-HU" dirty="0"/>
              <a:t>30 </a:t>
            </a:r>
            <a:r>
              <a:rPr lang="hu-HU" dirty="0" err="1"/>
              <a:t>°</a:t>
            </a:r>
            <a:r>
              <a:rPr lang="hu-HU" dirty="0" err="1" smtClean="0"/>
              <a:t>C-kal</a:t>
            </a:r>
            <a:r>
              <a:rPr lang="hu-HU" dirty="0" smtClean="0"/>
              <a:t> </a:t>
            </a:r>
            <a:r>
              <a:rPr lang="hu-HU" dirty="0"/>
              <a:t>emelkedik a hőmérséklet.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geotermikus energia </a:t>
            </a:r>
            <a:r>
              <a:rPr lang="hu-HU" b="1" dirty="0"/>
              <a:t>korlátlan</a:t>
            </a:r>
            <a:r>
              <a:rPr lang="hu-HU" dirty="0"/>
              <a:t> és </a:t>
            </a:r>
            <a:r>
              <a:rPr lang="hu-HU" b="1" dirty="0" smtClean="0"/>
              <a:t>folytonos energia </a:t>
            </a:r>
            <a:r>
              <a:rPr lang="hu-HU" dirty="0"/>
              <a:t>nyereséget jelent. Termálvíz formájában nem kiapadhatatlan forrás. </a:t>
            </a:r>
            <a:r>
              <a:rPr lang="hu-HU" dirty="0" smtClean="0"/>
              <a:t>Kitermelése </a:t>
            </a:r>
            <a:r>
              <a:rPr lang="hu-HU" dirty="0"/>
              <a:t>viszonylag olcsó, a levegőt nem szennyezi.</a:t>
            </a:r>
          </a:p>
        </p:txBody>
      </p:sp>
    </p:spTree>
    <p:extLst>
      <p:ext uri="{BB962C8B-B14F-4D97-AF65-F5344CB8AC3E}">
        <p14:creationId xmlns:p14="http://schemas.microsoft.com/office/powerpoint/2010/main" xmlns="" val="314547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4869160"/>
            <a:ext cx="7488947" cy="151216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A geotermikus erőműveknek több fajtája is létezik melyeket a kitermelt víz alapján lehet jellemezni. Ha a kinyert közeg magas nyomású gőz, akkor azt közvetlenül vezetik rá a turbinára amely meghajtja a </a:t>
            </a:r>
            <a:r>
              <a:rPr lang="hu-HU" dirty="0" smtClean="0"/>
              <a:t>generátort, ezzel áramot termel.</a:t>
            </a:r>
            <a:endParaRPr lang="hu-HU" dirty="0"/>
          </a:p>
        </p:txBody>
      </p:sp>
      <p:pic>
        <p:nvPicPr>
          <p:cNvPr id="1026" name="Picture 2" descr="Fájl:Dry steam 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1589"/>
            <a:ext cx="5832648" cy="379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37839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4653136"/>
            <a:ext cx="7776864" cy="1636769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Ha forró vizet nyernek ki akkor azt nyomáscsökkentéssel a turbinára vezetik rá. Ebben az esetben a forró víz az óriási nyomás miatt folyékony állapotban van, majd a turbina előtt nyomáscsökkentés következtében az addig folyékony magasnyomású víz hirtelen gőzzé alakul, hirtelen a térfogata óriásira növekszik, ami meghajtja a turbinalapátokat</a:t>
            </a:r>
          </a:p>
        </p:txBody>
      </p:sp>
      <p:pic>
        <p:nvPicPr>
          <p:cNvPr id="2050" name="Picture 2" descr="Fájl:Flash steam 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8980" y="764704"/>
            <a:ext cx="5328592" cy="3747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59379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4437112"/>
            <a:ext cx="7920880" cy="187220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 harmadik lehetőség mikor alacsony hőmérsékletű gőzt vagy vizet nyernek ki és ennek hőjét hasznosítják. A kinyert vizet ilyenkor egy hőcserélőn vezetik keresztül, ahol a szekunder körbe egy kisebb forráspontú anyagnak adja át a hőjét. Ezen erőművek előnye, hogy nincs </a:t>
            </a:r>
            <a:r>
              <a:rPr lang="hu-HU" dirty="0" smtClean="0"/>
              <a:t>károsanyag</a:t>
            </a:r>
            <a:r>
              <a:rPr lang="hu-HU" dirty="0"/>
              <a:t>-</a:t>
            </a:r>
            <a:r>
              <a:rPr lang="hu-HU" dirty="0" smtClean="0"/>
              <a:t>kibocsátásuk </a:t>
            </a:r>
            <a:r>
              <a:rPr lang="hu-HU" dirty="0"/>
              <a:t>és kisebb hőmérsékletű vizeknél is alkalmazhatóak, így felhasználhatóságunk szélesebb körű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848" y="781499"/>
            <a:ext cx="6552728" cy="351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1043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9766" y="363630"/>
            <a:ext cx="7024744" cy="1143000"/>
          </a:xfrm>
        </p:spPr>
        <p:txBody>
          <a:bodyPr/>
          <a:lstStyle/>
          <a:p>
            <a:r>
              <a:rPr lang="hu-HU" dirty="0" smtClean="0"/>
              <a:t>Geotermikus erőművek</a:t>
            </a:r>
            <a:endParaRPr lang="hu-HU" dirty="0"/>
          </a:p>
        </p:txBody>
      </p:sp>
      <p:pic>
        <p:nvPicPr>
          <p:cNvPr id="2050" name="Picture 2" descr="Fájl:NesjavellirPowerPlant edi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4844"/>
            <a:ext cx="3888432" cy="259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ájl:Puhagan geothermal pl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644844"/>
            <a:ext cx="3454223" cy="2590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ájl:Geotherm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766" y="1506630"/>
            <a:ext cx="3156035" cy="2138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41801"/>
            <a:ext cx="3749402" cy="2092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77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Vízenergia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2323652"/>
            <a:ext cx="7416824" cy="3985668"/>
          </a:xfrm>
        </p:spPr>
        <p:txBody>
          <a:bodyPr>
            <a:normAutofit/>
          </a:bodyPr>
          <a:lstStyle/>
          <a:p>
            <a:r>
              <a:rPr lang="hu-HU" dirty="0"/>
              <a:t>A </a:t>
            </a:r>
            <a:r>
              <a:rPr lang="hu-HU" dirty="0" smtClean="0"/>
              <a:t>vízenergia </a:t>
            </a:r>
            <a:r>
              <a:rPr lang="hu-HU" dirty="0"/>
              <a:t>megújuló energia, nem szennyezi a környezetet és nem termel sem szén-dioxidot, sem más, üvegházhatást kiváltó gázt. A </a:t>
            </a:r>
            <a:r>
              <a:rPr lang="hu-HU" dirty="0" smtClean="0"/>
              <a:t>világ vízerőműveinek</a:t>
            </a:r>
            <a:r>
              <a:rPr lang="hu-HU" dirty="0"/>
              <a:t> összteljesítménye mintegy 715 000MW, a Föld elektromos összteljesítményének 19%-a (2003-ban 16%-a), a megújuló energiahasznosításnak 2005-ben a 63%-a</a:t>
            </a:r>
            <a:r>
              <a:rPr lang="hu-HU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850824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697260"/>
            <a:ext cx="7024744" cy="1143000"/>
          </a:xfrm>
        </p:spPr>
        <p:txBody>
          <a:bodyPr/>
          <a:lstStyle/>
          <a:p>
            <a:r>
              <a:rPr lang="hu-HU" dirty="0" smtClean="0"/>
              <a:t>A vízerőművek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4941168"/>
            <a:ext cx="4248472" cy="1395517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A-víztározó, </a:t>
            </a:r>
            <a:r>
              <a:rPr lang="hu-HU" dirty="0" err="1"/>
              <a:t>B-gépház</a:t>
            </a:r>
            <a:r>
              <a:rPr lang="hu-HU" dirty="0"/>
              <a:t>, C-vízturbina, D-generátor, E-vízbevezetés, F-frissvíz csatorna, G-villamos távvezeték, H-folyó</a:t>
            </a:r>
          </a:p>
        </p:txBody>
      </p:sp>
      <p:pic>
        <p:nvPicPr>
          <p:cNvPr id="1026" name="Picture 2" descr="Fájl:Hydroelectric dam-letters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2"/>
            <a:ext cx="4104456" cy="27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88024" y="2708613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vizet felduzzasztják úgynevezett duzzasztógáttal, és csak egy kis nyílást hagynak a víznek amin átfolyhat.</a:t>
            </a:r>
          </a:p>
          <a:p>
            <a:r>
              <a:rPr lang="hu-HU" dirty="0" smtClean="0"/>
              <a:t>A víz ahogy nagy nyomással áthalad a nyíláson, meghajtja a turbinát, ami egy generátor segítségével áramot termel.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14153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Néhány kép a vízerőművekről</a:t>
            </a:r>
            <a:endParaRPr lang="hu-HU" dirty="0"/>
          </a:p>
        </p:txBody>
      </p:sp>
      <p:pic>
        <p:nvPicPr>
          <p:cNvPr id="2050" name="Picture 2" descr="http://www.alternativenergia.hu/tudjmegtobbetimages/Copy_of_982557_30144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9" y="3968341"/>
            <a:ext cx="3974337" cy="22628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ebrand.hu/wp-content/uploads/2012/07/vizenergia-kihaszna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5896" y="3522258"/>
            <a:ext cx="4104456" cy="270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voiceofserbia.org/hu/sites/default/files/styles/large/public/field/image/hidroelektra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1852" y="1652852"/>
            <a:ext cx="3333750" cy="2085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annvit.hu/Media/w350/a4c842355aa1d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48858"/>
            <a:ext cx="3528392" cy="188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456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 napenergia, és annak felhasználása.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Azt az energiát, amely az összes Földön található és </a:t>
            </a:r>
            <a:r>
              <a:rPr lang="hu-HU" dirty="0" smtClean="0"/>
              <a:t>kitermelhető kőolajkészletekben rejlik a Nap 1,5 nap alatt sugározza a Földre.</a:t>
            </a:r>
          </a:p>
          <a:p>
            <a:r>
              <a:rPr lang="hu-HU" dirty="0"/>
              <a:t> Az emberiség jelenlegi, évi energiafogyasztását a Nap egy órányi </a:t>
            </a:r>
            <a:r>
              <a:rPr lang="hu-HU" dirty="0" err="1"/>
              <a:t>energiakibocsátása</a:t>
            </a:r>
            <a:r>
              <a:rPr lang="hu-HU" dirty="0"/>
              <a:t> teljes egészében fedezné.</a:t>
            </a:r>
          </a:p>
        </p:txBody>
      </p:sp>
    </p:spTree>
    <p:extLst>
      <p:ext uri="{BB962C8B-B14F-4D97-AF65-F5344CB8AC3E}">
        <p14:creationId xmlns:p14="http://schemas.microsoft.com/office/powerpoint/2010/main" xmlns="" val="104748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3600400" cy="782960"/>
          </a:xfrm>
        </p:spPr>
        <p:txBody>
          <a:bodyPr/>
          <a:lstStyle/>
          <a:p>
            <a:r>
              <a:rPr lang="hu-HU" dirty="0" smtClean="0"/>
              <a:t>Tesztkérdések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908720"/>
            <a:ext cx="3960440" cy="3312368"/>
          </a:xfrm>
        </p:spPr>
        <p:txBody>
          <a:bodyPr>
            <a:normAutofit/>
          </a:bodyPr>
          <a:lstStyle/>
          <a:p>
            <a:r>
              <a:rPr lang="hu-HU" dirty="0" smtClean="0"/>
              <a:t>1. Az emberiség jelenlegi évi energiafelhasználása a Napnak hány órányi </a:t>
            </a:r>
            <a:r>
              <a:rPr lang="hu-HU" dirty="0" err="1" smtClean="0"/>
              <a:t>energiakibocsátása</a:t>
            </a:r>
            <a:r>
              <a:rPr lang="hu-HU" dirty="0" smtClean="0"/>
              <a:t>?</a:t>
            </a:r>
          </a:p>
          <a:p>
            <a:r>
              <a:rPr lang="hu-HU" dirty="0" smtClean="0"/>
              <a:t>A) 0,1 óra </a:t>
            </a:r>
          </a:p>
          <a:p>
            <a:r>
              <a:rPr lang="hu-HU" dirty="0" smtClean="0"/>
              <a:t>B) 1 óra</a:t>
            </a:r>
          </a:p>
          <a:p>
            <a:r>
              <a:rPr lang="hu-HU" dirty="0" smtClean="0"/>
              <a:t>C) 10 óra</a:t>
            </a:r>
            <a:endParaRPr lang="hu-HU" dirty="0"/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4572000" y="836712"/>
            <a:ext cx="3960440" cy="33123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2. A Föld belsejében lefelé haladva </a:t>
            </a:r>
            <a:r>
              <a:rPr lang="hu-HU" dirty="0" err="1" smtClean="0"/>
              <a:t>kilóméterenként</a:t>
            </a:r>
            <a:r>
              <a:rPr lang="hu-HU" dirty="0" smtClean="0"/>
              <a:t> átlagosan hány </a:t>
            </a:r>
            <a:r>
              <a:rPr lang="hu-HU" dirty="0" err="1" smtClean="0"/>
              <a:t>°C-kal</a:t>
            </a:r>
            <a:r>
              <a:rPr lang="hu-HU" dirty="0" smtClean="0"/>
              <a:t>  </a:t>
            </a:r>
            <a:r>
              <a:rPr lang="hu-HU" dirty="0" err="1" smtClean="0"/>
              <a:t>növelkedik</a:t>
            </a:r>
            <a:r>
              <a:rPr lang="hu-HU" dirty="0" smtClean="0"/>
              <a:t> a hőmérséklet?</a:t>
            </a:r>
          </a:p>
          <a:p>
            <a:r>
              <a:rPr lang="hu-HU" dirty="0" smtClean="0"/>
              <a:t>A) 3</a:t>
            </a:r>
          </a:p>
          <a:p>
            <a:r>
              <a:rPr lang="hu-HU" dirty="0" smtClean="0"/>
              <a:t>B) 300</a:t>
            </a:r>
          </a:p>
          <a:p>
            <a:r>
              <a:rPr lang="hu-HU" dirty="0" smtClean="0"/>
              <a:t>C) 30</a:t>
            </a:r>
            <a:endParaRPr lang="hu-HU" dirty="0"/>
          </a:p>
        </p:txBody>
      </p:sp>
      <p:sp>
        <p:nvSpPr>
          <p:cNvPr id="9" name="Tartalom helye 2"/>
          <p:cNvSpPr txBox="1">
            <a:spLocks/>
          </p:cNvSpPr>
          <p:nvPr/>
        </p:nvSpPr>
        <p:spPr>
          <a:xfrm>
            <a:off x="683568" y="4149080"/>
            <a:ext cx="7521478" cy="2232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3. Miért duzzasztják fel a vizet a vízerőműveknél?</a:t>
            </a:r>
          </a:p>
          <a:p>
            <a:r>
              <a:rPr lang="hu-HU" dirty="0" smtClean="0"/>
              <a:t>A) azért, hogy nagyobb legyen az energiája</a:t>
            </a:r>
          </a:p>
          <a:p>
            <a:r>
              <a:rPr lang="hu-HU" dirty="0" smtClean="0"/>
              <a:t>B) hogy a horgászok nagyobb halakat fogjanak</a:t>
            </a:r>
          </a:p>
          <a:p>
            <a:r>
              <a:rPr lang="hu-HU" dirty="0" smtClean="0"/>
              <a:t>C) azért hogy ne fagyjon be télen</a:t>
            </a:r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398713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Források: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>
                <a:hlinkClick r:id="rId2"/>
              </a:rPr>
              <a:t>http://megujuloenergiak.eu</a:t>
            </a:r>
            <a:endParaRPr lang="hu-HU" dirty="0" smtClean="0"/>
          </a:p>
          <a:p>
            <a:r>
              <a:rPr lang="hu-HU" dirty="0" smtClean="0">
                <a:hlinkClick r:id="rId3"/>
              </a:rPr>
              <a:t>http://wikipedia.hu</a:t>
            </a:r>
            <a:endParaRPr lang="hu-HU" dirty="0" smtClean="0"/>
          </a:p>
          <a:p>
            <a:r>
              <a:rPr lang="hu-HU" dirty="0" err="1" smtClean="0"/>
              <a:t>Google</a:t>
            </a:r>
            <a:r>
              <a:rPr lang="hu-HU" dirty="0" smtClean="0"/>
              <a:t> képtár</a:t>
            </a:r>
          </a:p>
          <a:p>
            <a:r>
              <a:rPr lang="hu-HU" dirty="0" smtClean="0"/>
              <a:t>Zene: </a:t>
            </a:r>
            <a:r>
              <a:rPr lang="hu-HU" dirty="0" err="1" smtClean="0"/>
              <a:t>Melankolid</a:t>
            </a:r>
            <a:r>
              <a:rPr lang="hu-HU" dirty="0" smtClean="0"/>
              <a:t> – </a:t>
            </a:r>
            <a:r>
              <a:rPr lang="hu-HU" dirty="0"/>
              <a:t>I</a:t>
            </a:r>
            <a:r>
              <a:rPr lang="hu-HU" dirty="0" smtClean="0"/>
              <a:t>stenadta energia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39646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2430016"/>
            <a:ext cx="7024744" cy="1143000"/>
          </a:xfrm>
        </p:spPr>
        <p:txBody>
          <a:bodyPr/>
          <a:lstStyle/>
          <a:p>
            <a:r>
              <a:rPr lang="hu-HU" b="1" dirty="0" smtClean="0"/>
              <a:t>Köszönöm a figyelmüket!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xmlns="" val="381294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Nap energiáját napelem segítségével elektromos energiává alakíthatjuk át</a:t>
            </a:r>
            <a:endParaRPr lang="hu-H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321" y="2859608"/>
            <a:ext cx="41719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4271" y="2492896"/>
            <a:ext cx="3810000" cy="359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517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Naperőművek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2276872"/>
            <a:ext cx="7416824" cy="3960440"/>
          </a:xfrm>
        </p:spPr>
        <p:txBody>
          <a:bodyPr>
            <a:normAutofit/>
          </a:bodyPr>
          <a:lstStyle/>
          <a:p>
            <a:r>
              <a:rPr lang="hu-HU" dirty="0"/>
              <a:t>A </a:t>
            </a:r>
            <a:r>
              <a:rPr lang="hu-HU" b="1" dirty="0"/>
              <a:t>naperőmű</a:t>
            </a:r>
            <a:r>
              <a:rPr lang="hu-HU" dirty="0"/>
              <a:t> gyűjtőfogalom, a megújuló energiaforrásokat felhasználó erőművek egyik csoportja, amelyekben a napsugárzás energiáját hasznosítják.</a:t>
            </a:r>
          </a:p>
          <a:p>
            <a:r>
              <a:rPr lang="hu-HU" dirty="0"/>
              <a:t>Megkülönböztetünk napelemeket </a:t>
            </a:r>
            <a:r>
              <a:rPr lang="hu-HU" dirty="0" smtClean="0"/>
              <a:t>alkalmazó  </a:t>
            </a:r>
            <a:r>
              <a:rPr lang="hu-HU" dirty="0"/>
              <a:t> </a:t>
            </a:r>
            <a:r>
              <a:rPr lang="hu-HU" b="1" dirty="0" err="1"/>
              <a:t>fotovillamos</a:t>
            </a:r>
            <a:r>
              <a:rPr lang="hu-HU" b="1" dirty="0"/>
              <a:t> </a:t>
            </a:r>
            <a:r>
              <a:rPr lang="hu-HU" dirty="0"/>
              <a:t>naperőműveket, ahol a Nap elektromágneses sugárzását közvetlenül </a:t>
            </a:r>
            <a:r>
              <a:rPr lang="hu-HU" dirty="0" smtClean="0"/>
              <a:t>alakítják </a:t>
            </a:r>
            <a:r>
              <a:rPr lang="hu-HU" b="1" dirty="0" smtClean="0"/>
              <a:t>villamos </a:t>
            </a:r>
            <a:r>
              <a:rPr lang="hu-HU" b="1" dirty="0"/>
              <a:t>árammá</a:t>
            </a:r>
            <a:r>
              <a:rPr lang="hu-HU" dirty="0"/>
              <a:t> napelem </a:t>
            </a:r>
            <a:r>
              <a:rPr lang="hu-HU" dirty="0" smtClean="0"/>
              <a:t>segítségével</a:t>
            </a:r>
            <a:r>
              <a:rPr lang="hu-H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5128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Naphőerőmű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323652"/>
            <a:ext cx="7344932" cy="3508977"/>
          </a:xfrm>
        </p:spPr>
        <p:txBody>
          <a:bodyPr/>
          <a:lstStyle/>
          <a:p>
            <a:r>
              <a:rPr lang="hu-HU" dirty="0" smtClean="0"/>
              <a:t>A </a:t>
            </a:r>
            <a:r>
              <a:rPr lang="hu-HU" b="1" dirty="0" smtClean="0"/>
              <a:t>naphőerőművek</a:t>
            </a:r>
            <a:r>
              <a:rPr lang="hu-HU" dirty="0" smtClean="0"/>
              <a:t> </a:t>
            </a:r>
            <a:r>
              <a:rPr lang="hu-HU" dirty="0"/>
              <a:t>a napkollektorok elvén a Nap infravörös energiáját gőzfejlesztésre </a:t>
            </a:r>
            <a:r>
              <a:rPr lang="hu-HU" dirty="0" smtClean="0"/>
              <a:t>használják, és ezt </a:t>
            </a:r>
            <a:r>
              <a:rPr lang="hu-HU" b="1" dirty="0" smtClean="0"/>
              <a:t>turbinákkal</a:t>
            </a:r>
            <a:r>
              <a:rPr lang="hu-HU" dirty="0" smtClean="0"/>
              <a:t> alakítják elektromos árammá. </a:t>
            </a:r>
          </a:p>
          <a:p>
            <a:r>
              <a:rPr lang="hu-HU" dirty="0" smtClean="0"/>
              <a:t>Ez utóbbi hőt közvetlenül </a:t>
            </a:r>
            <a:r>
              <a:rPr lang="hu-HU" b="1" dirty="0" smtClean="0"/>
              <a:t>fűtésre</a:t>
            </a:r>
            <a:r>
              <a:rPr lang="hu-HU" dirty="0" smtClean="0"/>
              <a:t> is lehet használni.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730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Naperőművek képekben</a:t>
            </a:r>
            <a:endParaRPr lang="hu-HU" dirty="0"/>
          </a:p>
        </p:txBody>
      </p:sp>
      <p:pic>
        <p:nvPicPr>
          <p:cNvPr id="2050" name="Picture 2" descr="Fájl:Solarplant-050406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86637"/>
            <a:ext cx="3960440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92884"/>
            <a:ext cx="3990261" cy="29793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877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Csak egy stadion </a:t>
            </a:r>
            <a:r>
              <a:rPr lang="hu-HU" dirty="0" err="1" smtClean="0"/>
              <a:t>Taiwanban</a:t>
            </a:r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6465" y="2338147"/>
            <a:ext cx="3024336" cy="3913660"/>
          </a:xfrm>
        </p:spPr>
        <p:txBody>
          <a:bodyPr>
            <a:normAutofit fontScale="85000" lnSpcReduction="10000"/>
          </a:bodyPr>
          <a:lstStyle/>
          <a:p>
            <a:r>
              <a:rPr lang="hu-HU" dirty="0" smtClean="0"/>
              <a:t>„[…]A </a:t>
            </a:r>
            <a:r>
              <a:rPr lang="hu-HU" dirty="0"/>
              <a:t>csillogó pikkelyeknek összesen 8844 db napelem felel meg, melyek a stadion teljes külső felületét beborítják. A hatalmas, közel másfél hektáros (14155 m</a:t>
            </a:r>
            <a:r>
              <a:rPr lang="hu-HU" baseline="30000" dirty="0"/>
              <a:t>2</a:t>
            </a:r>
            <a:r>
              <a:rPr lang="hu-HU" dirty="0"/>
              <a:t>) napelem felület évente 1,14 gigawatt óra energiát </a:t>
            </a:r>
            <a:r>
              <a:rPr lang="hu-HU" dirty="0" smtClean="0"/>
              <a:t>termel[…]”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387" y="2276871"/>
            <a:ext cx="5000625" cy="3629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003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Szélenergia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2323652"/>
            <a:ext cx="7632848" cy="3508977"/>
          </a:xfrm>
        </p:spPr>
        <p:txBody>
          <a:bodyPr>
            <a:normAutofit/>
          </a:bodyPr>
          <a:lstStyle/>
          <a:p>
            <a:r>
              <a:rPr lang="hu-HU" sz="3600" dirty="0"/>
              <a:t>A </a:t>
            </a:r>
            <a:r>
              <a:rPr lang="hu-HU" sz="3600" b="1" dirty="0"/>
              <a:t>szélenergia</a:t>
            </a:r>
            <a:r>
              <a:rPr lang="hu-HU" sz="3600" dirty="0"/>
              <a:t> megújuló energiafajta, amelynek termelése környezetvédelmi és költségelőnyei miatt rohamos ütemben nő a világban, főleg Európában</a:t>
            </a:r>
            <a:r>
              <a:rPr lang="hu-HU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0409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757888"/>
          </a:xfrm>
        </p:spPr>
        <p:txBody>
          <a:bodyPr/>
          <a:lstStyle/>
          <a:p>
            <a:r>
              <a:rPr lang="hu-HU" dirty="0" smtClean="0"/>
              <a:t>A szélkerék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608" y="1916832"/>
            <a:ext cx="7128908" cy="4392488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hu-HU" sz="9600" dirty="0" smtClean="0"/>
              <a:t>1. A </a:t>
            </a:r>
            <a:r>
              <a:rPr lang="hu-HU" sz="9600" dirty="0"/>
              <a:t>szél áramlása a repülőgép légcsavarjához hasonló lapátokat megforgatja;</a:t>
            </a:r>
          </a:p>
          <a:p>
            <a:pPr fontAlgn="base"/>
            <a:r>
              <a:rPr lang="hu-HU" sz="9600" dirty="0" smtClean="0"/>
              <a:t>2. A </a:t>
            </a:r>
            <a:r>
              <a:rPr lang="hu-HU" sz="9600" dirty="0"/>
              <a:t>szélkerék lapátjai egy tengelyhez csatlakoznak, mely így szintén forgásba jön;</a:t>
            </a:r>
          </a:p>
          <a:p>
            <a:pPr fontAlgn="base"/>
            <a:r>
              <a:rPr lang="hu-HU" sz="9600" dirty="0" smtClean="0"/>
              <a:t>3. A </a:t>
            </a:r>
            <a:r>
              <a:rPr lang="hu-HU" sz="9600" dirty="0"/>
              <a:t>tengely egy generátorhoz kapcsolódik, mely alacsony feszültségű egyenáramot állít elő;</a:t>
            </a:r>
          </a:p>
          <a:p>
            <a:pPr fontAlgn="base"/>
            <a:r>
              <a:rPr lang="hu-HU" sz="9600" dirty="0" smtClean="0"/>
              <a:t>4. Az </a:t>
            </a:r>
            <a:r>
              <a:rPr lang="hu-HU" sz="9600" dirty="0"/>
              <a:t>áram egy úgynevezett </a:t>
            </a:r>
            <a:r>
              <a:rPr lang="hu-HU" sz="9600" i="1" dirty="0" err="1"/>
              <a:t>inverteren</a:t>
            </a:r>
            <a:r>
              <a:rPr lang="hu-HU" sz="9600" i="1" dirty="0"/>
              <a:t> </a:t>
            </a:r>
            <a:r>
              <a:rPr lang="hu-HU" sz="9600" dirty="0"/>
              <a:t>keresztül jut a villamoshálózatba, mely az egyenáramot a háztartási készülékek számára is felhasználható váltakozó árammá alakítja át.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5774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275</TotalTime>
  <Words>504</Words>
  <Application>Microsoft Office PowerPoint</Application>
  <PresentationFormat>Diavetítés a képernyőre (4:3 oldalarány)</PresentationFormat>
  <Paragraphs>59</Paragraphs>
  <Slides>22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3" baseType="lpstr">
      <vt:lpstr>Austin</vt:lpstr>
      <vt:lpstr>Megújuló energiák</vt:lpstr>
      <vt:lpstr>A napenergia, és annak felhasználása.</vt:lpstr>
      <vt:lpstr>A Nap energiáját napelem segítségével elektromos energiává alakíthatjuk át</vt:lpstr>
      <vt:lpstr>Naperőművek</vt:lpstr>
      <vt:lpstr>Naphőerőmű</vt:lpstr>
      <vt:lpstr>Naperőművek képekben</vt:lpstr>
      <vt:lpstr>Csak egy stadion Taiwanban…</vt:lpstr>
      <vt:lpstr>Szélenergia</vt:lpstr>
      <vt:lpstr>A szélkerék működése</vt:lpstr>
      <vt:lpstr>Szélerőművek</vt:lpstr>
      <vt:lpstr>11. dia</vt:lpstr>
      <vt:lpstr>Geotermikus energia</vt:lpstr>
      <vt:lpstr>13. dia</vt:lpstr>
      <vt:lpstr>14. dia</vt:lpstr>
      <vt:lpstr>15. dia</vt:lpstr>
      <vt:lpstr>Geotermikus erőművek</vt:lpstr>
      <vt:lpstr>Vízenergia</vt:lpstr>
      <vt:lpstr>A vízerőművek működése</vt:lpstr>
      <vt:lpstr>Néhány kép a vízerőművekről</vt:lpstr>
      <vt:lpstr>Tesztkérdések</vt:lpstr>
      <vt:lpstr>Források:</vt:lpstr>
      <vt:lpstr>Köszönöm a figyelmüket!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Megújuló energiák</dc:title>
  <dc:creator>Zalán</dc:creator>
  <cp:lastModifiedBy>MS-USER</cp:lastModifiedBy>
  <cp:revision>45</cp:revision>
  <dcterms:created xsi:type="dcterms:W3CDTF">2013-02-04T05:53:09Z</dcterms:created>
  <dcterms:modified xsi:type="dcterms:W3CDTF">2013-02-13T09:29:07Z</dcterms:modified>
</cp:coreProperties>
</file>