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81" r:id="rId4"/>
    <p:sldId id="282" r:id="rId5"/>
    <p:sldId id="259" r:id="rId6"/>
    <p:sldId id="269" r:id="rId7"/>
    <p:sldId id="277" r:id="rId8"/>
    <p:sldId id="278" r:id="rId9"/>
    <p:sldId id="260" r:id="rId10"/>
    <p:sldId id="270" r:id="rId11"/>
    <p:sldId id="273" r:id="rId12"/>
    <p:sldId id="264" r:id="rId13"/>
    <p:sldId id="262" r:id="rId14"/>
    <p:sldId id="265" r:id="rId15"/>
    <p:sldId id="279" r:id="rId16"/>
    <p:sldId id="268" r:id="rId17"/>
    <p:sldId id="271" r:id="rId18"/>
    <p:sldId id="275" r:id="rId19"/>
    <p:sldId id="280" r:id="rId20"/>
    <p:sldId id="283" r:id="rId2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66"/>
    <a:srgbClr val="0AC236"/>
    <a:srgbClr val="9A2A65"/>
    <a:srgbClr val="D2CD00"/>
    <a:srgbClr val="EBE600"/>
    <a:srgbClr val="E7EF7D"/>
    <a:srgbClr val="DBE739"/>
    <a:srgbClr val="FA3C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69CA30-14E4-46AF-B80D-5A6F9BF0A181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FAA718-3696-47AA-8EAE-0D053CD98E7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643188-37AA-413E-AA2D-5A7A4794A2C0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1A8B-A79E-40B2-B303-396835F95B75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FB6D-7AE4-4BE9-B81B-75D7E35814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23F1-3838-4C50-B16F-3DFBB8C32EFE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868E-598F-41E4-999A-56C4DFA792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DFB1-5680-44C3-9F36-42CD50CAAE99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42F6-CD1D-4D34-80A8-6E5BD075AC1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E8C6-671C-4228-A309-2A78079F0452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24477-8123-40C3-BF27-4918A443D2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FF9E-0C66-4E7E-95FE-2CFDF7776873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9F1C-232D-4EEB-ABCE-BFCEEFD20B3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002F-C2A8-45DB-9737-96D09A212F74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3D50-E0D6-4FB3-A27E-9C2E84BD6B7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9834-C7AC-4528-B917-88E0FBEB9F51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483F-F052-4EE9-BA48-59D1699C2C5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6459-C56F-4980-8028-2A0AEFE2CB98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8D7FF-ADD6-473C-A510-A29951D0B08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608A-1C75-47A3-8A19-B394B3832F65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C27F-75CE-4BB0-8677-A684B21057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4E80-C269-4F11-B9EB-AAB19A48158E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2B88-C702-4F8F-B460-3062124A03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7023-EB0D-43AC-933A-E50DB5EF838E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D5A1-4037-472F-A15A-A5215EA4CB2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C44878-F0C4-4C4E-B3D6-83D4B2CF551D}" type="datetimeFigureOut">
              <a:rPr lang="sk-SK"/>
              <a:pPr>
                <a:defRPr/>
              </a:pPr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222E32-6D86-4B4C-9D0A-5EA0091D3B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z="7200" dirty="0" smtClean="0"/>
              <a:t>A </a:t>
            </a:r>
            <a:r>
              <a:rPr lang="sk-SK" sz="7200" dirty="0" err="1" smtClean="0"/>
              <a:t>szemét</a:t>
            </a:r>
            <a:r>
              <a:rPr lang="sk-SK" sz="7200" dirty="0" smtClean="0"/>
              <a:t> </a:t>
            </a:r>
            <a:r>
              <a:rPr lang="sk-SK" sz="7200" dirty="0" err="1" smtClean="0"/>
              <a:t>útja</a:t>
            </a:r>
            <a:endParaRPr lang="sk-SK" sz="72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err="1" smtClean="0"/>
              <a:t>Készítette</a:t>
            </a:r>
            <a:r>
              <a:rPr lang="sk-SK" dirty="0" smtClean="0"/>
              <a:t>: </a:t>
            </a:r>
            <a:r>
              <a:rPr lang="sk-SK" dirty="0" err="1" smtClean="0"/>
              <a:t>Sima</a:t>
            </a:r>
            <a:r>
              <a:rPr lang="sk-SK" dirty="0" smtClean="0"/>
              <a:t> Veronika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err="1" smtClean="0"/>
              <a:t>Magyar</a:t>
            </a:r>
            <a:r>
              <a:rPr lang="sk-SK" dirty="0" smtClean="0"/>
              <a:t> </a:t>
            </a:r>
            <a:r>
              <a:rPr lang="sk-SK" dirty="0" err="1" smtClean="0"/>
              <a:t>Tannyelvű</a:t>
            </a:r>
            <a:r>
              <a:rPr lang="sk-SK" dirty="0" smtClean="0"/>
              <a:t> </a:t>
            </a:r>
            <a:r>
              <a:rPr lang="sk-SK" dirty="0" err="1" smtClean="0"/>
              <a:t>Alapiskola</a:t>
            </a:r>
            <a:r>
              <a:rPr lang="sk-SK" dirty="0" smtClean="0"/>
              <a:t> </a:t>
            </a:r>
            <a:r>
              <a:rPr lang="sk-SK" dirty="0" err="1" smtClean="0"/>
              <a:t>és</a:t>
            </a:r>
            <a:r>
              <a:rPr lang="sk-SK" dirty="0" smtClean="0"/>
              <a:t> </a:t>
            </a:r>
            <a:r>
              <a:rPr lang="sk-SK" dirty="0" err="1" smtClean="0"/>
              <a:t>Gimnázium</a:t>
            </a:r>
            <a:r>
              <a:rPr lang="sk-SK" dirty="0" smtClean="0"/>
              <a:t>, </a:t>
            </a:r>
            <a:r>
              <a:rPr lang="sk-SK" dirty="0" err="1" smtClean="0"/>
              <a:t>Pozsony</a:t>
            </a: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0351"/>
            <a:ext cx="6624638" cy="208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sz="3600" dirty="0" smtClean="0">
                <a:solidFill>
                  <a:srgbClr val="FF0000"/>
                </a:solidFill>
                <a:latin typeface="Monotype Corsiva" pitchFamily="66" charset="0"/>
              </a:rPr>
              <a:t>    …Egyik formája a szerves anyagok komposztálása, a háztartásokban alkalmazható.</a:t>
            </a:r>
          </a:p>
          <a:p>
            <a:endParaRPr lang="sk-SK" dirty="0" smtClean="0">
              <a:solidFill>
                <a:srgbClr val="FF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err="1" smtClean="0"/>
              <a:t>Újrahasznosítás</a:t>
            </a:r>
            <a:r>
              <a:rPr lang="sk-SK" sz="3600" dirty="0" smtClean="0"/>
              <a:t> </a:t>
            </a:r>
            <a:r>
              <a:rPr lang="sk-SK" sz="3600" dirty="0" err="1" smtClean="0"/>
              <a:t>és</a:t>
            </a:r>
            <a:r>
              <a:rPr lang="sk-SK" sz="3600" dirty="0" smtClean="0"/>
              <a:t> </a:t>
            </a:r>
            <a:r>
              <a:rPr lang="sk-SK" sz="3600" dirty="0" err="1" smtClean="0"/>
              <a:t>művészet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3200" dirty="0" smtClean="0"/>
              <a:t>Sok </a:t>
            </a:r>
            <a:r>
              <a:rPr lang="sk-SK" sz="3200" dirty="0" err="1" smtClean="0"/>
              <a:t>művész</a:t>
            </a:r>
            <a:r>
              <a:rPr lang="sk-SK" sz="3200" dirty="0" smtClean="0"/>
              <a:t> </a:t>
            </a:r>
            <a:r>
              <a:rPr lang="sk-SK" sz="3200" dirty="0" err="1" smtClean="0"/>
              <a:t>használ</a:t>
            </a:r>
            <a:r>
              <a:rPr lang="sk-SK" sz="3200" dirty="0" smtClean="0"/>
              <a:t> </a:t>
            </a:r>
            <a:r>
              <a:rPr lang="sk-SK" sz="3200" dirty="0" err="1" smtClean="0"/>
              <a:t>föl</a:t>
            </a:r>
            <a:r>
              <a:rPr lang="sk-SK" sz="3200" dirty="0" smtClean="0"/>
              <a:t> </a:t>
            </a:r>
            <a:r>
              <a:rPr lang="sk-SK" sz="3200" dirty="0" err="1" smtClean="0"/>
              <a:t>alkotásaiban</a:t>
            </a:r>
            <a:r>
              <a:rPr lang="sk-SK" sz="3200" dirty="0" smtClean="0"/>
              <a:t> </a:t>
            </a:r>
            <a:r>
              <a:rPr lang="sk-SK" sz="3200" dirty="0" err="1" smtClean="0"/>
              <a:t>hulladékká</a:t>
            </a:r>
            <a:r>
              <a:rPr lang="sk-SK" sz="3200" dirty="0" smtClean="0"/>
              <a:t> </a:t>
            </a:r>
            <a:r>
              <a:rPr lang="sk-SK" sz="3200" dirty="0" err="1" smtClean="0"/>
              <a:t>vált</a:t>
            </a:r>
            <a:r>
              <a:rPr lang="sk-SK" sz="3200" dirty="0" smtClean="0"/>
              <a:t> </a:t>
            </a:r>
            <a:r>
              <a:rPr lang="sk-SK" sz="3200" dirty="0" err="1" smtClean="0"/>
              <a:t>tárgyakat</a:t>
            </a:r>
            <a:r>
              <a:rPr lang="sk-SK" sz="3200" dirty="0" smtClean="0"/>
              <a:t>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27370">
            <a:off x="5586128" y="2036435"/>
            <a:ext cx="3102496" cy="209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4875">
            <a:off x="912446" y="3786657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Szelektálás</a:t>
            </a: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A szelektálás azt jelenti, hogy a papír, fém, üveg és műanyag hulladékot külön </a:t>
            </a:r>
            <a:r>
              <a:rPr lang="hu-HU" sz="2400" dirty="0" err="1" smtClean="0"/>
              <a:t>gyűtjük</a:t>
            </a:r>
            <a:r>
              <a:rPr lang="hu-HU" sz="2400" dirty="0" smtClean="0"/>
              <a:t>.</a:t>
            </a:r>
          </a:p>
          <a:p>
            <a:pPr eaLnBrk="1" hangingPunct="1">
              <a:defRPr/>
            </a:pPr>
            <a:r>
              <a:rPr lang="hu-HU" sz="2400" dirty="0" smtClean="0">
                <a:solidFill>
                  <a:srgbClr val="D2CD00"/>
                </a:solidFill>
              </a:rPr>
              <a:t>- Műanyaggyűjtő kuka sárga</a:t>
            </a:r>
            <a:r>
              <a:rPr lang="hu-HU" sz="2400" dirty="0" smtClean="0">
                <a:solidFill>
                  <a:srgbClr val="EBE600"/>
                </a:solidFill>
              </a:rPr>
              <a:t/>
            </a:r>
            <a:br>
              <a:rPr lang="hu-HU" sz="2400" dirty="0" smtClean="0">
                <a:solidFill>
                  <a:srgbClr val="EBE600"/>
                </a:solidFill>
              </a:rPr>
            </a:b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Fémgyűjtő kuka szürke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solidFill>
                  <a:srgbClr val="0AC236"/>
                </a:solidFill>
              </a:rPr>
              <a:t>- Üveg gyűjtő kuka zöld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solidFill>
                  <a:srgbClr val="0070C0"/>
                </a:solidFill>
              </a:rPr>
              <a:t>- Papír gyűjtő kuka kék </a:t>
            </a:r>
            <a:endParaRPr lang="sk-SK" sz="2400" dirty="0">
              <a:solidFill>
                <a:srgbClr val="0070C0"/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653136"/>
            <a:ext cx="3923928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392392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Szeméthegyek  </a:t>
            </a:r>
            <a:br>
              <a:rPr lang="sk-SK" sz="4000" smtClean="0"/>
            </a:br>
            <a:endParaRPr lang="sk-SK" sz="4000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űrből</a:t>
            </a:r>
            <a:r>
              <a:rPr lang="sk-SK" dirty="0" smtClean="0"/>
              <a:t> 2 </a:t>
            </a:r>
            <a:r>
              <a:rPr lang="sk-SK" dirty="0" err="1" smtClean="0"/>
              <a:t>emberi</a:t>
            </a:r>
            <a:r>
              <a:rPr lang="sk-SK" dirty="0" smtClean="0"/>
              <a:t> </a:t>
            </a:r>
            <a:r>
              <a:rPr lang="sk-SK" dirty="0" err="1" smtClean="0"/>
              <a:t>kéz</a:t>
            </a:r>
            <a:r>
              <a:rPr lang="sk-SK" dirty="0" smtClean="0"/>
              <a:t> </a:t>
            </a:r>
            <a:r>
              <a:rPr lang="sk-SK" dirty="0" err="1" smtClean="0"/>
              <a:t>által</a:t>
            </a:r>
            <a:r>
              <a:rPr lang="sk-SK" dirty="0" smtClean="0"/>
              <a:t> </a:t>
            </a:r>
            <a:r>
              <a:rPr lang="sk-SK" dirty="0" err="1" smtClean="0"/>
              <a:t>alkotott</a:t>
            </a:r>
            <a:r>
              <a:rPr lang="sk-SK" dirty="0" smtClean="0"/>
              <a:t> </a:t>
            </a:r>
            <a:r>
              <a:rPr lang="sk-SK" dirty="0" err="1" smtClean="0"/>
              <a:t>dolog</a:t>
            </a:r>
            <a:r>
              <a:rPr lang="sk-SK" dirty="0" smtClean="0"/>
              <a:t> </a:t>
            </a:r>
            <a:r>
              <a:rPr lang="sk-SK" dirty="0" err="1" smtClean="0"/>
              <a:t>látszik</a:t>
            </a:r>
            <a:r>
              <a:rPr lang="sk-SK" dirty="0" smtClean="0"/>
              <a:t>: a </a:t>
            </a:r>
            <a:r>
              <a:rPr lang="sk-SK" dirty="0" err="1" smtClean="0"/>
              <a:t>Kínai</a:t>
            </a:r>
            <a:r>
              <a:rPr lang="sk-SK" dirty="0" smtClean="0"/>
              <a:t> </a:t>
            </a:r>
            <a:r>
              <a:rPr lang="sk-SK" dirty="0" err="1" smtClean="0"/>
              <a:t>nagy</a:t>
            </a:r>
            <a:r>
              <a:rPr lang="sk-SK" dirty="0" smtClean="0"/>
              <a:t> </a:t>
            </a:r>
            <a:r>
              <a:rPr lang="sk-SK" dirty="0" err="1" smtClean="0"/>
              <a:t>fal</a:t>
            </a:r>
            <a:r>
              <a:rPr lang="sk-SK" dirty="0" smtClean="0"/>
              <a:t>...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...és a New York-i szeméthegy.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484784"/>
            <a:ext cx="4608512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sk-SK" dirty="0" smtClean="0"/>
              <a:t>A </a:t>
            </a:r>
            <a:r>
              <a:rPr lang="sk-SK" dirty="0" err="1" smtClean="0"/>
              <a:t>szeméthegyek</a:t>
            </a:r>
            <a:r>
              <a:rPr lang="sk-SK" dirty="0" smtClean="0"/>
              <a:t> </a:t>
            </a:r>
            <a:r>
              <a:rPr lang="sk-SK" dirty="0" err="1" smtClean="0"/>
              <a:t>általában</a:t>
            </a:r>
            <a:r>
              <a:rPr lang="sk-SK" dirty="0" smtClean="0"/>
              <a:t> </a:t>
            </a:r>
            <a:r>
              <a:rPr lang="sk-SK" dirty="0" err="1" smtClean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város</a:t>
            </a:r>
            <a:r>
              <a:rPr lang="sk-SK" dirty="0" smtClean="0"/>
              <a:t> </a:t>
            </a:r>
            <a:r>
              <a:rPr lang="sk-SK" dirty="0" err="1" smtClean="0"/>
              <a:t>szélén</a:t>
            </a:r>
            <a:r>
              <a:rPr lang="sk-SK" dirty="0" smtClean="0"/>
              <a:t> </a:t>
            </a:r>
            <a:r>
              <a:rPr lang="sk-SK" dirty="0" err="1" smtClean="0"/>
              <a:t>keletkeznek</a:t>
            </a:r>
            <a:r>
              <a:rPr lang="sk-SK" dirty="0" smtClean="0"/>
              <a:t>, </a:t>
            </a:r>
            <a:r>
              <a:rPr lang="sk-SK" dirty="0" err="1" smtClean="0"/>
              <a:t>ahová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emberek</a:t>
            </a:r>
            <a:r>
              <a:rPr lang="sk-SK" dirty="0" smtClean="0"/>
              <a:t> </a:t>
            </a:r>
            <a:r>
              <a:rPr lang="sk-SK" dirty="0" err="1" smtClean="0"/>
              <a:t>kihordják</a:t>
            </a:r>
            <a:r>
              <a:rPr lang="sk-SK" dirty="0" smtClean="0"/>
              <a:t> a </a:t>
            </a:r>
            <a:r>
              <a:rPr lang="sk-SK" dirty="0" err="1" smtClean="0"/>
              <a:t>feleslegessé</a:t>
            </a:r>
            <a:r>
              <a:rPr lang="sk-SK" dirty="0" smtClean="0"/>
              <a:t> </a:t>
            </a:r>
            <a:r>
              <a:rPr lang="sk-SK" dirty="0" err="1" smtClean="0"/>
              <a:t>vált</a:t>
            </a:r>
            <a:r>
              <a:rPr lang="sk-SK" dirty="0" smtClean="0"/>
              <a:t> </a:t>
            </a:r>
            <a:r>
              <a:rPr lang="sk-SK" dirty="0" err="1" smtClean="0"/>
              <a:t>hulladékot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Ezek</a:t>
            </a:r>
            <a:r>
              <a:rPr lang="sk-SK" dirty="0" smtClean="0"/>
              <a:t> </a:t>
            </a:r>
            <a:r>
              <a:rPr lang="sk-SK" dirty="0" err="1" smtClean="0"/>
              <a:t>illegális</a:t>
            </a:r>
            <a:r>
              <a:rPr lang="sk-SK" dirty="0" smtClean="0"/>
              <a:t> </a:t>
            </a:r>
            <a:r>
              <a:rPr lang="sk-SK" dirty="0" err="1" smtClean="0"/>
              <a:t>szemétlerakatok</a:t>
            </a:r>
            <a:r>
              <a:rPr lang="sk-SK" dirty="0" smtClean="0"/>
              <a:t> . </a:t>
            </a:r>
            <a:endParaRPr lang="sk-SK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64904"/>
            <a:ext cx="3779912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FF6600"/>
                </a:solidFill>
              </a:rPr>
              <a:t/>
            </a:r>
            <a:br>
              <a:rPr lang="sk-SK" dirty="0" smtClean="0">
                <a:solidFill>
                  <a:srgbClr val="FF6600"/>
                </a:solidFill>
              </a:rPr>
            </a:br>
            <a:r>
              <a:rPr lang="sk-SK" sz="4000" dirty="0" err="1" smtClean="0">
                <a:solidFill>
                  <a:srgbClr val="FF6600"/>
                </a:solidFill>
              </a:rPr>
              <a:t>Ártalmatlanítás</a:t>
            </a:r>
            <a:r>
              <a:rPr lang="sk-SK" sz="4000" dirty="0" smtClean="0">
                <a:solidFill>
                  <a:srgbClr val="FF6600"/>
                </a:solidFill>
              </a:rPr>
              <a:t/>
            </a:r>
            <a:br>
              <a:rPr lang="sk-SK" sz="4000" dirty="0" smtClean="0">
                <a:solidFill>
                  <a:srgbClr val="FF6600"/>
                </a:solidFill>
              </a:rPr>
            </a:br>
            <a:r>
              <a:rPr lang="sk-SK" sz="4000" dirty="0" err="1" smtClean="0">
                <a:solidFill>
                  <a:srgbClr val="FF6600"/>
                </a:solidFill>
              </a:rPr>
              <a:t>veszélyes</a:t>
            </a:r>
            <a:r>
              <a:rPr lang="sk-SK" sz="4000" dirty="0" smtClean="0">
                <a:solidFill>
                  <a:srgbClr val="FF6600"/>
                </a:solidFill>
              </a:rPr>
              <a:t> </a:t>
            </a:r>
            <a:r>
              <a:rPr lang="sk-SK" sz="4000" dirty="0" err="1" smtClean="0">
                <a:solidFill>
                  <a:srgbClr val="FF6600"/>
                </a:solidFill>
              </a:rPr>
              <a:t>hulladék</a:t>
            </a:r>
            <a:r>
              <a:rPr lang="sk-SK" sz="4000" dirty="0" smtClean="0">
                <a:solidFill>
                  <a:srgbClr val="FF6600"/>
                </a:solidFill>
              </a:rPr>
              <a:t/>
            </a:r>
            <a:br>
              <a:rPr lang="sk-SK" sz="4000" dirty="0" smtClean="0">
                <a:solidFill>
                  <a:srgbClr val="FF6600"/>
                </a:solidFill>
              </a:rPr>
            </a:br>
            <a:endParaRPr lang="sk-SK" sz="4000" dirty="0" smtClean="0">
              <a:solidFill>
                <a:srgbClr val="FF6600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400" dirty="0" smtClean="0">
                <a:solidFill>
                  <a:srgbClr val="FF6600"/>
                </a:solidFill>
              </a:rPr>
              <a:t>A </a:t>
            </a:r>
            <a:r>
              <a:rPr lang="sk-SK" sz="2400" dirty="0" err="1" smtClean="0">
                <a:solidFill>
                  <a:srgbClr val="FF6600"/>
                </a:solidFill>
              </a:rPr>
              <a:t>nem</a:t>
            </a:r>
            <a:r>
              <a:rPr lang="sk-SK" sz="2400" dirty="0" smtClean="0">
                <a:solidFill>
                  <a:srgbClr val="FF6600"/>
                </a:solidFill>
              </a:rPr>
              <a:t> </a:t>
            </a:r>
            <a:r>
              <a:rPr lang="sk-SK" sz="2400" dirty="0" err="1" smtClean="0">
                <a:solidFill>
                  <a:srgbClr val="FF6600"/>
                </a:solidFill>
              </a:rPr>
              <a:t>újrahasznosítható</a:t>
            </a:r>
            <a:r>
              <a:rPr lang="sk-SK" sz="2400" dirty="0" smtClean="0">
                <a:solidFill>
                  <a:srgbClr val="FF6600"/>
                </a:solidFill>
              </a:rPr>
              <a:t> </a:t>
            </a:r>
            <a:r>
              <a:rPr lang="sk-SK" sz="2400" dirty="0" err="1" smtClean="0">
                <a:solidFill>
                  <a:srgbClr val="FF6600"/>
                </a:solidFill>
              </a:rPr>
              <a:t>veszélyes</a:t>
            </a:r>
            <a:r>
              <a:rPr lang="sk-SK" sz="2400" dirty="0" smtClean="0">
                <a:solidFill>
                  <a:srgbClr val="FF6600"/>
                </a:solidFill>
              </a:rPr>
              <a:t> </a:t>
            </a:r>
            <a:r>
              <a:rPr lang="sk-SK" sz="2400" dirty="0" err="1" smtClean="0">
                <a:solidFill>
                  <a:srgbClr val="FF6600"/>
                </a:solidFill>
              </a:rPr>
              <a:t>hulladékok</a:t>
            </a:r>
            <a:r>
              <a:rPr lang="sk-SK" sz="2400" dirty="0" smtClean="0">
                <a:solidFill>
                  <a:srgbClr val="FF6600"/>
                </a:solidFill>
              </a:rPr>
              <a:t> </a:t>
            </a:r>
            <a:r>
              <a:rPr lang="sk-SK" sz="2400" dirty="0" err="1" smtClean="0">
                <a:solidFill>
                  <a:srgbClr val="FF6600"/>
                </a:solidFill>
              </a:rPr>
              <a:t>ártalmatlanítása</a:t>
            </a:r>
            <a:r>
              <a:rPr lang="sk-SK" sz="2400" dirty="0" smtClean="0">
                <a:solidFill>
                  <a:srgbClr val="FF6600"/>
                </a:solidFill>
              </a:rPr>
              <a:t> </a:t>
            </a:r>
            <a:r>
              <a:rPr lang="sk-SK" sz="2400" dirty="0" err="1" smtClean="0">
                <a:solidFill>
                  <a:srgbClr val="FF6600"/>
                </a:solidFill>
              </a:rPr>
              <a:t>semlegesítéssel</a:t>
            </a:r>
            <a:r>
              <a:rPr lang="sk-SK" sz="2400" dirty="0" smtClean="0">
                <a:solidFill>
                  <a:srgbClr val="FF6600"/>
                </a:solidFill>
              </a:rPr>
              <a:t>, </a:t>
            </a:r>
            <a:r>
              <a:rPr lang="sk-SK" sz="2400" dirty="0" err="1" smtClean="0">
                <a:solidFill>
                  <a:srgbClr val="FF6600"/>
                </a:solidFill>
              </a:rPr>
              <a:t>égetéssel</a:t>
            </a:r>
            <a:r>
              <a:rPr lang="sk-SK" sz="2400" dirty="0" smtClean="0">
                <a:solidFill>
                  <a:srgbClr val="FF6600"/>
                </a:solidFill>
              </a:rPr>
              <a:t> </a:t>
            </a:r>
            <a:r>
              <a:rPr lang="sk-SK" sz="2400" dirty="0" err="1" smtClean="0">
                <a:solidFill>
                  <a:srgbClr val="FF6600"/>
                </a:solidFill>
              </a:rPr>
              <a:t>vagy</a:t>
            </a:r>
            <a:r>
              <a:rPr lang="sk-SK" sz="2400" dirty="0" smtClean="0">
                <a:solidFill>
                  <a:srgbClr val="FF6600"/>
                </a:solidFill>
              </a:rPr>
              <a:t> </a:t>
            </a:r>
            <a:r>
              <a:rPr lang="sk-SK" sz="2400" dirty="0" err="1" smtClean="0">
                <a:solidFill>
                  <a:srgbClr val="FF6600"/>
                </a:solidFill>
              </a:rPr>
              <a:t>lerakással</a:t>
            </a:r>
            <a:r>
              <a:rPr lang="sk-SK" sz="2400" dirty="0" smtClean="0">
                <a:solidFill>
                  <a:srgbClr val="FF6600"/>
                </a:solidFill>
              </a:rPr>
              <a:t> </a:t>
            </a:r>
            <a:r>
              <a:rPr lang="sk-SK" sz="2400" dirty="0" err="1" smtClean="0">
                <a:solidFill>
                  <a:srgbClr val="FF6600"/>
                </a:solidFill>
              </a:rPr>
              <a:t>történik</a:t>
            </a:r>
            <a:r>
              <a:rPr lang="sk-SK" sz="2000" dirty="0" smtClean="0">
                <a:solidFill>
                  <a:srgbClr val="FF6600"/>
                </a:solidFill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Nem</a:t>
            </a:r>
            <a:r>
              <a:rPr lang="sk-SK" dirty="0" smtClean="0"/>
              <a:t> </a:t>
            </a:r>
            <a:r>
              <a:rPr lang="sk-SK" dirty="0" err="1" smtClean="0"/>
              <a:t>veszélyes</a:t>
            </a:r>
            <a:r>
              <a:rPr lang="sk-SK" dirty="0" smtClean="0"/>
              <a:t> </a:t>
            </a:r>
            <a:r>
              <a:rPr lang="sk-SK" dirty="0" err="1" smtClean="0"/>
              <a:t>hulladék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000" b="1" dirty="0" err="1" smtClean="0"/>
              <a:t>Nem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veszélyes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hulladék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ártalmatlanítása</a:t>
            </a:r>
            <a:r>
              <a:rPr lang="sk-SK" sz="2000" dirty="0" smtClean="0"/>
              <a:t>: </a:t>
            </a:r>
          </a:p>
          <a:p>
            <a:r>
              <a:rPr lang="sk-SK" sz="2000" dirty="0" smtClean="0"/>
              <a:t>1. </a:t>
            </a:r>
            <a:r>
              <a:rPr lang="sk-SK" sz="2000" dirty="0" err="1" smtClean="0"/>
              <a:t>hulladék</a:t>
            </a:r>
            <a:r>
              <a:rPr lang="sk-SK" sz="2000" dirty="0" smtClean="0"/>
              <a:t> </a:t>
            </a:r>
            <a:r>
              <a:rPr lang="sk-SK" sz="2000" dirty="0" err="1" smtClean="0"/>
              <a:t>hasznosításával</a:t>
            </a:r>
            <a:endParaRPr lang="sk-SK" sz="2000" dirty="0" smtClean="0"/>
          </a:p>
          <a:p>
            <a:r>
              <a:rPr lang="sk-SK" sz="2000" dirty="0" smtClean="0"/>
              <a:t>2. </a:t>
            </a:r>
            <a:r>
              <a:rPr lang="sk-SK" sz="2000" dirty="0" err="1" smtClean="0"/>
              <a:t>hulladék</a:t>
            </a:r>
            <a:r>
              <a:rPr lang="sk-SK" sz="2000" dirty="0" smtClean="0"/>
              <a:t> </a:t>
            </a:r>
            <a:r>
              <a:rPr lang="sk-SK" sz="2000" dirty="0" err="1" smtClean="0"/>
              <a:t>égetésével</a:t>
            </a:r>
            <a:endParaRPr lang="sk-SK" sz="2000" dirty="0" smtClean="0"/>
          </a:p>
          <a:p>
            <a:r>
              <a:rPr lang="sk-SK" sz="2000" dirty="0" smtClean="0"/>
              <a:t>3. </a:t>
            </a:r>
            <a:r>
              <a:rPr lang="sk-SK" sz="2000" dirty="0" err="1" smtClean="0"/>
              <a:t>hulladék</a:t>
            </a:r>
            <a:r>
              <a:rPr lang="sk-SK" sz="2000" dirty="0" smtClean="0"/>
              <a:t> </a:t>
            </a:r>
            <a:r>
              <a:rPr lang="sk-SK" sz="2000" dirty="0" err="1" smtClean="0"/>
              <a:t>lerakásával</a:t>
            </a:r>
            <a:endParaRPr lang="sk-SK" sz="2000" dirty="0" smtClean="0"/>
          </a:p>
          <a:p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283968" cy="35283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Kérdések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err="1" smtClean="0"/>
              <a:t>Milyen</a:t>
            </a:r>
            <a:r>
              <a:rPr lang="sk-SK" sz="2800" dirty="0" smtClean="0"/>
              <a:t>  2 </a:t>
            </a:r>
            <a:r>
              <a:rPr lang="sk-SK" sz="2800" dirty="0" err="1" smtClean="0"/>
              <a:t>emberi</a:t>
            </a:r>
            <a:r>
              <a:rPr lang="sk-SK" sz="2800" dirty="0" smtClean="0"/>
              <a:t> </a:t>
            </a:r>
            <a:r>
              <a:rPr lang="sk-SK" sz="2800" dirty="0" err="1" smtClean="0"/>
              <a:t>kéz</a:t>
            </a:r>
            <a:r>
              <a:rPr lang="sk-SK" sz="2800" dirty="0" smtClean="0"/>
              <a:t> </a:t>
            </a:r>
            <a:r>
              <a:rPr lang="sk-SK" sz="2800" dirty="0" err="1" smtClean="0"/>
              <a:t>által</a:t>
            </a:r>
            <a:r>
              <a:rPr lang="sk-SK" sz="2800" dirty="0" smtClean="0"/>
              <a:t> </a:t>
            </a:r>
            <a:r>
              <a:rPr lang="sk-SK" sz="2800" dirty="0" err="1" smtClean="0"/>
              <a:t>alkotott</a:t>
            </a:r>
            <a:r>
              <a:rPr lang="sk-SK" sz="2800" dirty="0" smtClean="0"/>
              <a:t> </a:t>
            </a:r>
            <a:r>
              <a:rPr lang="sk-SK" sz="2800" dirty="0" err="1" smtClean="0"/>
              <a:t>dolog</a:t>
            </a:r>
            <a:r>
              <a:rPr lang="sk-SK" sz="2800" dirty="0" smtClean="0"/>
              <a:t> </a:t>
            </a:r>
            <a:r>
              <a:rPr lang="sk-SK" sz="2800" dirty="0" err="1" smtClean="0"/>
              <a:t>látszik</a:t>
            </a:r>
            <a:r>
              <a:rPr lang="sk-SK" sz="2800" dirty="0" smtClean="0"/>
              <a:t> </a:t>
            </a:r>
            <a:r>
              <a:rPr lang="sk-SK" sz="2800" dirty="0" err="1" smtClean="0"/>
              <a:t>az</a:t>
            </a:r>
            <a:r>
              <a:rPr lang="sk-SK" sz="2800" dirty="0" smtClean="0"/>
              <a:t> </a:t>
            </a:r>
            <a:r>
              <a:rPr lang="sk-SK" sz="2800" dirty="0" err="1" smtClean="0"/>
              <a:t>űrből</a:t>
            </a:r>
            <a:r>
              <a:rPr lang="sk-SK" sz="2800" dirty="0" smtClean="0"/>
              <a:t>?</a:t>
            </a:r>
          </a:p>
          <a:p>
            <a:r>
              <a:rPr lang="sk-SK" sz="2800" dirty="0" err="1" smtClean="0"/>
              <a:t>Mivel</a:t>
            </a:r>
            <a:r>
              <a:rPr lang="sk-SK" sz="2800" dirty="0" smtClean="0"/>
              <a:t> </a:t>
            </a:r>
            <a:r>
              <a:rPr lang="sk-SK" sz="2800" dirty="0" err="1" smtClean="0"/>
              <a:t>lehet</a:t>
            </a:r>
            <a:r>
              <a:rPr lang="sk-SK" sz="2800" dirty="0" smtClean="0"/>
              <a:t> </a:t>
            </a:r>
            <a:r>
              <a:rPr lang="sk-SK" sz="2800" dirty="0" err="1" smtClean="0"/>
              <a:t>újrahasznosítani</a:t>
            </a:r>
            <a:r>
              <a:rPr lang="sk-SK" sz="2800" dirty="0" smtClean="0"/>
              <a:t> a </a:t>
            </a:r>
            <a:r>
              <a:rPr lang="sk-SK" sz="2800" dirty="0" err="1" smtClean="0"/>
              <a:t>hulladékot</a:t>
            </a:r>
            <a:r>
              <a:rPr lang="sk-SK" sz="2800" dirty="0" smtClean="0"/>
              <a:t> </a:t>
            </a:r>
            <a:r>
              <a:rPr lang="sk-SK" sz="2800" dirty="0" err="1" smtClean="0"/>
              <a:t>a</a:t>
            </a:r>
            <a:r>
              <a:rPr lang="sk-SK" sz="2800" dirty="0" smtClean="0"/>
              <a:t> </a:t>
            </a:r>
            <a:r>
              <a:rPr lang="sk-SK" sz="2800" dirty="0" err="1" smtClean="0"/>
              <a:t>háztartásokban</a:t>
            </a:r>
            <a:r>
              <a:rPr lang="sk-SK" sz="2800" dirty="0" smtClean="0"/>
              <a:t>?</a:t>
            </a:r>
          </a:p>
          <a:p>
            <a:r>
              <a:rPr lang="sk-SK" sz="2800" dirty="0" smtClean="0"/>
              <a:t>Hol </a:t>
            </a:r>
            <a:r>
              <a:rPr lang="sk-SK" sz="2800" dirty="0" err="1" smtClean="0"/>
              <a:t>keletkeznek</a:t>
            </a:r>
            <a:r>
              <a:rPr lang="sk-SK" sz="2800" dirty="0" smtClean="0"/>
              <a:t> </a:t>
            </a:r>
            <a:r>
              <a:rPr lang="sk-SK" sz="2800" dirty="0" err="1" smtClean="0"/>
              <a:t>általában</a:t>
            </a:r>
            <a:r>
              <a:rPr lang="sk-SK" sz="2800" dirty="0" smtClean="0"/>
              <a:t> a </a:t>
            </a:r>
            <a:r>
              <a:rPr lang="sk-SK" sz="2800" dirty="0" err="1" smtClean="0"/>
              <a:t>szeméthegyek</a:t>
            </a:r>
            <a:r>
              <a:rPr lang="sk-SK" sz="2800" dirty="0" smtClean="0"/>
              <a:t>?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sk-SK" sz="6600" dirty="0" err="1" smtClean="0"/>
              <a:t>Köszönöm</a:t>
            </a:r>
            <a:r>
              <a:rPr lang="sk-SK" sz="6600" dirty="0" smtClean="0"/>
              <a:t> a </a:t>
            </a:r>
            <a:r>
              <a:rPr lang="sk-SK" sz="6600" dirty="0" err="1" smtClean="0"/>
              <a:t>figyelmet</a:t>
            </a:r>
            <a:r>
              <a:rPr lang="sk-SK" sz="6600" dirty="0" smtClean="0"/>
              <a:t>!</a:t>
            </a:r>
            <a:endParaRPr lang="sk-SK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A szemét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3600" smtClean="0"/>
              <a:t>A szemét korunk egyik legnagyobb problémája és a j</a:t>
            </a:r>
            <a:r>
              <a:rPr lang="hu-HU" sz="3600" smtClean="0"/>
              <a:t>ö</a:t>
            </a:r>
            <a:r>
              <a:rPr lang="sk-SK" sz="3600" smtClean="0"/>
              <a:t>vő legnagyobb problémája lehet.</a:t>
            </a:r>
          </a:p>
          <a:p>
            <a:pPr eaLnBrk="1" hangingPunct="1"/>
            <a:endParaRPr lang="sk-SK" sz="3600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30968">
            <a:off x="4356100" y="3068638"/>
            <a:ext cx="4227513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FF00"/>
                </a:solidFill>
              </a:rPr>
              <a:t>Források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600" b="1" dirty="0" smtClean="0">
                <a:solidFill>
                  <a:srgbClr val="FFFF00"/>
                </a:solidFill>
              </a:rPr>
              <a:t>http://www.hotdog.hu/seecrets/titokzatos-epitmenyek/a-vilag-legnagyobb-epitmenye-a-kinai-nagy-fal</a:t>
            </a:r>
          </a:p>
          <a:p>
            <a:r>
              <a:rPr lang="sk-SK" sz="1600" b="1" dirty="0" smtClean="0">
                <a:solidFill>
                  <a:srgbClr val="FFFF00"/>
                </a:solidFill>
              </a:rPr>
              <a:t>http://www.mediterrangyor.hu/ezmegaz/8-pontban-a-kerti-egetesrol</a:t>
            </a:r>
          </a:p>
          <a:p>
            <a:r>
              <a:rPr lang="sk-SK" sz="1600" b="1" dirty="0" smtClean="0">
                <a:solidFill>
                  <a:srgbClr val="FFFF00"/>
                </a:solidFill>
              </a:rPr>
              <a:t>http://joestrupp.blogspot.sk/2011_10_01_archive.html</a:t>
            </a:r>
          </a:p>
          <a:p>
            <a:r>
              <a:rPr lang="sk-SK" sz="1600" b="1" dirty="0" smtClean="0">
                <a:solidFill>
                  <a:srgbClr val="FFFF00"/>
                </a:solidFill>
              </a:rPr>
              <a:t>http://www.haleman.estranky.cz/fotoalbum/tropicke-ryby.-.html</a:t>
            </a:r>
          </a:p>
          <a:p>
            <a:r>
              <a:rPr lang="sk-SK" sz="1600" b="1" dirty="0" smtClean="0">
                <a:solidFill>
                  <a:srgbClr val="FFFF00"/>
                </a:solidFill>
              </a:rPr>
              <a:t>http://qualifikacio.hu/environmentprotection.html</a:t>
            </a:r>
          </a:p>
          <a:p>
            <a:r>
              <a:rPr lang="sk-SK" sz="1600" b="1" dirty="0" smtClean="0">
                <a:solidFill>
                  <a:srgbClr val="FFFF00"/>
                </a:solidFill>
              </a:rPr>
              <a:t>http://www.hongkiat.com/blog/recycled-art-masterpiece-made-from-junks/</a:t>
            </a:r>
          </a:p>
          <a:p>
            <a:r>
              <a:rPr lang="sk-SK" sz="1600" b="1" dirty="0" smtClean="0">
                <a:solidFill>
                  <a:srgbClr val="FFFF00"/>
                </a:solidFill>
              </a:rPr>
              <a:t>http://artsfield.net/2012/12/21/canon-art-35mm-camera-by-ian-muttoo-with-recycled-materials/camera-art-arts-ideas-recycled-art-coca-cola-photography-creativity-best-free-online/</a:t>
            </a:r>
          </a:p>
          <a:p>
            <a:r>
              <a:rPr lang="sk-SK" sz="1600" b="1" dirty="0" smtClean="0">
                <a:solidFill>
                  <a:srgbClr val="FFFF00"/>
                </a:solidFill>
              </a:rPr>
              <a:t>http://hplusmagazine.com/2012/04/10/our-solar-system-our-galaxy-then-the-universe/</a:t>
            </a:r>
          </a:p>
          <a:p>
            <a:r>
              <a:rPr lang="sk-SK" sz="1600" b="1" dirty="0" smtClean="0">
                <a:solidFill>
                  <a:srgbClr val="FFFF00"/>
                </a:solidFill>
              </a:rPr>
              <a:t>http://monitor.blog.hu/2010/07/24/vajon_meddig_tart_meg_a_fold_turokepessege_szemetsziget_a_csendes_oceanon</a:t>
            </a:r>
          </a:p>
          <a:p>
            <a:r>
              <a:rPr lang="sk-SK" sz="1600" b="1" dirty="0" smtClean="0">
                <a:solidFill>
                  <a:srgbClr val="FFFF00"/>
                </a:solidFill>
              </a:rPr>
              <a:t>http://www.olo.sk/</a:t>
            </a:r>
          </a:p>
          <a:p>
            <a:r>
              <a:rPr lang="sk-SK" sz="1600" b="1" dirty="0" smtClean="0">
                <a:solidFill>
                  <a:srgbClr val="FFFF00"/>
                </a:solidFill>
              </a:rPr>
              <a:t>http://rosselelet.blogspot.sk/2008_09_01_archive.html </a:t>
            </a:r>
          </a:p>
          <a:p>
            <a:r>
              <a:rPr lang="sk-SK" sz="1600" b="1" dirty="0" smtClean="0">
                <a:solidFill>
                  <a:srgbClr val="FFFF00"/>
                </a:solidFill>
              </a:rPr>
              <a:t>http://krap.blog.hu/2007/01/03/title_2004</a:t>
            </a:r>
          </a:p>
          <a:p>
            <a:endParaRPr lang="sk-SK" sz="1600" b="1" dirty="0" smtClean="0">
              <a:solidFill>
                <a:srgbClr val="FFFF00"/>
              </a:solidFill>
            </a:endParaRPr>
          </a:p>
          <a:p>
            <a:endParaRPr lang="sk-SK" sz="1600" b="1" dirty="0" smtClean="0">
              <a:solidFill>
                <a:srgbClr val="FFFF00"/>
              </a:solidFill>
            </a:endParaRPr>
          </a:p>
          <a:p>
            <a:endParaRPr lang="sk-SK" sz="1600" b="1" dirty="0" smtClean="0">
              <a:solidFill>
                <a:srgbClr val="FFFF00"/>
              </a:solidFill>
            </a:endParaRPr>
          </a:p>
          <a:p>
            <a:endParaRPr lang="sk-SK" sz="1600" b="1" dirty="0" smtClean="0">
              <a:solidFill>
                <a:srgbClr val="FFFF00"/>
              </a:solidFill>
            </a:endParaRPr>
          </a:p>
          <a:p>
            <a:endParaRPr lang="sk-SK" sz="1600" b="1" dirty="0" smtClean="0">
              <a:solidFill>
                <a:srgbClr val="FFFF00"/>
              </a:solidFill>
            </a:endParaRPr>
          </a:p>
          <a:p>
            <a:endParaRPr lang="sk-SK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Szemét</a:t>
            </a:r>
            <a:r>
              <a:rPr lang="sk-SK" dirty="0" smtClean="0"/>
              <a:t> </a:t>
            </a:r>
            <a:r>
              <a:rPr lang="sk-SK" dirty="0" err="1" smtClean="0"/>
              <a:t>vagy</a:t>
            </a:r>
            <a:r>
              <a:rPr lang="sk-SK" dirty="0" smtClean="0"/>
              <a:t> </a:t>
            </a:r>
            <a:r>
              <a:rPr lang="sk-SK" dirty="0" err="1" smtClean="0"/>
              <a:t>hulladék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            </a:t>
            </a:r>
            <a:r>
              <a:rPr lang="sk-SK" dirty="0" err="1" smtClean="0"/>
              <a:t>Hulladék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2000" dirty="0" smtClean="0"/>
              <a:t>A </a:t>
            </a:r>
            <a:r>
              <a:rPr lang="sk-SK" sz="2000" dirty="0" err="1" smtClean="0"/>
              <a:t>hulladék</a:t>
            </a:r>
            <a:r>
              <a:rPr lang="sk-SK" sz="2000" dirty="0" smtClean="0"/>
              <a:t> </a:t>
            </a:r>
            <a:r>
              <a:rPr lang="sk-SK" sz="2000" dirty="0" err="1" smtClean="0"/>
              <a:t>feleslegessé</a:t>
            </a:r>
            <a:r>
              <a:rPr lang="sk-SK" sz="2000" dirty="0" smtClean="0"/>
              <a:t> </a:t>
            </a:r>
            <a:r>
              <a:rPr lang="sk-SK" sz="2000" dirty="0" err="1" smtClean="0"/>
              <a:t>vált</a:t>
            </a:r>
            <a:r>
              <a:rPr lang="sk-SK" sz="2000" dirty="0" smtClean="0"/>
              <a:t> </a:t>
            </a:r>
            <a:r>
              <a:rPr lang="sk-SK" sz="2000" dirty="0" err="1" smtClean="0"/>
              <a:t>anyag</a:t>
            </a:r>
            <a:r>
              <a:rPr lang="sk-SK" sz="2000" dirty="0" smtClean="0"/>
              <a:t> </a:t>
            </a:r>
            <a:r>
              <a:rPr lang="sk-SK" sz="2000" dirty="0" err="1" smtClean="0"/>
              <a:t>amit</a:t>
            </a:r>
            <a:r>
              <a:rPr lang="sk-SK" sz="2000" dirty="0" smtClean="0"/>
              <a:t> </a:t>
            </a:r>
            <a:r>
              <a:rPr lang="sk-SK" sz="2000" dirty="0" err="1" smtClean="0"/>
              <a:t>újrahasznosítunk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         </a:t>
            </a:r>
            <a:r>
              <a:rPr lang="sk-SK" dirty="0" err="1" smtClean="0"/>
              <a:t>Szemét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/>
              <a:t>A </a:t>
            </a:r>
            <a:r>
              <a:rPr lang="sk-SK" dirty="0" err="1" smtClean="0"/>
              <a:t>szemét</a:t>
            </a:r>
            <a:r>
              <a:rPr lang="sk-SK" dirty="0" smtClean="0"/>
              <a:t> </a:t>
            </a:r>
            <a:r>
              <a:rPr lang="sk-SK" dirty="0" err="1" smtClean="0"/>
              <a:t>feleslegessé</a:t>
            </a:r>
            <a:r>
              <a:rPr lang="sk-SK" dirty="0" smtClean="0"/>
              <a:t> </a:t>
            </a:r>
            <a:r>
              <a:rPr lang="sk-SK" dirty="0" err="1" smtClean="0"/>
              <a:t>vált</a:t>
            </a:r>
            <a:r>
              <a:rPr lang="sk-SK" dirty="0" smtClean="0"/>
              <a:t> </a:t>
            </a:r>
            <a:r>
              <a:rPr lang="sk-SK" dirty="0" err="1" smtClean="0"/>
              <a:t>anyag</a:t>
            </a:r>
            <a:r>
              <a:rPr lang="sk-SK" dirty="0" smtClean="0"/>
              <a:t>, </a:t>
            </a:r>
            <a:r>
              <a:rPr lang="sk-SK" dirty="0" err="1" smtClean="0"/>
              <a:t>amit</a:t>
            </a:r>
            <a:r>
              <a:rPr lang="sk-SK" dirty="0" smtClean="0"/>
              <a:t> </a:t>
            </a:r>
            <a:r>
              <a:rPr lang="sk-SK" dirty="0" err="1" smtClean="0"/>
              <a:t>nem</a:t>
            </a:r>
            <a:r>
              <a:rPr lang="sk-SK" dirty="0" smtClean="0"/>
              <a:t> </a:t>
            </a:r>
            <a:r>
              <a:rPr lang="sk-SK" dirty="0" err="1" smtClean="0"/>
              <a:t>tudunk</a:t>
            </a:r>
            <a:r>
              <a:rPr lang="sk-SK" dirty="0" smtClean="0"/>
              <a:t> </a:t>
            </a:r>
            <a:r>
              <a:rPr lang="sk-SK" dirty="0" err="1" smtClean="0"/>
              <a:t>újrahasznosítani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352839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Vízszennyezés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6600"/>
                </a:solidFill>
              </a:rPr>
              <a:t>A </a:t>
            </a:r>
            <a:r>
              <a:rPr lang="sk-SK" dirty="0" err="1" smtClean="0">
                <a:solidFill>
                  <a:srgbClr val="FF6600"/>
                </a:solidFill>
              </a:rPr>
              <a:t>szennyezett</a:t>
            </a:r>
            <a:r>
              <a:rPr lang="sk-SK" dirty="0" smtClean="0">
                <a:solidFill>
                  <a:srgbClr val="FF6600"/>
                </a:solidFill>
              </a:rPr>
              <a:t> víz </a:t>
            </a:r>
            <a:r>
              <a:rPr lang="sk-SK" dirty="0" err="1" smtClean="0">
                <a:solidFill>
                  <a:srgbClr val="FF6600"/>
                </a:solidFill>
              </a:rPr>
              <a:t>évente</a:t>
            </a:r>
            <a:r>
              <a:rPr lang="sk-SK" dirty="0" smtClean="0">
                <a:solidFill>
                  <a:srgbClr val="FF6600"/>
                </a:solidFill>
              </a:rPr>
              <a:t> 1,2 </a:t>
            </a:r>
            <a:r>
              <a:rPr lang="sk-SK" dirty="0" err="1" smtClean="0">
                <a:solidFill>
                  <a:srgbClr val="FF6600"/>
                </a:solidFill>
              </a:rPr>
              <a:t>milliárd</a:t>
            </a:r>
            <a:r>
              <a:rPr lang="sk-SK" dirty="0" smtClean="0">
                <a:solidFill>
                  <a:srgbClr val="FF6600"/>
                </a:solidFill>
              </a:rPr>
              <a:t> </a:t>
            </a:r>
            <a:r>
              <a:rPr lang="sk-SK" dirty="0" err="1" smtClean="0">
                <a:solidFill>
                  <a:srgbClr val="FF6600"/>
                </a:solidFill>
              </a:rPr>
              <a:t>ember</a:t>
            </a:r>
            <a:r>
              <a:rPr lang="sk-SK" dirty="0" smtClean="0">
                <a:solidFill>
                  <a:srgbClr val="FF6600"/>
                </a:solidFill>
              </a:rPr>
              <a:t> </a:t>
            </a:r>
            <a:r>
              <a:rPr lang="sk-SK" dirty="0" err="1" smtClean="0">
                <a:solidFill>
                  <a:srgbClr val="FF6600"/>
                </a:solidFill>
              </a:rPr>
              <a:t>egészségét</a:t>
            </a:r>
            <a:r>
              <a:rPr lang="sk-SK" dirty="0" smtClean="0">
                <a:solidFill>
                  <a:srgbClr val="FF6600"/>
                </a:solidFill>
              </a:rPr>
              <a:t> </a:t>
            </a:r>
            <a:r>
              <a:rPr lang="sk-SK" dirty="0" err="1" smtClean="0">
                <a:solidFill>
                  <a:srgbClr val="FF6600"/>
                </a:solidFill>
              </a:rPr>
              <a:t>károsítja</a:t>
            </a:r>
            <a:r>
              <a:rPr lang="sk-SK" dirty="0" smtClean="0">
                <a:solidFill>
                  <a:srgbClr val="FF6600"/>
                </a:solidFill>
              </a:rPr>
              <a:t>.</a:t>
            </a:r>
          </a:p>
          <a:p>
            <a:r>
              <a:rPr lang="sk-SK" dirty="0" err="1" smtClean="0">
                <a:solidFill>
                  <a:srgbClr val="FF6600"/>
                </a:solidFill>
              </a:rPr>
              <a:t>Egy</a:t>
            </a:r>
            <a:r>
              <a:rPr lang="sk-SK" dirty="0" smtClean="0">
                <a:solidFill>
                  <a:srgbClr val="FF6600"/>
                </a:solidFill>
              </a:rPr>
              <a:t> 1 </a:t>
            </a:r>
            <a:r>
              <a:rPr lang="sk-SK" dirty="0" err="1" smtClean="0">
                <a:solidFill>
                  <a:srgbClr val="FF6600"/>
                </a:solidFill>
              </a:rPr>
              <a:t>milliós</a:t>
            </a:r>
            <a:r>
              <a:rPr lang="sk-SK" dirty="0" smtClean="0">
                <a:solidFill>
                  <a:srgbClr val="FF6600"/>
                </a:solidFill>
              </a:rPr>
              <a:t> </a:t>
            </a:r>
            <a:r>
              <a:rPr lang="sk-SK" dirty="0" err="1" smtClean="0">
                <a:solidFill>
                  <a:srgbClr val="FF6600"/>
                </a:solidFill>
              </a:rPr>
              <a:t>lakosú</a:t>
            </a:r>
            <a:r>
              <a:rPr lang="sk-SK" dirty="0" smtClean="0">
                <a:solidFill>
                  <a:srgbClr val="FF6600"/>
                </a:solidFill>
              </a:rPr>
              <a:t> </a:t>
            </a:r>
            <a:r>
              <a:rPr lang="sk-SK" dirty="0" err="1" smtClean="0">
                <a:solidFill>
                  <a:srgbClr val="FF6600"/>
                </a:solidFill>
              </a:rPr>
              <a:t>városban</a:t>
            </a:r>
            <a:r>
              <a:rPr lang="sk-SK" dirty="0" smtClean="0">
                <a:solidFill>
                  <a:srgbClr val="FF6600"/>
                </a:solidFill>
              </a:rPr>
              <a:t> </a:t>
            </a:r>
            <a:r>
              <a:rPr lang="sk-SK" dirty="0" err="1" smtClean="0">
                <a:solidFill>
                  <a:srgbClr val="FF6600"/>
                </a:solidFill>
              </a:rPr>
              <a:t>évente</a:t>
            </a:r>
            <a:r>
              <a:rPr lang="sk-SK" dirty="0" smtClean="0">
                <a:solidFill>
                  <a:srgbClr val="FF6600"/>
                </a:solidFill>
              </a:rPr>
              <a:t> 50 000 </a:t>
            </a:r>
            <a:r>
              <a:rPr lang="sk-SK" dirty="0" err="1" smtClean="0">
                <a:solidFill>
                  <a:srgbClr val="FF6600"/>
                </a:solidFill>
              </a:rPr>
              <a:t>tonna</a:t>
            </a:r>
            <a:r>
              <a:rPr lang="sk-SK" dirty="0" smtClean="0">
                <a:solidFill>
                  <a:srgbClr val="FF6600"/>
                </a:solidFill>
              </a:rPr>
              <a:t> </a:t>
            </a:r>
            <a:r>
              <a:rPr lang="sk-SK" dirty="0" err="1" smtClean="0">
                <a:solidFill>
                  <a:srgbClr val="FF6600"/>
                </a:solidFill>
              </a:rPr>
              <a:t>szemét</a:t>
            </a:r>
            <a:r>
              <a:rPr lang="sk-SK" dirty="0" smtClean="0">
                <a:solidFill>
                  <a:srgbClr val="FF6600"/>
                </a:solidFill>
              </a:rPr>
              <a:t> </a:t>
            </a:r>
            <a:r>
              <a:rPr lang="sk-SK" dirty="0" err="1" smtClean="0">
                <a:solidFill>
                  <a:srgbClr val="FF6600"/>
                </a:solidFill>
              </a:rPr>
              <a:t>keletkezik</a:t>
            </a:r>
            <a:r>
              <a:rPr lang="sk-SK" dirty="0" smtClean="0">
                <a:solidFill>
                  <a:srgbClr val="FF6600"/>
                </a:solidFill>
              </a:rPr>
              <a:t>.</a:t>
            </a:r>
            <a:endParaRPr lang="sk-SK" dirty="0">
              <a:solidFill>
                <a:srgbClr val="FF66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47160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 smtClean="0">
                <a:solidFill>
                  <a:srgbClr val="CC0066"/>
                </a:solidFill>
              </a:rPr>
              <a:t>Szemétszigetek</a:t>
            </a:r>
            <a:r>
              <a:rPr lang="sk-SK" sz="4000" dirty="0" smtClean="0">
                <a:solidFill>
                  <a:srgbClr val="CC0066"/>
                </a:solidFill>
              </a:rPr>
              <a:t> </a:t>
            </a:r>
            <a:r>
              <a:rPr lang="sk-SK" sz="4000" dirty="0" err="1" smtClean="0">
                <a:solidFill>
                  <a:srgbClr val="CC0066"/>
                </a:solidFill>
              </a:rPr>
              <a:t>az</a:t>
            </a:r>
            <a:r>
              <a:rPr lang="sk-SK" sz="4000" dirty="0" smtClean="0">
                <a:solidFill>
                  <a:srgbClr val="CC0066"/>
                </a:solidFill>
              </a:rPr>
              <a:t> </a:t>
            </a:r>
            <a:r>
              <a:rPr lang="sk-SK" sz="4000" dirty="0" err="1" smtClean="0">
                <a:solidFill>
                  <a:srgbClr val="CC0066"/>
                </a:solidFill>
              </a:rPr>
              <a:t>óceánon</a:t>
            </a:r>
            <a:endParaRPr lang="sk-SK" sz="4000" dirty="0" smtClean="0">
              <a:solidFill>
                <a:srgbClr val="CC0066"/>
              </a:solidFill>
            </a:endParaRPr>
          </a:p>
        </p:txBody>
      </p:sp>
      <p:sp>
        <p:nvSpPr>
          <p:cNvPr id="17410" name="Zástupný symbol obsahu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038600" cy="4525963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rgbClr val="CC0066"/>
                </a:solidFill>
                <a:latin typeface="Boopee"/>
              </a:rPr>
              <a:t>A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világ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legnagyobb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szeméthalmaza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hullámzik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a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Csendes-óceánon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az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Egyesült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Államok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és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Japán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között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. A kb.100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millió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tonnás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masszát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a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tengeráramlások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tartják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 </a:t>
            </a:r>
            <a:r>
              <a:rPr lang="sk-SK" dirty="0" err="1" smtClean="0">
                <a:solidFill>
                  <a:srgbClr val="CC0066"/>
                </a:solidFill>
                <a:latin typeface="Boopee"/>
              </a:rPr>
              <a:t>egyben</a:t>
            </a:r>
            <a:r>
              <a:rPr lang="sk-SK" dirty="0" smtClean="0">
                <a:solidFill>
                  <a:srgbClr val="CC0066"/>
                </a:solidFill>
                <a:latin typeface="Boopee"/>
              </a:rPr>
              <a:t>...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1484784"/>
            <a:ext cx="3889375" cy="266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8229600" cy="5030019"/>
          </a:xfrm>
        </p:spPr>
        <p:txBody>
          <a:bodyPr/>
          <a:lstStyle/>
          <a:p>
            <a:r>
              <a:rPr lang="hu-HU" dirty="0" smtClean="0">
                <a:solidFill>
                  <a:srgbClr val="CC0066"/>
                </a:solidFill>
                <a:latin typeface="Boopee"/>
              </a:rPr>
              <a:t>…Két szigetről van szó. A két sziget kiterjedése nagyjából az Egyesült Államok területének kétszerese, az egyiké Közép-Európa nagyságú. </a:t>
            </a:r>
          </a:p>
          <a:p>
            <a:endParaRPr lang="sk-SK" sz="2800" dirty="0" smtClean="0">
              <a:solidFill>
                <a:srgbClr val="604A7B"/>
              </a:solidFill>
              <a:latin typeface="Boope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>
                <a:solidFill>
                  <a:srgbClr val="FA3CAD"/>
                </a:solidFill>
              </a:rPr>
              <a:t> </a:t>
            </a:r>
            <a:r>
              <a:rPr lang="sk-SK" i="1" dirty="0" err="1" smtClean="0">
                <a:solidFill>
                  <a:srgbClr val="FA3CAD"/>
                </a:solidFill>
              </a:rPr>
              <a:t>Szemétszigetek</a:t>
            </a:r>
            <a:r>
              <a:rPr lang="sk-SK" i="1" dirty="0" smtClean="0">
                <a:solidFill>
                  <a:srgbClr val="FA3CAD"/>
                </a:solidFill>
              </a:rPr>
              <a:t> </a:t>
            </a:r>
            <a:r>
              <a:rPr lang="sk-SK" i="1" dirty="0" err="1" smtClean="0">
                <a:solidFill>
                  <a:srgbClr val="FA3CAD"/>
                </a:solidFill>
              </a:rPr>
              <a:t>veszélyei</a:t>
            </a:r>
            <a:endParaRPr lang="sk-SK" i="1" dirty="0">
              <a:solidFill>
                <a:srgbClr val="FA3CAD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628800"/>
            <a:ext cx="7427168" cy="4525963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CC0066"/>
                </a:solidFill>
              </a:rPr>
              <a:t>Ez az óriási hulladékkupac az óceán állatvilágára van legnagyobb veszéllyel. Az áttetsző műanyag zacskókat sok állat tápláléknak nézni és lenyeli, pedig ezek eltömítik a </a:t>
            </a:r>
            <a:r>
              <a:rPr lang="hu-HU" dirty="0" err="1" smtClean="0">
                <a:solidFill>
                  <a:srgbClr val="CC0066"/>
                </a:solidFill>
              </a:rPr>
              <a:t>nyelőcsatornákat</a:t>
            </a:r>
            <a:r>
              <a:rPr lang="hu-HU" dirty="0" smtClean="0">
                <a:solidFill>
                  <a:srgbClr val="CC0066"/>
                </a:solidFill>
              </a:rPr>
              <a:t>, így az élőlények éhen halnak, vagy leáll a légzésük.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C0066"/>
                </a:solidFill>
              </a:rPr>
              <a:t> </a:t>
            </a:r>
            <a:r>
              <a:rPr lang="sk-SK" dirty="0" err="1" smtClean="0">
                <a:solidFill>
                  <a:srgbClr val="CC0066"/>
                </a:solidFill>
              </a:rPr>
              <a:t>Űrszemét</a:t>
            </a:r>
            <a:endParaRPr lang="sk-SK" dirty="0">
              <a:solidFill>
                <a:srgbClr val="CC006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907704" y="2060848"/>
            <a:ext cx="6120680" cy="3312368"/>
          </a:xfrm>
        </p:spPr>
        <p:txBody>
          <a:bodyPr/>
          <a:lstStyle/>
          <a:p>
            <a:pPr>
              <a:buNone/>
            </a:pPr>
            <a:r>
              <a:rPr lang="sk-SK" dirty="0" err="1" smtClean="0">
                <a:solidFill>
                  <a:srgbClr val="CC0066"/>
                </a:solidFill>
              </a:rPr>
              <a:t>Jelenleg</a:t>
            </a:r>
            <a:r>
              <a:rPr lang="sk-SK" dirty="0" smtClean="0">
                <a:solidFill>
                  <a:srgbClr val="CC0066"/>
                </a:solidFill>
              </a:rPr>
              <a:t> 110 000 </a:t>
            </a:r>
            <a:r>
              <a:rPr lang="sk-SK" dirty="0" err="1" smtClean="0">
                <a:solidFill>
                  <a:srgbClr val="CC0066"/>
                </a:solidFill>
              </a:rPr>
              <a:t>repülőtárgyat</a:t>
            </a:r>
            <a:r>
              <a:rPr lang="sk-SK" dirty="0" smtClean="0">
                <a:solidFill>
                  <a:srgbClr val="CC0066"/>
                </a:solidFill>
              </a:rPr>
              <a:t> </a:t>
            </a:r>
            <a:r>
              <a:rPr lang="sk-SK" dirty="0" err="1" smtClean="0">
                <a:solidFill>
                  <a:srgbClr val="CC0066"/>
                </a:solidFill>
              </a:rPr>
              <a:t>tartanaz</a:t>
            </a:r>
            <a:r>
              <a:rPr lang="sk-SK" dirty="0" smtClean="0">
                <a:solidFill>
                  <a:srgbClr val="CC0066"/>
                </a:solidFill>
              </a:rPr>
              <a:t> </a:t>
            </a:r>
            <a:r>
              <a:rPr lang="sk-SK" dirty="0" err="1" smtClean="0">
                <a:solidFill>
                  <a:srgbClr val="CC0066"/>
                </a:solidFill>
              </a:rPr>
              <a:t>számon</a:t>
            </a:r>
            <a:r>
              <a:rPr lang="sk-SK" dirty="0" smtClean="0">
                <a:solidFill>
                  <a:srgbClr val="CC0066"/>
                </a:solidFill>
              </a:rPr>
              <a:t>,  </a:t>
            </a:r>
            <a:r>
              <a:rPr lang="sk-SK" dirty="0" err="1" smtClean="0">
                <a:solidFill>
                  <a:srgbClr val="CC0066"/>
                </a:solidFill>
              </a:rPr>
              <a:t>pl.műholdak</a:t>
            </a:r>
            <a:r>
              <a:rPr lang="sk-SK" dirty="0" smtClean="0">
                <a:solidFill>
                  <a:srgbClr val="CC0066"/>
                </a:solidFill>
              </a:rPr>
              <a:t> </a:t>
            </a:r>
            <a:r>
              <a:rPr lang="sk-SK" dirty="0" err="1" smtClean="0">
                <a:solidFill>
                  <a:srgbClr val="CC0066"/>
                </a:solidFill>
              </a:rPr>
              <a:t>levállt</a:t>
            </a:r>
            <a:r>
              <a:rPr lang="sk-SK" dirty="0" smtClean="0">
                <a:solidFill>
                  <a:srgbClr val="CC0066"/>
                </a:solidFill>
              </a:rPr>
              <a:t> </a:t>
            </a:r>
            <a:r>
              <a:rPr lang="sk-SK" dirty="0" err="1" smtClean="0">
                <a:solidFill>
                  <a:srgbClr val="CC0066"/>
                </a:solidFill>
              </a:rPr>
              <a:t>részei</a:t>
            </a:r>
            <a:r>
              <a:rPr lang="sk-SK" dirty="0" smtClean="0">
                <a:solidFill>
                  <a:srgbClr val="CC00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/>
          <a:lstStyle/>
          <a:p>
            <a:pPr eaLnBrk="1" hangingPunct="1"/>
            <a:r>
              <a:rPr lang="hu-HU" dirty="0" smtClean="0">
                <a:solidFill>
                  <a:srgbClr val="FF0000"/>
                </a:solidFill>
              </a:rPr>
              <a:t>Újrahasznosítás</a:t>
            </a:r>
            <a:endParaRPr lang="sk-SK" dirty="0" smtClean="0">
              <a:solidFill>
                <a:srgbClr val="FF0000"/>
              </a:solidFill>
            </a:endParaRPr>
          </a:p>
        </p:txBody>
      </p:sp>
      <p:sp>
        <p:nvSpPr>
          <p:cNvPr id="18435" name="Zástupný symbol obsahu 2"/>
          <p:cNvSpPr>
            <a:spLocks noGrp="1"/>
          </p:cNvSpPr>
          <p:nvPr>
            <p:ph sz="half" idx="1"/>
          </p:nvPr>
        </p:nvSpPr>
        <p:spPr>
          <a:xfrm>
            <a:off x="1907704" y="1844824"/>
            <a:ext cx="5688632" cy="4752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hu-HU" dirty="0" smtClean="0">
              <a:solidFill>
                <a:srgbClr val="FF6600"/>
              </a:solidFill>
              <a:latin typeface="Monotype Corsiva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Célja:Az újrahasznosítás célja a Föld erőforrásainak kímélése, például, hogy kevesebb fát kelljen kivágni papírgyártás céljára, vagy kevesebb vasércet kibányászni acélgyártásra</a:t>
            </a:r>
            <a:r>
              <a:rPr lang="hu-HU" sz="2400" dirty="0" smtClean="0">
                <a:solidFill>
                  <a:srgbClr val="FF0000"/>
                </a:solidFill>
                <a:latin typeface="Boopee"/>
              </a:rPr>
              <a:t> …</a:t>
            </a:r>
            <a:endParaRPr lang="sk-SK" sz="2400" dirty="0" smtClean="0">
              <a:solidFill>
                <a:srgbClr val="FF0000"/>
              </a:solidFill>
              <a:latin typeface="Boope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424</TotalTime>
  <Words>409</Words>
  <Application>Microsoft Office PowerPoint</Application>
  <PresentationFormat>Prezentácia na obrazovke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A szemét útja</vt:lpstr>
      <vt:lpstr>A szemét</vt:lpstr>
      <vt:lpstr>Szemét vagy hulladék?</vt:lpstr>
      <vt:lpstr>Vízszennyezés</vt:lpstr>
      <vt:lpstr>Szemétszigetek az óceánon</vt:lpstr>
      <vt:lpstr>Snímka 6</vt:lpstr>
      <vt:lpstr> Szemétszigetek veszélyei</vt:lpstr>
      <vt:lpstr> Űrszemét</vt:lpstr>
      <vt:lpstr>Újrahasznosítás</vt:lpstr>
      <vt:lpstr>Snímka 10</vt:lpstr>
      <vt:lpstr>Újrahasznosítás és művészet</vt:lpstr>
      <vt:lpstr>Szelektálás</vt:lpstr>
      <vt:lpstr>Szeméthegyek   </vt:lpstr>
      <vt:lpstr>...és a New York-i szeméthegy.</vt:lpstr>
      <vt:lpstr>Snímka 15</vt:lpstr>
      <vt:lpstr> Ártalmatlanítás veszélyes hulladék </vt:lpstr>
      <vt:lpstr>Nem veszélyes hulladék</vt:lpstr>
      <vt:lpstr>Kérdések</vt:lpstr>
      <vt:lpstr>Köszönöm a figyelmet!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Szeméthegyek</dc:title>
  <dc:creator>simav600</dc:creator>
  <cp:lastModifiedBy>ag101</cp:lastModifiedBy>
  <cp:revision>48</cp:revision>
  <dcterms:created xsi:type="dcterms:W3CDTF">2013-02-07T13:55:41Z</dcterms:created>
  <dcterms:modified xsi:type="dcterms:W3CDTF">2013-02-19T19:26:31Z</dcterms:modified>
</cp:coreProperties>
</file>