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0"/>
  </p:notesMasterIdLst>
  <p:sldIdLst>
    <p:sldId id="256" r:id="rId2"/>
    <p:sldId id="268" r:id="rId3"/>
    <p:sldId id="258" r:id="rId4"/>
    <p:sldId id="259" r:id="rId5"/>
    <p:sldId id="260" r:id="rId6"/>
    <p:sldId id="266" r:id="rId7"/>
    <p:sldId id="262" r:id="rId8"/>
    <p:sldId id="264" r:id="rId9"/>
    <p:sldId id="263" r:id="rId10"/>
    <p:sldId id="274" r:id="rId11"/>
    <p:sldId id="261" r:id="rId12"/>
    <p:sldId id="267" r:id="rId13"/>
    <p:sldId id="275" r:id="rId14"/>
    <p:sldId id="270" r:id="rId15"/>
    <p:sldId id="271" r:id="rId16"/>
    <p:sldId id="277" r:id="rId17"/>
    <p:sldId id="276" r:id="rId18"/>
    <p:sldId id="273" r:id="rId1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3B"/>
    <a:srgbClr val="12D024"/>
    <a:srgbClr val="663300"/>
    <a:srgbClr val="0E03F3"/>
    <a:srgbClr val="41414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Világos stílus 2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Világos stílus 2 – 5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Világos stílu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44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style val="18"/>
  <c:chart>
    <c:title>
      <c:tx>
        <c:rich>
          <a:bodyPr/>
          <a:lstStyle/>
          <a:p>
            <a:pPr>
              <a:defRPr/>
            </a:pPr>
            <a:r>
              <a:rPr lang="en-US" dirty="0"/>
              <a:t>A Föld energiahasználata 2010-ben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A Föld energiahasználata 2010-ben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Munka1!$A$2:$A$6</c:f>
              <c:strCache>
                <c:ptCount val="5"/>
                <c:pt idx="0">
                  <c:v>1.megújuló</c:v>
                </c:pt>
                <c:pt idx="1">
                  <c:v>2. földgáz</c:v>
                </c:pt>
                <c:pt idx="2">
                  <c:v>olaj</c:v>
                </c:pt>
                <c:pt idx="3">
                  <c:v>szén</c:v>
                </c:pt>
                <c:pt idx="4">
                  <c:v>nukleáris</c:v>
                </c:pt>
              </c:strCache>
            </c:strRef>
          </c:cat>
          <c:val>
            <c:numRef>
              <c:f>Munka1!$B$2:$B$6</c:f>
              <c:numCache>
                <c:formatCode>0%</c:formatCode>
                <c:ptCount val="5"/>
                <c:pt idx="0">
                  <c:v>0.13</c:v>
                </c:pt>
                <c:pt idx="1">
                  <c:v>0.21</c:v>
                </c:pt>
                <c:pt idx="2">
                  <c:v>0.34</c:v>
                </c:pt>
                <c:pt idx="3">
                  <c:v>0.26</c:v>
                </c:pt>
                <c:pt idx="4">
                  <c:v>0.06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hu-H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C8000-533B-4C4B-92F4-D68B15600830}" type="datetimeFigureOut">
              <a:rPr lang="hu-HU" smtClean="0"/>
              <a:t>2013.02.16.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7C965-E1E1-4F6D-AB9E-B60EC8BF64BB}" type="slidenum">
              <a:rPr lang="hu-HU" smtClean="0"/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7C965-E1E1-4F6D-AB9E-B60EC8BF64BB}" type="slidenum">
              <a:rPr lang="hu-HU" smtClean="0"/>
              <a:t>10</a:t>
            </a:fld>
            <a:endParaRPr lang="hu-H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7C965-E1E1-4F6D-AB9E-B60EC8BF64BB}" type="slidenum">
              <a:rPr lang="hu-HU" smtClean="0"/>
              <a:t>15</a:t>
            </a:fld>
            <a:endParaRPr lang="hu-H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7C965-E1E1-4F6D-AB9E-B60EC8BF64BB}" type="slidenum">
              <a:rPr lang="hu-HU" smtClean="0"/>
              <a:t>16</a:t>
            </a:fld>
            <a:endParaRPr lang="hu-H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30F4-E808-48CC-897B-E51DFC29E6A8}" type="datetimeFigureOut">
              <a:rPr lang="hu-HU" smtClean="0"/>
              <a:pPr/>
              <a:t>2013.02.16.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4BE5-DD1E-4016-9E1F-C3F8EAA2D7C9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30F4-E808-48CC-897B-E51DFC29E6A8}" type="datetimeFigureOut">
              <a:rPr lang="hu-HU" smtClean="0"/>
              <a:pPr/>
              <a:t>2013.02.16.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4BE5-DD1E-4016-9E1F-C3F8EAA2D7C9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30F4-E808-48CC-897B-E51DFC29E6A8}" type="datetimeFigureOut">
              <a:rPr lang="hu-HU" smtClean="0"/>
              <a:pPr/>
              <a:t>2013.02.16.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4BE5-DD1E-4016-9E1F-C3F8EAA2D7C9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30F4-E808-48CC-897B-E51DFC29E6A8}" type="datetimeFigureOut">
              <a:rPr lang="hu-HU" smtClean="0"/>
              <a:pPr/>
              <a:t>2013.02.16.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4BE5-DD1E-4016-9E1F-C3F8EAA2D7C9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30F4-E808-48CC-897B-E51DFC29E6A8}" type="datetimeFigureOut">
              <a:rPr lang="hu-HU" smtClean="0"/>
              <a:pPr/>
              <a:t>2013.02.16.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4BE5-DD1E-4016-9E1F-C3F8EAA2D7C9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30F4-E808-48CC-897B-E51DFC29E6A8}" type="datetimeFigureOut">
              <a:rPr lang="hu-HU" smtClean="0"/>
              <a:pPr/>
              <a:t>2013.02.16.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4BE5-DD1E-4016-9E1F-C3F8EAA2D7C9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30F4-E808-48CC-897B-E51DFC29E6A8}" type="datetimeFigureOut">
              <a:rPr lang="hu-HU" smtClean="0"/>
              <a:pPr/>
              <a:t>2013.02.16.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4BE5-DD1E-4016-9E1F-C3F8EAA2D7C9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30F4-E808-48CC-897B-E51DFC29E6A8}" type="datetimeFigureOut">
              <a:rPr lang="hu-HU" smtClean="0"/>
              <a:pPr/>
              <a:t>2013.02.16.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4BE5-DD1E-4016-9E1F-C3F8EAA2D7C9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30F4-E808-48CC-897B-E51DFC29E6A8}" type="datetimeFigureOut">
              <a:rPr lang="hu-HU" smtClean="0"/>
              <a:pPr/>
              <a:t>2013.02.16.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4BE5-DD1E-4016-9E1F-C3F8EAA2D7C9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30F4-E808-48CC-897B-E51DFC29E6A8}" type="datetimeFigureOut">
              <a:rPr lang="hu-HU" smtClean="0"/>
              <a:pPr/>
              <a:t>2013.02.16.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4BE5-DD1E-4016-9E1F-C3F8EAA2D7C9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30F4-E808-48CC-897B-E51DFC29E6A8}" type="datetimeFigureOut">
              <a:rPr lang="hu-HU" smtClean="0"/>
              <a:pPr/>
              <a:t>2013.02.16.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4BE5-DD1E-4016-9E1F-C3F8EAA2D7C9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830F4-E808-48CC-897B-E51DFC29E6A8}" type="datetimeFigureOut">
              <a:rPr lang="hu-HU" smtClean="0"/>
              <a:pPr/>
              <a:t>2013.02.16.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C4BE5-DD1E-4016-9E1F-C3F8EAA2D7C9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hu.wikipedia.org/" TargetMode="External"/><Relationship Id="rId2" Type="http://schemas.openxmlformats.org/officeDocument/2006/relationships/hyperlink" Target="http://www.alternativenergia.h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jpeg"/><Relationship Id="rId7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u-H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Megújuló energiák</a:t>
            </a:r>
            <a:endParaRPr lang="hu-H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Sajbán Soma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Benedek 6.a osztály</a:t>
            </a:r>
            <a:endParaRPr lang="hu-H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Felkészítő tanár : Boldog Beáta</a:t>
            </a:r>
          </a:p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Szent Imre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Katolikus Általános Iskola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Eger,Deák Ferenc út 45.</a:t>
            </a:r>
          </a:p>
        </p:txBody>
      </p:sp>
      <p:pic>
        <p:nvPicPr>
          <p:cNvPr id="4" name="Kép 3" descr="0384-napkollektor-adja-a-meleg-vizet-a-szilas-parkb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764704"/>
            <a:ext cx="2022872" cy="1517154"/>
          </a:xfrm>
          <a:prstGeom prst="rect">
            <a:avLst/>
          </a:prstGeom>
        </p:spPr>
      </p:pic>
      <p:pic>
        <p:nvPicPr>
          <p:cNvPr id="5" name="Kép 4" descr="szelenergia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124744"/>
            <a:ext cx="1819672" cy="1364754"/>
          </a:xfrm>
          <a:prstGeom prst="rect">
            <a:avLst/>
          </a:prstGeom>
        </p:spPr>
      </p:pic>
      <p:pic>
        <p:nvPicPr>
          <p:cNvPr id="6" name="Kép 5" descr="H-la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797152"/>
            <a:ext cx="1331640" cy="1664550"/>
          </a:xfrm>
          <a:prstGeom prst="rect">
            <a:avLst/>
          </a:prstGeom>
        </p:spPr>
      </p:pic>
      <p:pic>
        <p:nvPicPr>
          <p:cNvPr id="7" name="Kép 6" descr="Copy_of_982557_301443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6296" y="5445224"/>
            <a:ext cx="1568460" cy="893030"/>
          </a:xfrm>
          <a:prstGeom prst="rect">
            <a:avLst/>
          </a:prstGeom>
        </p:spPr>
      </p:pic>
      <p:pic>
        <p:nvPicPr>
          <p:cNvPr id="8" name="Kép 7" descr="geotermikus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404664"/>
            <a:ext cx="2656210" cy="184341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0E03F3"/>
                </a:solidFill>
              </a:rPr>
              <a:t>A Víz</a:t>
            </a:r>
            <a:endParaRPr lang="hu-HU" dirty="0">
              <a:solidFill>
                <a:srgbClr val="0E03F3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 smtClean="0"/>
              <a:t>A vízenergia a víz mozgási erejéből nyert tiszta energia.</a:t>
            </a:r>
          </a:p>
          <a:p>
            <a:r>
              <a:rPr lang="hu-HU" dirty="0" smtClean="0"/>
              <a:t>Az emberek már az ókori Rómában is ismerték ezt az energiaforrást, legelőször vízimalmokban fogták be.</a:t>
            </a:r>
          </a:p>
          <a:p>
            <a:r>
              <a:rPr lang="hu-HU" dirty="0" smtClean="0"/>
              <a:t>A mai modern erőművekben a felduzzasztott víz energiája forgatja meg a generátorra rácsatlakoztatott turbinát, elektromos áramot termelve így.</a:t>
            </a:r>
          </a:p>
          <a:p>
            <a:r>
              <a:rPr lang="hu-HU" dirty="0" smtClean="0"/>
              <a:t>A vízenergia </a:t>
            </a:r>
            <a:r>
              <a:rPr lang="hu-H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mindig elérhető </a:t>
            </a:r>
            <a:r>
              <a:rPr lang="hu-HU" dirty="0" smtClean="0"/>
              <a:t>a nap-és szélenergiával szemben,viszont a sík vidékeken épített erőművek károsítják a környezetet. </a:t>
            </a:r>
          </a:p>
          <a:p>
            <a:endParaRPr lang="hu-HU" dirty="0"/>
          </a:p>
        </p:txBody>
      </p:sp>
      <p:pic>
        <p:nvPicPr>
          <p:cNvPr id="4" name="Kép 3" descr="Copy_of_982557_301443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548680"/>
            <a:ext cx="1529719" cy="870972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7956376" y="54868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Vízerőmű</a:t>
            </a:r>
            <a:endParaRPr lang="hu-HU" dirty="0"/>
          </a:p>
        </p:txBody>
      </p:sp>
      <p:pic>
        <p:nvPicPr>
          <p:cNvPr id="6" name="Kép 5" descr="220px-Braine-le-Château_JPG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5" y="5301208"/>
            <a:ext cx="1309621" cy="982216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6588224" y="544522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Vízimalom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"/>
                            </p:stCondLst>
                            <p:childTnLst>
                              <p:par>
                                <p:cTn id="2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00"/>
                            </p:stCondLst>
                            <p:childTnLst>
                              <p:par>
                                <p:cTn id="3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00"/>
                            </p:stCondLst>
                            <p:childTnLst>
                              <p:par>
                                <p:cTn id="4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300"/>
                            </p:stCondLst>
                            <p:childTnLst>
                              <p:par>
                                <p:cTn id="5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300"/>
                            </p:stCondLst>
                            <p:childTnLst>
                              <p:par>
                                <p:cTn id="6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A Biomassza</a:t>
            </a:r>
            <a:endParaRPr lang="hu-H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4">
                    <a:lumMod val="50000"/>
                  </a:schemeClr>
                </a:solidFill>
              </a:rPr>
              <a:t>A biomassza név alatt az élő szervezetek (növények és lebontóik) tömege egy ökológiai rendszerben.</a:t>
            </a:r>
          </a:p>
          <a:p>
            <a:r>
              <a:rPr lang="hu-HU" dirty="0" smtClean="0"/>
              <a:t>A belőle előállított energia előnye,hogy nem kerül több szén-dioxid a levegőbe, mint amennyit a növény felvett a légkörből. Tehát nem növeli az üvegházhatást okozó gázok mennyiségét.</a:t>
            </a:r>
            <a:endParaRPr lang="hu-HU" dirty="0"/>
          </a:p>
        </p:txBody>
      </p:sp>
      <p:pic>
        <p:nvPicPr>
          <p:cNvPr id="4" name="Kép 3" descr="biomassza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476672"/>
            <a:ext cx="1656184" cy="110105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solidFill>
                  <a:srgbClr val="002060"/>
                </a:solidFill>
              </a:rPr>
              <a:t>A biomassza csoportosítása</a:t>
            </a:r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i="1" dirty="0" smtClean="0"/>
              <a:t>Halmazállapota szerint:</a:t>
            </a:r>
          </a:p>
          <a:p>
            <a:pPr>
              <a:buNone/>
            </a:pPr>
            <a:r>
              <a:rPr lang="hu-HU" b="1" dirty="0" smtClean="0">
                <a:solidFill>
                  <a:schemeClr val="accent3">
                    <a:lumMod val="75000"/>
                  </a:schemeClr>
                </a:solidFill>
              </a:rPr>
              <a:t>1. Szilárd:</a:t>
            </a:r>
            <a:r>
              <a:rPr lang="hu-HU" b="1" dirty="0" smtClean="0"/>
              <a:t> </a:t>
            </a:r>
            <a:r>
              <a:rPr lang="hu-HU" b="1" dirty="0" smtClean="0"/>
              <a:t>fásszárú</a:t>
            </a:r>
            <a:r>
              <a:rPr lang="hu-HU" b="1" dirty="0" smtClean="0"/>
              <a:t> növények (természetes,ültetvényerdők)</a:t>
            </a:r>
          </a:p>
          <a:p>
            <a:pPr>
              <a:buFontTx/>
              <a:buChar char="-"/>
            </a:pPr>
            <a:r>
              <a:rPr lang="hu-HU" b="1" dirty="0" smtClean="0"/>
              <a:t>Lágyszárú növények (szalma,nád,energiafű…)</a:t>
            </a:r>
          </a:p>
          <a:p>
            <a:pPr>
              <a:buNone/>
            </a:pPr>
            <a: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2.  Folyékony: </a:t>
            </a:r>
            <a:r>
              <a:rPr lang="hu-HU" b="1" dirty="0" smtClean="0"/>
              <a:t>hígtrágya,</a:t>
            </a:r>
            <a:r>
              <a:rPr lang="hu-HU" b="1" dirty="0" err="1" smtClean="0"/>
              <a:t>bioüzemanyag</a:t>
            </a:r>
            <a:endParaRPr lang="hu-HU" b="1" dirty="0" smtClean="0"/>
          </a:p>
          <a:p>
            <a:pPr>
              <a:buNone/>
            </a:pPr>
            <a:r>
              <a:rPr lang="hu-HU" b="1" dirty="0" smtClean="0">
                <a:solidFill>
                  <a:srgbClr val="7030A0"/>
                </a:solidFill>
              </a:rPr>
              <a:t>3. Gáznemű</a:t>
            </a:r>
            <a:r>
              <a:rPr lang="hu-HU" b="1" dirty="0" smtClean="0">
                <a:solidFill>
                  <a:srgbClr val="7030A0"/>
                </a:solidFill>
              </a:rPr>
              <a:t>:</a:t>
            </a:r>
            <a:r>
              <a:rPr lang="hu-HU" b="1" dirty="0" smtClean="0">
                <a:solidFill>
                  <a:srgbClr val="7030A0"/>
                </a:solidFill>
              </a:rPr>
              <a:t> </a:t>
            </a:r>
            <a:r>
              <a:rPr lang="hu-HU" b="1" dirty="0" smtClean="0"/>
              <a:t>szerves eredetű metán (biogáz)</a:t>
            </a:r>
          </a:p>
          <a:p>
            <a:pPr>
              <a:buNone/>
            </a:pPr>
            <a:endParaRPr lang="hu-HU" i="1" dirty="0"/>
          </a:p>
        </p:txBody>
      </p:sp>
      <p:pic>
        <p:nvPicPr>
          <p:cNvPr id="4" name="Kép 3" descr="biomassza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5085184"/>
            <a:ext cx="2376264" cy="1579776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131840" y="515719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faforgács is biomassza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hu-HU" sz="2400" dirty="0" smtClean="0">
                <a:solidFill>
                  <a:srgbClr val="FF0000"/>
                </a:solidFill>
              </a:rPr>
              <a:t>Érvek</a:t>
            </a:r>
            <a:r>
              <a:rPr lang="hu-HU" sz="2400" dirty="0" smtClean="0"/>
              <a:t>, </a:t>
            </a:r>
            <a:r>
              <a:rPr lang="hu-HU" sz="2400" dirty="0" smtClean="0">
                <a:solidFill>
                  <a:srgbClr val="0070C0"/>
                </a:solidFill>
              </a:rPr>
              <a:t>ellenérvek</a:t>
            </a:r>
            <a:r>
              <a:rPr lang="hu-HU" sz="2400" dirty="0" smtClean="0"/>
              <a:t> a biomassza használásával kapcsolatban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/>
          </a:bodyPr>
          <a:lstStyle/>
          <a:p>
            <a:r>
              <a:rPr lang="hu-HU" sz="2000" dirty="0" smtClean="0">
                <a:solidFill>
                  <a:srgbClr val="FF0000"/>
                </a:solidFill>
              </a:rPr>
              <a:t>Érvek:</a:t>
            </a:r>
          </a:p>
          <a:p>
            <a:pPr>
              <a:buFontTx/>
              <a:buChar char="-"/>
            </a:pPr>
            <a:r>
              <a:rPr lang="hu-HU" sz="2000" dirty="0" smtClean="0">
                <a:solidFill>
                  <a:srgbClr val="FF0000"/>
                </a:solidFill>
              </a:rPr>
              <a:t>Felhasználása szén-dioxid semleges</a:t>
            </a:r>
          </a:p>
          <a:p>
            <a:pPr>
              <a:buFontTx/>
              <a:buChar char="-"/>
            </a:pPr>
            <a:r>
              <a:rPr lang="hu-HU" sz="2000" dirty="0" smtClean="0">
                <a:solidFill>
                  <a:srgbClr val="FF0000"/>
                </a:solidFill>
              </a:rPr>
              <a:t>Energiafüggőség kiváltása megújuló energiaforrással</a:t>
            </a:r>
          </a:p>
          <a:p>
            <a:pPr>
              <a:buFontTx/>
              <a:buChar char="-"/>
            </a:pPr>
            <a:r>
              <a:rPr lang="hu-HU" sz="2000" dirty="0" smtClean="0">
                <a:solidFill>
                  <a:srgbClr val="FF0000"/>
                </a:solidFill>
              </a:rPr>
              <a:t>A harmadik világ felzárkóztatásának lehetősége a </a:t>
            </a:r>
            <a:r>
              <a:rPr lang="hu-HU" sz="2000" dirty="0" smtClean="0">
                <a:solidFill>
                  <a:srgbClr val="FF0000"/>
                </a:solidFill>
              </a:rPr>
              <a:t>bioüzemanyag</a:t>
            </a:r>
            <a:r>
              <a:rPr lang="hu-HU" sz="2000" dirty="0" smtClean="0">
                <a:solidFill>
                  <a:srgbClr val="FF0000"/>
                </a:solidFill>
              </a:rPr>
              <a:t> előállításában</a:t>
            </a:r>
            <a:endParaRPr lang="hu-HU" sz="2000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hu-HU" sz="2000" dirty="0" smtClean="0">
                <a:solidFill>
                  <a:srgbClr val="FF0000"/>
                </a:solidFill>
              </a:rPr>
              <a:t>Biztosabb energiaellátás</a:t>
            </a:r>
          </a:p>
          <a:p>
            <a:pPr>
              <a:buFontTx/>
              <a:buChar char="-"/>
            </a:pPr>
            <a:r>
              <a:rPr lang="hu-HU" sz="2000" dirty="0" smtClean="0">
                <a:solidFill>
                  <a:srgbClr val="FF0000"/>
                </a:solidFill>
              </a:rPr>
              <a:t>munkahelyteremtés</a:t>
            </a:r>
          </a:p>
          <a:p>
            <a:r>
              <a:rPr lang="hu-HU" sz="2000" dirty="0" smtClean="0">
                <a:solidFill>
                  <a:srgbClr val="002060"/>
                </a:solidFill>
              </a:rPr>
              <a:t>Ellenérvek:</a:t>
            </a:r>
          </a:p>
          <a:p>
            <a:pPr>
              <a:buFontTx/>
              <a:buChar char="-"/>
            </a:pPr>
            <a:r>
              <a:rPr lang="hu-HU" sz="2000" dirty="0" smtClean="0">
                <a:solidFill>
                  <a:srgbClr val="002060"/>
                </a:solidFill>
              </a:rPr>
              <a:t>t</a:t>
            </a:r>
            <a:r>
              <a:rPr lang="hu-HU" sz="2000" dirty="0" smtClean="0">
                <a:solidFill>
                  <a:srgbClr val="002060"/>
                </a:solidFill>
              </a:rPr>
              <a:t>erületi probléma ( nincs elég föld energiaerdők ültetéséhez)</a:t>
            </a:r>
          </a:p>
          <a:p>
            <a:pPr>
              <a:buFontTx/>
              <a:buChar char="-"/>
            </a:pPr>
            <a:r>
              <a:rPr lang="hu-HU" sz="2000" dirty="0" smtClean="0">
                <a:solidFill>
                  <a:srgbClr val="002060"/>
                </a:solidFill>
              </a:rPr>
              <a:t>Veszélybe kerülhet az élelmiszerellátás biztonsága</a:t>
            </a:r>
          </a:p>
          <a:p>
            <a:pPr>
              <a:buFontTx/>
              <a:buChar char="-"/>
            </a:pPr>
            <a:r>
              <a:rPr lang="hu-HU" sz="2000" dirty="0" smtClean="0">
                <a:solidFill>
                  <a:srgbClr val="002060"/>
                </a:solidFill>
              </a:rPr>
              <a:t>A </a:t>
            </a:r>
            <a:r>
              <a:rPr lang="hu-HU" sz="2000" dirty="0" smtClean="0">
                <a:solidFill>
                  <a:srgbClr val="002060"/>
                </a:solidFill>
              </a:rPr>
              <a:t>bio</a:t>
            </a:r>
            <a:r>
              <a:rPr lang="hu-HU" sz="2000" dirty="0" smtClean="0">
                <a:solidFill>
                  <a:srgbClr val="002060"/>
                </a:solidFill>
              </a:rPr>
              <a:t> üzemanyagokra való átállás humanitárius és környezeti katasztrófához vezethet</a:t>
            </a:r>
          </a:p>
          <a:p>
            <a:pPr>
              <a:buFontTx/>
              <a:buChar char="-"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A 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Geotermia</a:t>
            </a:r>
            <a:endParaRPr lang="hu-H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smtClean="0"/>
              <a:t>geotermia</a:t>
            </a:r>
            <a:r>
              <a:rPr lang="hu-HU" dirty="0" smtClean="0"/>
              <a:t> </a:t>
            </a:r>
            <a:r>
              <a:rPr lang="hu-HU" dirty="0" smtClean="0"/>
              <a:t>a</a:t>
            </a:r>
            <a:r>
              <a:rPr lang="hu-HU" dirty="0" smtClean="0"/>
              <a:t> föld mélyén rejlő hőn alapszik.</a:t>
            </a:r>
          </a:p>
          <a:p>
            <a:r>
              <a:rPr lang="hu-HU" dirty="0" smtClean="0"/>
              <a:t>Lényege,hogy a belső hővel vizet forralnak,melynek gőze forgatja a turbinákat.</a:t>
            </a:r>
          </a:p>
          <a:p>
            <a:r>
              <a:rPr lang="hu-HU" dirty="0" smtClean="0"/>
              <a:t>Izlandon a heves vulkáni tevékenységek miatt sok geotermikus erőművet lehet építeni.</a:t>
            </a:r>
            <a:endParaRPr lang="hu-HU" dirty="0"/>
          </a:p>
        </p:txBody>
      </p:sp>
      <p:pic>
        <p:nvPicPr>
          <p:cNvPr id="6" name="Kép 5" descr="geotermiku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548680"/>
            <a:ext cx="1099841" cy="763290"/>
          </a:xfrm>
          <a:prstGeom prst="rect">
            <a:avLst/>
          </a:prstGeom>
        </p:spPr>
      </p:pic>
      <p:pic>
        <p:nvPicPr>
          <p:cNvPr id="7" name="Kép 6" descr="250px-GeysirEruptionF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437112"/>
            <a:ext cx="1296144" cy="1949401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907704" y="450912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Strokkur</a:t>
            </a:r>
            <a:r>
              <a:rPr lang="hu-HU" dirty="0" smtClean="0"/>
              <a:t> gejzír Izlandon</a:t>
            </a:r>
            <a:endParaRPr lang="hu-HU" dirty="0"/>
          </a:p>
        </p:txBody>
      </p:sp>
      <p:pic>
        <p:nvPicPr>
          <p:cNvPr id="9" name="Kép 8" descr="Ystihv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4797152"/>
            <a:ext cx="1440160" cy="1410072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7020272" y="4797152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Egy másik gejzír,szintén </a:t>
            </a:r>
            <a:r>
              <a:rPr lang="hu-HU" dirty="0" smtClean="0"/>
              <a:t>I</a:t>
            </a:r>
            <a:r>
              <a:rPr lang="hu-HU" dirty="0" smtClean="0"/>
              <a:t>zlandon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7030A0"/>
                </a:solidFill>
              </a:rPr>
              <a:t>A Hidrogén</a:t>
            </a:r>
            <a:endParaRPr lang="hu-HU" dirty="0">
              <a:solidFill>
                <a:srgbClr val="7030A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>
                <a:solidFill>
                  <a:schemeClr val="accent5">
                    <a:lumMod val="50000"/>
                  </a:schemeClr>
                </a:solidFill>
              </a:rPr>
              <a:t>A hidrogén a legkönnyebb kémiai elem. Igen gyúlékony,levegőn való égésekor víz keletkezik.</a:t>
            </a:r>
            <a:endParaRPr lang="hu-HU" dirty="0" smtClean="0">
              <a:solidFill>
                <a:srgbClr val="7030A0"/>
              </a:solidFill>
            </a:endParaRPr>
          </a:p>
          <a:p>
            <a:r>
              <a:rPr lang="hu-HU" dirty="0" smtClean="0"/>
              <a:t>Tekinthetjük megújuló energiaforrásnak is,mivel szinte korlátlan mennyiségben jelen van: a föld vizeiben. A vízből elektrolízissel kinyerhető maga a hidrogén. Ez azt jelenti hogy a víz elektromos áram hatása alá kerül,ekkor pedig alkotóelemeire bomlik: oxigénre és hidrogénre. </a:t>
            </a:r>
            <a:r>
              <a:rPr lang="hu-HU" dirty="0" smtClean="0">
                <a:solidFill>
                  <a:srgbClr val="FFFF00"/>
                </a:solidFill>
              </a:rPr>
              <a:t>Üzemanyagként</a:t>
            </a:r>
            <a:r>
              <a:rPr lang="hu-HU" dirty="0" smtClean="0"/>
              <a:t> is fel lehet használni,</a:t>
            </a:r>
            <a:r>
              <a:rPr lang="hu-HU" dirty="0" smtClean="0">
                <a:solidFill>
                  <a:srgbClr val="00B050"/>
                </a:solidFill>
              </a:rPr>
              <a:t>fűtéshez</a:t>
            </a:r>
            <a:r>
              <a:rPr lang="hu-HU" dirty="0" smtClean="0"/>
              <a:t> is jó és </a:t>
            </a:r>
            <a:r>
              <a:rPr lang="hu-HU" dirty="0" smtClean="0">
                <a:solidFill>
                  <a:srgbClr val="002060"/>
                </a:solidFill>
              </a:rPr>
              <a:t>elektromos áram</a:t>
            </a:r>
            <a:r>
              <a:rPr lang="hu-HU" dirty="0" smtClean="0"/>
              <a:t> előállításához is.</a:t>
            </a:r>
            <a:endParaRPr lang="hu-HU" dirty="0"/>
          </a:p>
        </p:txBody>
      </p:sp>
      <p:pic>
        <p:nvPicPr>
          <p:cNvPr id="4" name="Kép 3" descr="H-la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548680"/>
            <a:ext cx="608856" cy="761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Gyakorló feladat a témához kapcsolódóan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457200" y="2420888"/>
          <a:ext cx="8229600" cy="237626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743200"/>
                <a:gridCol w="2743200"/>
                <a:gridCol w="2743200"/>
              </a:tblGrid>
              <a:tr h="594066">
                <a:tc>
                  <a:txBody>
                    <a:bodyPr/>
                    <a:lstStyle/>
                    <a:p>
                      <a:r>
                        <a:rPr lang="hu-HU" dirty="0" smtClean="0"/>
                        <a:t>Szilárd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Folyékony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Légnemű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94066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683568" y="155679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Csoportosítsd az alábbi biomasszákat halmazállapotuk szerint!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539552" y="198884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Energiafű,hígtrágya,</a:t>
            </a:r>
            <a:r>
              <a:rPr lang="hu-HU" dirty="0" smtClean="0"/>
              <a:t>bioüzemanyag</a:t>
            </a:r>
            <a:r>
              <a:rPr lang="hu-HU" dirty="0" smtClean="0"/>
              <a:t>,metán,energiaerdő,szalma,nád,faforgács,fagáz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179512" y="5085184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(megoldások: </a:t>
            </a:r>
            <a:r>
              <a:rPr lang="hu-HU" dirty="0" smtClean="0">
                <a:solidFill>
                  <a:srgbClr val="00B0F0"/>
                </a:solidFill>
              </a:rPr>
              <a:t>Szilárd: energiafű,energiaerdő,szalma,nád,faforgács</a:t>
            </a:r>
          </a:p>
          <a:p>
            <a:r>
              <a:rPr lang="hu-HU" dirty="0" smtClean="0">
                <a:solidFill>
                  <a:schemeClr val="bg2">
                    <a:lumMod val="50000"/>
                  </a:schemeClr>
                </a:solidFill>
              </a:rPr>
              <a:t>	 </a:t>
            </a:r>
            <a:r>
              <a:rPr lang="hu-HU" dirty="0" smtClean="0">
                <a:solidFill>
                  <a:schemeClr val="bg2">
                    <a:lumMod val="50000"/>
                  </a:schemeClr>
                </a:solidFill>
              </a:rPr>
              <a:t>      </a:t>
            </a:r>
            <a:r>
              <a:rPr lang="hu-H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Folyékony: hígtrágya,</a:t>
            </a:r>
            <a:r>
              <a:rPr lang="hu-H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bioüzemanyag</a:t>
            </a:r>
            <a:endParaRPr lang="hu-HU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hu-H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	</a:t>
            </a:r>
            <a:r>
              <a:rPr lang="hu-H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Légnemű: metán,fagáz </a:t>
            </a:r>
            <a:endParaRPr lang="hu-HU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663300"/>
                </a:solidFill>
              </a:rPr>
              <a:t>Ellenőrző kérdések</a:t>
            </a:r>
            <a:endParaRPr lang="hu-HU" dirty="0">
              <a:solidFill>
                <a:srgbClr val="6633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Mik a problémák a nem regeneratív energiákkal?</a:t>
            </a:r>
          </a:p>
          <a:p>
            <a:r>
              <a:rPr lang="hu-HU" dirty="0" smtClean="0"/>
              <a:t>Mi az a megújuló energiaforrás?</a:t>
            </a:r>
          </a:p>
          <a:p>
            <a:r>
              <a:rPr lang="hu-HU" dirty="0" smtClean="0"/>
              <a:t>Sorolj fel 3 ilyen energiaforrást!</a:t>
            </a:r>
          </a:p>
          <a:p>
            <a:r>
              <a:rPr lang="hu-HU" dirty="0" smtClean="0"/>
              <a:t>Mik szólnak a biomassza ellen?- Említs meg 3 dolgot!</a:t>
            </a:r>
          </a:p>
          <a:p>
            <a:r>
              <a:rPr lang="hu-HU" dirty="0" smtClean="0"/>
              <a:t>Nézz körül lakhelyeden! Van-e megújuló energiaforrást kiaknázó erőmű a környezetedben? Ha nem milyeneket lehetne létesíteni a természeti adottságoknak megfelelően?</a:t>
            </a:r>
            <a:endParaRPr lang="hu-H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4"/>
                </a:solidFill>
              </a:rPr>
              <a:t>Források</a:t>
            </a:r>
            <a:endParaRPr lang="hu-HU" dirty="0">
              <a:solidFill>
                <a:schemeClr val="accent4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http</a:t>
            </a:r>
            <a:r>
              <a:rPr lang="hu-HU" dirty="0" smtClean="0"/>
              <a:t>://hu.wikipedia.org</a:t>
            </a:r>
            <a:endParaRPr lang="hu-HU" dirty="0" smtClean="0"/>
          </a:p>
          <a:p>
            <a:r>
              <a:rPr lang="hu-HU" dirty="0" smtClean="0">
                <a:hlinkClick r:id="rId2"/>
              </a:rPr>
              <a:t>http://www.alternativenergia.hu</a:t>
            </a:r>
            <a:endParaRPr lang="hu-HU" dirty="0" smtClean="0"/>
          </a:p>
          <a:p>
            <a:r>
              <a:rPr lang="hu-HU" dirty="0" smtClean="0"/>
              <a:t>Überlacker</a:t>
            </a:r>
            <a:r>
              <a:rPr lang="hu-HU" dirty="0" smtClean="0"/>
              <a:t> Erich, Energia</a:t>
            </a:r>
          </a:p>
          <a:p>
            <a:pPr>
              <a:buNone/>
            </a:pPr>
            <a:r>
              <a:rPr lang="hu-HU" dirty="0" smtClean="0"/>
              <a:t>Tessloff</a:t>
            </a:r>
            <a:r>
              <a:rPr lang="hu-HU" dirty="0" smtClean="0"/>
              <a:t> és Babilon Kiadó 2003</a:t>
            </a:r>
          </a:p>
          <a:p>
            <a:pPr>
              <a:buNone/>
            </a:pPr>
            <a:r>
              <a:rPr lang="hu-HU" dirty="0" smtClean="0"/>
              <a:t>Képek forrásai :</a:t>
            </a:r>
          </a:p>
          <a:p>
            <a:pPr>
              <a:buNone/>
            </a:pPr>
            <a:r>
              <a:rPr lang="hu-HU" dirty="0" smtClean="0">
                <a:hlinkClick r:id="rId3"/>
              </a:rPr>
              <a:t>http://</a:t>
            </a:r>
            <a:r>
              <a:rPr lang="hu-HU" dirty="0" smtClean="0">
                <a:hlinkClick r:id="rId3"/>
              </a:rPr>
              <a:t>hu.wikipedia.org</a:t>
            </a:r>
            <a:endParaRPr lang="hu-HU" dirty="0" smtClean="0"/>
          </a:p>
          <a:p>
            <a:pPr>
              <a:buNone/>
            </a:pPr>
            <a:r>
              <a:rPr lang="hu-HU" dirty="0" smtClean="0">
                <a:hlinkClick r:id="rId2"/>
              </a:rPr>
              <a:t>http://www.alternativenergia.hu</a:t>
            </a:r>
            <a:endParaRPr lang="hu-HU" dirty="0" smtClean="0"/>
          </a:p>
          <a:p>
            <a:pPr>
              <a:buNone/>
            </a:pPr>
            <a:r>
              <a:rPr lang="hu-HU" dirty="0" smtClean="0"/>
              <a:t>http://www.nyf.hu/others/html/kornyezettud/megujulo/Hidrogen/Hidrogen.html</a:t>
            </a:r>
            <a:endParaRPr lang="hu-H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rgbClr val="414141"/>
                </a:solidFill>
              </a:rPr>
              <a:t>A probléma</a:t>
            </a:r>
            <a:endParaRPr lang="hu-HU" dirty="0">
              <a:solidFill>
                <a:srgbClr val="41414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40"/>
          </a:xfrm>
        </p:spPr>
        <p:txBody>
          <a:bodyPr>
            <a:normAutofit fontScale="70000" lnSpcReduction="20000"/>
          </a:bodyPr>
          <a:lstStyle/>
          <a:p>
            <a:r>
              <a:rPr lang="hu-HU" dirty="0" smtClean="0"/>
              <a:t>A Föld nem megújuló energiáinak készletei végesek. Ha ilyen ütemben használjuk fel,akár teljesen ki is fogyhatnak.</a:t>
            </a:r>
          </a:p>
          <a:p>
            <a:r>
              <a:rPr lang="hu-HU" dirty="0" smtClean="0"/>
              <a:t>Van erre megoldás? El lehet kerülni az emiatt kialakuló botrányt? Mik lehetnek az új energiaforrások?</a:t>
            </a:r>
          </a:p>
          <a:p>
            <a:r>
              <a:rPr lang="hu-HU" dirty="0" smtClean="0"/>
              <a:t>A következő kalandos úton megismerjük részletesen a problémát, kutatjuk  a megoldást és választ keresünk a felvetett kérdésekre.</a:t>
            </a:r>
          </a:p>
          <a:p>
            <a:endParaRPr lang="hu-HU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539552" y="3501008"/>
          <a:ext cx="813690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accent6">
                    <a:lumMod val="75000"/>
                  </a:schemeClr>
                </a:solidFill>
              </a:rPr>
              <a:t>Gondok a nem megújuló energiaforrásokkal</a:t>
            </a:r>
            <a:endParaRPr lang="hu-H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A nem megújuló energiák olyan energiaforrások,melyeknek nincs önmegújuló mechanizmusa</a:t>
            </a:r>
            <a:r>
              <a:rPr lang="hu-HU" dirty="0" smtClean="0"/>
              <a:t>. Tipikusan ilyenek a Nukleáris energiahordozók, az atomenergiához használt </a:t>
            </a:r>
            <a:r>
              <a:rPr lang="hu-HU" dirty="0" smtClean="0"/>
              <a:t>radioaktív </a:t>
            </a:r>
            <a:r>
              <a:rPr lang="hu-HU" dirty="0" smtClean="0"/>
              <a:t>anyagok pl.: Plutónium,Urán. Ezek az anyagok súlyosan veszélyes sugárzást bocsájtanak ki magukból. Az atomerőművekben keletkező radioaktív melléktermékeket szigorúan biztonságos közegbe kell helyezni.</a:t>
            </a:r>
          </a:p>
          <a:p>
            <a:r>
              <a:rPr lang="hu-HU" dirty="0" smtClean="0"/>
              <a:t>Másik nagy csoportjuk, a fosszilis energiahordozók . Azért soroljuk őket ide,mert felhasználásuk során keletkezik olyan anyag is,amelyet már nem lehet felhasználni, a Földre nézve is rosszat jelent . Ilyen anyagok a földgáz, kőszén és kőolaj.</a:t>
            </a:r>
            <a:endParaRPr lang="hu-HU" u="sng" dirty="0" smtClean="0"/>
          </a:p>
          <a:p>
            <a:endParaRPr lang="hu-H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00823B"/>
                </a:solidFill>
              </a:rPr>
              <a:t>A megújuló energiák</a:t>
            </a:r>
            <a:endParaRPr lang="hu-HU" dirty="0">
              <a:solidFill>
                <a:srgbClr val="00823B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megújuló, regeneratív energiák olyan </a:t>
            </a:r>
            <a:r>
              <a:rPr lang="hu-HU" u="sng" dirty="0" smtClean="0">
                <a:solidFill>
                  <a:srgbClr val="12D024"/>
                </a:solidFill>
              </a:rPr>
              <a:t>energiahordozók</a:t>
            </a:r>
            <a:r>
              <a:rPr lang="hu-HU" dirty="0" smtClean="0"/>
              <a:t>,melyek az ember beavatkozása nélkül is </a:t>
            </a:r>
            <a:r>
              <a:rPr lang="hu-HU" u="sng" dirty="0" smtClean="0">
                <a:solidFill>
                  <a:srgbClr val="12D024"/>
                </a:solidFill>
              </a:rPr>
              <a:t>regenerálódnak,újratermelődnek</a:t>
            </a:r>
            <a:r>
              <a:rPr lang="hu-HU" dirty="0" smtClean="0"/>
              <a:t>. Ezek az energiák </a:t>
            </a:r>
            <a:r>
              <a:rPr lang="hu-HU" u="sng" dirty="0" smtClean="0">
                <a:solidFill>
                  <a:srgbClr val="12D024"/>
                </a:solidFill>
              </a:rPr>
              <a:t>egyáltalán nem,vagy csak igen csekély mértékben </a:t>
            </a:r>
            <a:r>
              <a:rPr lang="hu-HU" dirty="0" smtClean="0"/>
              <a:t>szennyezik a környezetet. Manapság szerepük igen fontos,s a jövőben ez csak fokozódik.</a:t>
            </a:r>
            <a:endParaRPr lang="hu-H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260648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Ilyen energiaforrások a:</a:t>
            </a:r>
          </a:p>
          <a:p>
            <a:endParaRPr lang="hu-HU" sz="3200" dirty="0" smtClean="0"/>
          </a:p>
        </p:txBody>
      </p:sp>
      <p:pic>
        <p:nvPicPr>
          <p:cNvPr id="3" name="Kép 2" descr="Solar_ce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24744"/>
            <a:ext cx="1039370" cy="929642"/>
          </a:xfrm>
          <a:prstGeom prst="rect">
            <a:avLst/>
          </a:prstGeom>
        </p:spPr>
      </p:pic>
      <p:pic>
        <p:nvPicPr>
          <p:cNvPr id="4" name="Kép 3" descr="Copy_of_982557_301443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924944"/>
            <a:ext cx="2276464" cy="1296144"/>
          </a:xfrm>
          <a:prstGeom prst="rect">
            <a:avLst/>
          </a:prstGeom>
        </p:spPr>
      </p:pic>
      <p:pic>
        <p:nvPicPr>
          <p:cNvPr id="5" name="Kép 4" descr="Rance_tidal_power_pla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476672"/>
            <a:ext cx="2376264" cy="1782198"/>
          </a:xfrm>
          <a:prstGeom prst="rect">
            <a:avLst/>
          </a:prstGeom>
        </p:spPr>
      </p:pic>
      <p:pic>
        <p:nvPicPr>
          <p:cNvPr id="6" name="Kép 5" descr="szelenergia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2564904"/>
            <a:ext cx="2139702" cy="1426468"/>
          </a:xfrm>
          <a:prstGeom prst="rect">
            <a:avLst/>
          </a:prstGeom>
        </p:spPr>
      </p:pic>
      <p:pic>
        <p:nvPicPr>
          <p:cNvPr id="7" name="Kép 6" descr="H-la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6296" y="3645024"/>
            <a:ext cx="1512168" cy="1890210"/>
          </a:xfrm>
          <a:prstGeom prst="rect">
            <a:avLst/>
          </a:prstGeom>
        </p:spPr>
      </p:pic>
      <p:pic>
        <p:nvPicPr>
          <p:cNvPr id="8" name="Kép 7" descr="geotermikus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11960" y="4797152"/>
            <a:ext cx="2160240" cy="1499207"/>
          </a:xfrm>
          <a:prstGeom prst="rect">
            <a:avLst/>
          </a:prstGeom>
        </p:spPr>
      </p:pic>
      <p:pic>
        <p:nvPicPr>
          <p:cNvPr id="9" name="Kép 8" descr="biomassza_bi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3" y="4797152"/>
            <a:ext cx="2138497" cy="1421705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1691680" y="126876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Nap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7380312" y="69269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2">
                    <a:lumMod val="50000"/>
                  </a:schemeClr>
                </a:solidFill>
              </a:rPr>
              <a:t>Árapály</a:t>
            </a:r>
            <a:endParaRPr lang="hu-H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907704" y="414908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B0F0"/>
                </a:solidFill>
              </a:rPr>
              <a:t>Szél</a:t>
            </a:r>
            <a:endParaRPr lang="hu-HU" dirty="0">
              <a:solidFill>
                <a:srgbClr val="00B0F0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4572000" y="429309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92D050"/>
                </a:solidFill>
              </a:rPr>
              <a:t>               </a:t>
            </a:r>
            <a:r>
              <a:rPr lang="hu-HU" dirty="0" smtClean="0">
                <a:solidFill>
                  <a:srgbClr val="0E03F3"/>
                </a:solidFill>
              </a:rPr>
              <a:t>Víz</a:t>
            </a:r>
            <a:endParaRPr lang="hu-HU" dirty="0">
              <a:solidFill>
                <a:srgbClr val="0E03F3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7380312" y="580526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7030A0"/>
                </a:solidFill>
              </a:rPr>
              <a:t>Hidrogén</a:t>
            </a:r>
            <a:endParaRPr lang="hu-HU" dirty="0">
              <a:solidFill>
                <a:srgbClr val="7030A0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1187624" y="645333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Biomassza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4283968" y="638132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Geotermia</a:t>
            </a:r>
            <a:endParaRPr lang="hu-H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0000"/>
                </a:solidFill>
              </a:rPr>
              <a:t>A Napenergia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A napenergia a nap fényét használja fel tiszta energia előállítására</a:t>
            </a:r>
            <a:r>
              <a:rPr lang="hu-HU" dirty="0" smtClean="0"/>
              <a:t>. Ez azt jelenti hogy kinyeréskor semmi veszélyes anyag nem kerül a légkörbe, tehát az energia tiszta.</a:t>
            </a:r>
          </a:p>
          <a:p>
            <a:r>
              <a:rPr lang="hu-HU" dirty="0" smtClean="0"/>
              <a:t>A nap fénye 2 dologgá alakítható át:</a:t>
            </a:r>
          </a:p>
          <a:p>
            <a:pPr>
              <a:buNone/>
            </a:pPr>
            <a:r>
              <a:rPr lang="hu-HU" dirty="0" smtClean="0"/>
              <a:t>- </a:t>
            </a:r>
            <a:r>
              <a:rPr lang="hu-HU" dirty="0" smtClean="0">
                <a:solidFill>
                  <a:srgbClr val="00B0F0"/>
                </a:solidFill>
              </a:rPr>
              <a:t>Elektromos áram</a:t>
            </a:r>
          </a:p>
          <a:p>
            <a:pPr>
              <a:buNone/>
            </a:pPr>
            <a:r>
              <a:rPr lang="hu-HU" dirty="0" smtClean="0"/>
              <a:t>-</a:t>
            </a:r>
            <a:r>
              <a:rPr lang="hu-HU" dirty="0" smtClean="0">
                <a:solidFill>
                  <a:srgbClr val="C00000"/>
                </a:solidFill>
              </a:rPr>
              <a:t> Hő</a:t>
            </a:r>
          </a:p>
          <a:p>
            <a:pPr>
              <a:buNone/>
            </a:pPr>
            <a:r>
              <a:rPr lang="hu-HU" dirty="0" smtClean="0"/>
              <a:t>Elektromos energiává a napelem segítségével tudjuk átalakítani, hővé pedig napkollektorral.</a:t>
            </a:r>
          </a:p>
          <a:p>
            <a:pPr>
              <a:buNone/>
            </a:pP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4" name="Kép 3" descr="Solar_ce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404664"/>
            <a:ext cx="1039370" cy="929642"/>
          </a:xfrm>
          <a:prstGeom prst="rect">
            <a:avLst/>
          </a:prstGeom>
        </p:spPr>
      </p:pic>
      <p:pic>
        <p:nvPicPr>
          <p:cNvPr id="6" name="Kép 5" descr="0384-napkollektor-adja-a-meleg-vizet-a-szilas-parkb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2852936"/>
            <a:ext cx="1518816" cy="1139112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7020272" y="407707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Napkollektor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00B0F0"/>
                </a:solidFill>
              </a:rPr>
              <a:t>A szélenergia</a:t>
            </a:r>
            <a:endParaRPr lang="hu-HU" dirty="0">
              <a:solidFill>
                <a:srgbClr val="00B0F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>
                <a:solidFill>
                  <a:srgbClr val="00B0F0"/>
                </a:solidFill>
              </a:rPr>
              <a:t>A szélenergia a szél energiájának a hasznosítása.</a:t>
            </a:r>
          </a:p>
          <a:p>
            <a:r>
              <a:rPr lang="hu-HU" dirty="0" smtClean="0"/>
              <a:t>Az emberek már elég régóta használják ki a szél energiáját. A legelső példák erre a vitorlás hajók voltak. Aztán jelentek meg a szélmalmok,majd a kőolaj ,a földgáz és az elektromos áram megjelenésével szinte teljesen feledésbe merült. Mára szerepe azonban újra visszaállt régi </a:t>
            </a:r>
            <a:r>
              <a:rPr lang="hu-HU" dirty="0" smtClean="0"/>
              <a:t>tekintélyébe ( pl. Kréta szigetén számtalan szélmalmot használnak).</a:t>
            </a:r>
            <a:endParaRPr lang="hu-HU" dirty="0"/>
          </a:p>
        </p:txBody>
      </p:sp>
      <p:pic>
        <p:nvPicPr>
          <p:cNvPr id="4" name="Kép 3" descr="szelenergia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404664"/>
            <a:ext cx="1347614" cy="898409"/>
          </a:xfrm>
          <a:prstGeom prst="rect">
            <a:avLst/>
          </a:prstGeom>
        </p:spPr>
      </p:pic>
      <p:pic>
        <p:nvPicPr>
          <p:cNvPr id="5" name="Kép 4" descr="220px-A_Windmill_on_the_Lasithi_Platea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88640"/>
            <a:ext cx="1008112" cy="1342622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547664" y="116632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Görög</a:t>
            </a:r>
          </a:p>
          <a:p>
            <a:r>
              <a:rPr lang="hu-HU" dirty="0" smtClean="0"/>
              <a:t>v</a:t>
            </a:r>
            <a:r>
              <a:rPr lang="hu-HU" dirty="0" smtClean="0"/>
              <a:t>itorlás</a:t>
            </a:r>
          </a:p>
          <a:p>
            <a:r>
              <a:rPr lang="hu-HU" dirty="0" smtClean="0"/>
              <a:t>szélmalom</a:t>
            </a:r>
            <a:endParaRPr lang="hu-H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r>
              <a:rPr lang="hu-HU" dirty="0" smtClean="0"/>
              <a:t>A szél energiáját ma leginkább a szélturbinákkal hasznosítják. Azonban a vitorlásokon kívül más szabadidős sportoknak is a fő szereplője pl.: Sárkányeregetés</a:t>
            </a:r>
          </a:p>
          <a:p>
            <a:r>
              <a:rPr lang="hu-HU" dirty="0" smtClean="0"/>
              <a:t>A szélturbinákat legjobb tengerpartok és középhegységek területein felállítani.</a:t>
            </a:r>
            <a:endParaRPr lang="hu-HU" dirty="0"/>
          </a:p>
        </p:txBody>
      </p:sp>
      <p:pic>
        <p:nvPicPr>
          <p:cNvPr id="4" name="Kép 3" descr="szelenergi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284984"/>
            <a:ext cx="4392488" cy="3294366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4860032" y="3573016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/>
              <a:t>Szélerőművek egy középhegységben</a:t>
            </a:r>
            <a:endParaRPr lang="hu-HU" sz="3600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2">
                    <a:lumMod val="50000"/>
                  </a:schemeClr>
                </a:solidFill>
              </a:rPr>
              <a:t>Az árapály</a:t>
            </a:r>
            <a:endParaRPr lang="hu-H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árapály egy holddal összeköthető természeti jelenség. A hold vonzza a föld óceánjainak vizét, így naponta kétszer megemelkedik a szintjük. Ezt nevezzük árapálynak.</a:t>
            </a:r>
          </a:p>
          <a:p>
            <a:r>
              <a:rPr lang="hu-HU" dirty="0" smtClean="0"/>
              <a:t>Ebből a mozgásból energia nyerhető ki az árapály erőművekben. </a:t>
            </a:r>
            <a:r>
              <a:rPr lang="hu-HU" dirty="0" smtClean="0"/>
              <a:t>( a fenti képen látható egy erőmű)</a:t>
            </a:r>
            <a:endParaRPr lang="hu-HU" dirty="0"/>
          </a:p>
        </p:txBody>
      </p:sp>
      <p:pic>
        <p:nvPicPr>
          <p:cNvPr id="4" name="Kép 3" descr="Rance_tidal_power_pla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404664"/>
            <a:ext cx="1440160" cy="1080120"/>
          </a:xfrm>
          <a:prstGeom prst="rect">
            <a:avLst/>
          </a:prstGeom>
        </p:spPr>
      </p:pic>
      <p:pic>
        <p:nvPicPr>
          <p:cNvPr id="5" name="Kép 4" descr="Full_Moon_Luc_Viato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2204864"/>
            <a:ext cx="762000" cy="768096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7740352" y="306896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Hold</a:t>
            </a:r>
            <a:endParaRPr lang="hu-HU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Office-téma">
  <a:themeElements>
    <a:clrScheme name="Sétatér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étaté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</TotalTime>
  <Words>864</Words>
  <Application>Microsoft Office PowerPoint</Application>
  <PresentationFormat>Diavetítés a képernyőre (4:3 oldalarány)</PresentationFormat>
  <Paragraphs>108</Paragraphs>
  <Slides>18</Slides>
  <Notes>3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19" baseType="lpstr">
      <vt:lpstr>Office-téma</vt:lpstr>
      <vt:lpstr>Megújuló energiák</vt:lpstr>
      <vt:lpstr>A probléma</vt:lpstr>
      <vt:lpstr>Gondok a nem megújuló energiaforrásokkal</vt:lpstr>
      <vt:lpstr>A megújuló energiák</vt:lpstr>
      <vt:lpstr>5. dia</vt:lpstr>
      <vt:lpstr>A Napenergia</vt:lpstr>
      <vt:lpstr>A szélenergia</vt:lpstr>
      <vt:lpstr>8. dia</vt:lpstr>
      <vt:lpstr>Az árapály</vt:lpstr>
      <vt:lpstr>A Víz</vt:lpstr>
      <vt:lpstr>A Biomassza</vt:lpstr>
      <vt:lpstr>A biomassza csoportosítása</vt:lpstr>
      <vt:lpstr>Érvek, ellenérvek a biomassza használásával kapcsolatban</vt:lpstr>
      <vt:lpstr>A Geotermia</vt:lpstr>
      <vt:lpstr>A Hidrogén</vt:lpstr>
      <vt:lpstr>Gyakorló feladat a témához kapcsolódóan</vt:lpstr>
      <vt:lpstr>Ellenőrző kérdések</vt:lpstr>
      <vt:lpstr>Források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Megújuló energiák</dc:title>
  <dc:creator>.</dc:creator>
  <cp:lastModifiedBy>.</cp:lastModifiedBy>
  <cp:revision>58</cp:revision>
  <dcterms:created xsi:type="dcterms:W3CDTF">2013-02-12T16:03:17Z</dcterms:created>
  <dcterms:modified xsi:type="dcterms:W3CDTF">2013-02-16T20:42:45Z</dcterms:modified>
</cp:coreProperties>
</file>