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0" r:id="rId16"/>
    <p:sldId id="271" r:id="rId17"/>
    <p:sldId id="273" r:id="rId18"/>
    <p:sldId id="274" r:id="rId19"/>
    <p:sldId id="275" r:id="rId20"/>
    <p:sldId id="272" r:id="rId21"/>
    <p:sldId id="276" r:id="rId22"/>
    <p:sldId id="278" r:id="rId23"/>
    <p:sldId id="262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9AFF"/>
    <a:srgbClr val="009900"/>
    <a:srgbClr val="CCFF33"/>
    <a:srgbClr val="666633"/>
    <a:srgbClr val="33CCFF"/>
    <a:srgbClr val="669900"/>
    <a:srgbClr val="99FF66"/>
    <a:srgbClr val="CEF28C"/>
    <a:srgbClr val="CCCC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/>
            </a:pPr>
            <a:r>
              <a:rPr lang="hu-HU" dirty="0" smtClean="0"/>
              <a:t>Megújuló</a:t>
            </a:r>
            <a:r>
              <a:rPr lang="hu-HU" baseline="0" dirty="0" smtClean="0"/>
              <a:t> energiaforrások eloszlása (2006)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Munka1!$A$2:$A$6</c:f>
              <c:strCache>
                <c:ptCount val="5"/>
                <c:pt idx="0">
                  <c:v>Biomassza</c:v>
                </c:pt>
                <c:pt idx="1">
                  <c:v>Geotermikus</c:v>
                </c:pt>
                <c:pt idx="2">
                  <c:v>Vízenergia</c:v>
                </c:pt>
                <c:pt idx="3">
                  <c:v>Szélenergia</c:v>
                </c:pt>
                <c:pt idx="4">
                  <c:v>Napenergia</c:v>
                </c:pt>
              </c:strCache>
            </c:strRef>
          </c:cat>
          <c:val>
            <c:numRef>
              <c:f>Munka1!$B$2:$B$6</c:f>
              <c:numCache>
                <c:formatCode>0.00%</c:formatCode>
                <c:ptCount val="5"/>
                <c:pt idx="0">
                  <c:v>0.66100000000000092</c:v>
                </c:pt>
                <c:pt idx="1">
                  <c:v>5.4000000000000034E-2</c:v>
                </c:pt>
                <c:pt idx="2">
                  <c:v>0.22700000000000004</c:v>
                </c:pt>
                <c:pt idx="3">
                  <c:v>5.0000000000000024E-2</c:v>
                </c:pt>
                <c:pt idx="4">
                  <c:v>8.0000000000000123E-3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5E934-F007-4560-B970-BD86B4D1EABA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8783E-A7F1-4442-92E6-DC63B932E00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592-23B7-4EAA-B1F5-4246D3826A9D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644-9680-480E-9D6B-4F2241FC9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592-23B7-4EAA-B1F5-4246D3826A9D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644-9680-480E-9D6B-4F2241FC9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592-23B7-4EAA-B1F5-4246D3826A9D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644-9680-480E-9D6B-4F2241FC9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592-23B7-4EAA-B1F5-4246D3826A9D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644-9680-480E-9D6B-4F2241FC9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592-23B7-4EAA-B1F5-4246D3826A9D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644-9680-480E-9D6B-4F2241FC9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592-23B7-4EAA-B1F5-4246D3826A9D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644-9680-480E-9D6B-4F2241FC9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592-23B7-4EAA-B1F5-4246D3826A9D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644-9680-480E-9D6B-4F2241FC9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592-23B7-4EAA-B1F5-4246D3826A9D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644-9680-480E-9D6B-4F2241FC9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592-23B7-4EAA-B1F5-4246D3826A9D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644-9680-480E-9D6B-4F2241FC9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592-23B7-4EAA-B1F5-4246D3826A9D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644-9680-480E-9D6B-4F2241FC9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7592-23B7-4EAA-B1F5-4246D3826A9D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F644-9680-480E-9D6B-4F2241FC9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37592-23B7-4EAA-B1F5-4246D3826A9D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F644-9680-480E-9D6B-4F2241FC9FB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hu/url?sa=i&amp;rct=j&amp;q=&amp;esrc=s&amp;frm=1&amp;source=images&amp;cd=&amp;cad=rja&amp;docid=o4Q8JAzmBkGUBM&amp;tbnid=XxpNht-pJk_qeM:&amp;ved=0CAUQjRw&amp;url=http://www.tisztajovo.hu/megujulo-energiaforrasok/2011/03/17/csak-atmenetileg-lelegeztek-fel-a-biomasszasok&amp;ei=34YbUaquGY_ItAbrzoD4AQ&amp;bvm=bv.42261806,d.Yms&amp;psig=AFQjCNHO1RTGhGpd4_266-usnyF08GAbsQ&amp;ust=13608448538649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google.hu/url?sa=i&amp;rct=j&amp;q=&amp;esrc=s&amp;frm=1&amp;source=images&amp;cd=&amp;cad=rja&amp;docid=dXxvc9JypB1tYM&amp;tbnid=mnLNIak6ZHabHM:&amp;ved=0CAUQjRw&amp;url=http://www.alternativenergia.hu/tag/biomassza-eromu/page/2&amp;ei=v4YbUdPfOMXOsgbr14HQDQ&amp;bvm=bv.42261806,d.Yms&amp;psig=AFQjCNHO1RTGhGpd4_266-usnyF08GAbsQ&amp;ust=1360844853864958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5.gif"/><Relationship Id="rId7" Type="http://schemas.openxmlformats.org/officeDocument/2006/relationships/hyperlink" Target="http://www.google.hu/url?sa=i&amp;rct=j&amp;q=&amp;esrc=s&amp;frm=1&amp;source=images&amp;cd=&amp;cad=rja&amp;docid=Ph4Djjy16pzquM&amp;tbnid=bt4m1JvPL8_9CM:&amp;ved=0CAUQjRw&amp;url=http://www.passzivhazak.hu/biomassza.html&amp;ei=XYQbUebIC8_TsgaZ-YCwDA&amp;bvm=bv.42261806,d.Yms&amp;psig=AFQjCNH_kS406VIJSmRe0s0M_Y0KCETncA&amp;ust=1360844213781443" TargetMode="External"/><Relationship Id="rId2" Type="http://schemas.openxmlformats.org/officeDocument/2006/relationships/hyperlink" Target="http://www.google.hu/url?sa=i&amp;rct=j&amp;q=napocska.gif&amp;source=images&amp;cd=&amp;cad=rja&amp;docid=iIqJnZKnSy_ZnM&amp;tbnid=-o7muQHiSGBUtM:&amp;ved=0CAUQjRw&amp;url=http://www.hotdog.hu/NoJCaBabY&amp;ei=3oAbUYK9D4mYtAbQk4Fg&amp;psig=AFQjCNHWASueRS0_RlfiExwWzfgvLyO4vw&amp;ust=13608433021906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google.hu/url?sa=i&amp;rct=j&amp;q=&amp;esrc=s&amp;frm=1&amp;source=images&amp;cd=&amp;cad=rja&amp;docid=6PlRVAV9zW1wvM&amp;tbnid=WxgoFTfDGD9d8M:&amp;ved=0CAUQjRw&amp;url=http://www.alternativenergia.hu/wp-content/themes/alternativenergia/tudjmegtobbet.php?catid=12&amp;ei=tYMbUbzsNsXLtAaMlYHgDw&amp;bvm=bv.42261806,d.Yms&amp;psig=AFQjCNH9tjAK4fyrkiDKtnNLhUincUpKrQ&amp;ust=1360844058017194" TargetMode="Externa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docid=ealscQgYu5CnUM&amp;tbnid=qv6OqDxOCJMRiM:&amp;ved=0CAUQjRw&amp;url=http://www.mon.hu/hirek/frisshirek/cikk/218j-biomassza-er245m251vet-adtak-at-komlon/cn/haon-news-charlotteInform-20100226-0433316610&amp;ei=FYcbUbinKIqXtAb_woDoCQ&amp;bvm=bv.42261806,d.Yms&amp;psig=AFQjCNHO1RTGhGpd4_266-usnyF08GAbsQ&amp;ust=1360844853864958" TargetMode="External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www.google.hu/url?sa=i&amp;rct=j&amp;q=&amp;esrc=s&amp;frm=1&amp;source=images&amp;cd=&amp;cad=rja&amp;docid=_DdiD6tH76Pb3M&amp;tbnid=fvD19QrZm3sbpM:&amp;ved=0CAUQjRw&amp;url=http://www.gyulavarikastely.hu/index.php/energiagazdalkodas/&amp;ei=z4gbUeiEHor6sgbW_oDoDg&amp;bvm=bv.42261806,d.Yms&amp;psig=AFQjCNHO1RTGhGpd4_266-usnyF08GAbsQ&amp;ust=13608448538649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u/url?sa=i&amp;rct=j&amp;q=&amp;esrc=s&amp;frm=1&amp;source=images&amp;cd=&amp;cad=rja&amp;docid=XJvCoVUgHMnW0M&amp;tbnid=quLT9w95o0DULM:&amp;ved=0CAUQjRw&amp;url=http://www.hirado.hu/Hirek/2011/07/13/03/Megiscsak_az_atomenergia_a_legolcsobb.aspx&amp;ei=L4kbUbnQGMSztAainIG4Cg&amp;bvm=bv.42261806,d.Yms&amp;psig=AFQjCNG9SlH8QJYVgmRUuIU8BGqnRibeuA&amp;ust=1360845424915774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gle.hu/url?sa=i&amp;rct=j&amp;q=&amp;esrc=s&amp;frm=1&amp;source=images&amp;cd=&amp;cad=rja&amp;docid=i2HUON9bLeus6M&amp;tbnid=lnw8AJlUDyg9AM:&amp;ved=0CAUQjRw&amp;url=http://greenpeace.blog.hu/2012/02/14/valentin_a_hangya_95&amp;ei=_4gbUa_dO4rEtAbmjYAI&amp;bvm=bv.42261806,d.Yms&amp;psig=AFQjCNG9SlH8QJYVgmRUuIU8BGqnRibeuA&amp;ust=136084542491577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" TargetMode="External"/><Relationship Id="rId7" Type="http://schemas.openxmlformats.org/officeDocument/2006/relationships/hyperlink" Target="http://www.felsofokon.hu/zelenyanszki-dora-blogja/2011/01/25/a-biomassza-energetikai-hasznositasa-i" TargetMode="External"/><Relationship Id="rId2" Type="http://schemas.openxmlformats.org/officeDocument/2006/relationships/hyperlink" Target="http://www.energiacentrum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rux.hu/" TargetMode="External"/><Relationship Id="rId5" Type="http://schemas.openxmlformats.org/officeDocument/2006/relationships/hyperlink" Target="http://www.napenergia.hu/" TargetMode="External"/><Relationship Id="rId4" Type="http://schemas.openxmlformats.org/officeDocument/2006/relationships/hyperlink" Target="http://solartisnapkollektor.h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6">
                <a:lumMod val="75000"/>
                <a:alpha val="1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150017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Megújuló energiaforrások</a:t>
            </a:r>
            <a:endParaRPr lang="hu-H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8596" y="3929066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Név:</a:t>
            </a:r>
            <a:r>
              <a:rPr lang="hu-HU" dirty="0" smtClean="0">
                <a:latin typeface="Arial Narrow" pitchFamily="34" charset="0"/>
              </a:rPr>
              <a:t> </a:t>
            </a:r>
            <a:r>
              <a:rPr lang="hu-HU" dirty="0" err="1" smtClean="0"/>
              <a:t>Ruisz</a:t>
            </a:r>
            <a:r>
              <a:rPr lang="hu-HU" dirty="0" smtClean="0"/>
              <a:t> Anna</a:t>
            </a:r>
            <a:br>
              <a:rPr lang="hu-HU" dirty="0" smtClean="0"/>
            </a:br>
            <a:r>
              <a:rPr lang="hu-HU" b="1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Felkészítő tanár: </a:t>
            </a:r>
            <a:r>
              <a:rPr lang="hu-HU" dirty="0" err="1" smtClean="0"/>
              <a:t>Korényi</a:t>
            </a:r>
            <a:r>
              <a:rPr lang="hu-HU" dirty="0" smtClean="0"/>
              <a:t> </a:t>
            </a:r>
            <a:r>
              <a:rPr lang="hu-HU" dirty="0" err="1" smtClean="0"/>
              <a:t>Honoráta</a:t>
            </a:r>
            <a:endParaRPr lang="hu-HU" dirty="0" smtClean="0"/>
          </a:p>
          <a:p>
            <a:r>
              <a:rPr lang="hu-HU" b="1" u="sng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haroni" pitchFamily="2" charset="-79"/>
              </a:rPr>
              <a:t>Iskola neve,címe: </a:t>
            </a:r>
            <a:r>
              <a:rPr lang="hu-HU" cap="small" dirty="0" smtClean="0"/>
              <a:t>Petrik Lajos Két Tanítási Nyelvű Vegyipari, Környezetvédelmi és Informatikai Szakközépiskola, 1146 Budapest, Thököly út 48-54.</a:t>
            </a:r>
          </a:p>
          <a:p>
            <a:endParaRPr lang="hu-HU" dirty="0"/>
          </a:p>
        </p:txBody>
      </p:sp>
      <p:pic>
        <p:nvPicPr>
          <p:cNvPr id="19458" name="Picture 2" descr="http://geotherm.co.hu/wp-content/uploads/hoszivattyu_energ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869160"/>
            <a:ext cx="3371097" cy="177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6D9AFF"/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357422" y="142852"/>
            <a:ext cx="4121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Vízturbinák</a:t>
            </a:r>
            <a:endParaRPr lang="hu-HU" sz="54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578" name="Picture 2" descr="Fájl:Vízturb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260397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500034" y="1928802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  <a:ea typeface="Adobe Fan Heiti Std B" pitchFamily="34" charset="-128"/>
              </a:rPr>
              <a:t>A vízturbina egy forgó erőgép.</a:t>
            </a:r>
            <a:endParaRPr lang="hu-HU" sz="2000" dirty="0">
              <a:solidFill>
                <a:schemeClr val="tx2">
                  <a:lumMod val="75000"/>
                </a:schemeClr>
              </a:solidFill>
              <a:latin typeface="Berlin Sans FB" pitchFamily="34" charset="0"/>
              <a:ea typeface="Adobe Fan Heiti Std B" pitchFamily="34" charset="-128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3428992" y="1285860"/>
            <a:ext cx="5214974" cy="4786346"/>
            <a:chOff x="2571736" y="2500306"/>
            <a:chExt cx="1857388" cy="1643074"/>
          </a:xfrm>
        </p:grpSpPr>
        <p:sp>
          <p:nvSpPr>
            <p:cNvPr id="9" name="Szalagnyíl lefelé 8"/>
            <p:cNvSpPr/>
            <p:nvPr/>
          </p:nvSpPr>
          <p:spPr>
            <a:xfrm>
              <a:off x="2643174" y="2500306"/>
              <a:ext cx="1785950" cy="785818"/>
            </a:xfrm>
            <a:prstGeom prst="curved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1" name="Szalagnyíl lefelé 10"/>
            <p:cNvSpPr/>
            <p:nvPr/>
          </p:nvSpPr>
          <p:spPr>
            <a:xfrm rot="10800000">
              <a:off x="2571736" y="3357562"/>
              <a:ext cx="1785600" cy="785818"/>
            </a:xfrm>
            <a:prstGeom prst="curved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</p:grpSp>
      <p:sp>
        <p:nvSpPr>
          <p:cNvPr id="13" name="Szövegdoboz 12"/>
          <p:cNvSpPr txBox="1"/>
          <p:nvPr/>
        </p:nvSpPr>
        <p:spPr>
          <a:xfrm>
            <a:off x="428596" y="3571876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solidFill>
                  <a:schemeClr val="tx2">
                    <a:lumMod val="75000"/>
                  </a:schemeClr>
                </a:solidFill>
              </a:rPr>
              <a:t>Az áramló víz a turbina járókerekének lapátjaira irányul, a lapátokra erőt gyakorolva. Mivel a járókerék forog, az erő egy út mentén hat.</a:t>
            </a:r>
            <a:endParaRPr lang="hu-HU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357158" y="3000372"/>
            <a:ext cx="307183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5400000">
            <a:off x="2178827" y="532210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1500166" y="564357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 smtClean="0">
                <a:solidFill>
                  <a:schemeClr val="tx2">
                    <a:lumMod val="50000"/>
                  </a:schemeClr>
                </a:solidFill>
              </a:rPr>
              <a:t>Ilyen módon a vízáram energiát ad át a turbinának.</a:t>
            </a:r>
            <a:endParaRPr lang="hu-HU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3">
                <a:lumMod val="75000"/>
              </a:schemeClr>
            </a:gs>
            <a:gs pos="9700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627784" y="188640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Szélenergia</a:t>
            </a:r>
            <a:endParaRPr lang="hu-H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9552" y="1412776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chemeClr val="accent3">
                    <a:lumMod val="75000"/>
                  </a:schemeClr>
                </a:solidFill>
              </a:rPr>
              <a:t>A szélenergia megújuló energiafajta</a:t>
            </a:r>
            <a:r>
              <a:rPr lang="hu-HU" dirty="0" smtClean="0"/>
              <a:t>,</a:t>
            </a:r>
          </a:p>
          <a:p>
            <a:r>
              <a:rPr lang="hu-HU" dirty="0" smtClean="0"/>
              <a:t>amelynek termelése környezetvédelmi és költségelőnyei miatt rohamosan nő a világban, főleg </a:t>
            </a:r>
            <a:r>
              <a:rPr lang="hu-HU" b="1" cap="all" dirty="0" smtClean="0">
                <a:solidFill>
                  <a:schemeClr val="accent3">
                    <a:lumMod val="50000"/>
                  </a:schemeClr>
                </a:solidFill>
              </a:rPr>
              <a:t>Európában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hu-H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95936" y="328498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szél mozgási energiáját évezredek óta használják.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84168" y="544522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Például: hajózásnál, középkorban szélmalmoknál és sok egyéb hasznos dolognál.</a:t>
            </a:r>
            <a:endParaRPr lang="hu-HU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6516216" y="3861048"/>
            <a:ext cx="72008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3" name="Csoportba foglalás 12"/>
          <p:cNvGrpSpPr/>
          <p:nvPr/>
        </p:nvGrpSpPr>
        <p:grpSpPr>
          <a:xfrm>
            <a:off x="3419872" y="4293096"/>
            <a:ext cx="2016224" cy="1800200"/>
            <a:chOff x="1259632" y="4581128"/>
            <a:chExt cx="2016224" cy="1800200"/>
          </a:xfrm>
        </p:grpSpPr>
        <p:sp>
          <p:nvSpPr>
            <p:cNvPr id="10" name="Trapezoid 9"/>
            <p:cNvSpPr/>
            <p:nvPr/>
          </p:nvSpPr>
          <p:spPr>
            <a:xfrm flipV="1">
              <a:off x="1259632" y="5877272"/>
              <a:ext cx="2016224" cy="504056"/>
            </a:xfrm>
            <a:prstGeom prst="trapezoid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>
              <a:off x="2195736" y="4581128"/>
              <a:ext cx="144016" cy="129614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Háromszög 11"/>
            <p:cNvSpPr/>
            <p:nvPr/>
          </p:nvSpPr>
          <p:spPr>
            <a:xfrm rot="5400000" flipV="1">
              <a:off x="1403648" y="4581128"/>
              <a:ext cx="792088" cy="792088"/>
            </a:xfrm>
            <a:prstGeom prst="triangle">
              <a:avLst>
                <a:gd name="adj" fmla="val 50000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050" name="Picture 2" descr="http://ujenergiak.hu/_kepek/cikk-0301-0600/0363-a-kormany-a-szelenergia-engedelyezes-egyszerusiteset-terve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720" y="764704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11031 L -0.34653 -0.057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3">
                <a:lumMod val="75000"/>
                <a:alpha val="73000"/>
              </a:schemeClr>
            </a:gs>
            <a:gs pos="5500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547664" y="188640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Hogy működik ez?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1196752"/>
            <a:ext cx="2016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accent3">
                    <a:lumMod val="50000"/>
                  </a:schemeClr>
                </a:solidFill>
              </a:rPr>
              <a:t>Manapság nélkülözhetetlen eszközei a szélturbinák annak, hogy a szélenergiát elektromos árammá alakítsuk.</a:t>
            </a:r>
            <a:endParaRPr lang="hu-H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Folyamatábra: Kigyűjtés 14"/>
          <p:cNvSpPr/>
          <p:nvPr/>
        </p:nvSpPr>
        <p:spPr>
          <a:xfrm>
            <a:off x="2771800" y="3429000"/>
            <a:ext cx="864096" cy="1800200"/>
          </a:xfrm>
          <a:prstGeom prst="flowChartExtra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1" name="Csoportba foglalás 20"/>
          <p:cNvGrpSpPr/>
          <p:nvPr/>
        </p:nvGrpSpPr>
        <p:grpSpPr>
          <a:xfrm>
            <a:off x="2267744" y="2492896"/>
            <a:ext cx="1800200" cy="1800200"/>
            <a:chOff x="2267744" y="2492896"/>
            <a:chExt cx="1800200" cy="1800200"/>
          </a:xfrm>
        </p:grpSpPr>
        <p:grpSp>
          <p:nvGrpSpPr>
            <p:cNvPr id="19" name="Csoportba foglalás 18"/>
            <p:cNvGrpSpPr/>
            <p:nvPr/>
          </p:nvGrpSpPr>
          <p:grpSpPr>
            <a:xfrm>
              <a:off x="2267744" y="2492896"/>
              <a:ext cx="1800200" cy="1800200"/>
              <a:chOff x="3576272" y="1376640"/>
              <a:chExt cx="1800200" cy="1800200"/>
            </a:xfrm>
          </p:grpSpPr>
          <p:sp>
            <p:nvSpPr>
              <p:cNvPr id="17" name="Folyamatábra: Rendezés 16"/>
              <p:cNvSpPr/>
              <p:nvPr/>
            </p:nvSpPr>
            <p:spPr>
              <a:xfrm rot="18897302">
                <a:off x="4188340" y="1352472"/>
                <a:ext cx="576064" cy="1800200"/>
              </a:xfrm>
              <a:prstGeom prst="flowChartSor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Folyamatábra: Rendezés 17"/>
              <p:cNvSpPr/>
              <p:nvPr/>
            </p:nvSpPr>
            <p:spPr>
              <a:xfrm rot="2499240">
                <a:off x="4233316" y="1376640"/>
                <a:ext cx="576064" cy="1800200"/>
              </a:xfrm>
              <a:prstGeom prst="flowChartSor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0" name="Ellipszis 19"/>
            <p:cNvSpPr/>
            <p:nvPr/>
          </p:nvSpPr>
          <p:spPr>
            <a:xfrm>
              <a:off x="2915816" y="3140968"/>
              <a:ext cx="576064" cy="50405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3" name="Szabadkézi sokszög 22"/>
          <p:cNvSpPr/>
          <p:nvPr/>
        </p:nvSpPr>
        <p:spPr>
          <a:xfrm>
            <a:off x="1763688" y="2276872"/>
            <a:ext cx="1728192" cy="288032"/>
          </a:xfrm>
          <a:custGeom>
            <a:avLst/>
            <a:gdLst>
              <a:gd name="connsiteX0" fmla="*/ 0 w 2335236"/>
              <a:gd name="connsiteY0" fmla="*/ 145366 h 164122"/>
              <a:gd name="connsiteX1" fmla="*/ 590843 w 2335236"/>
              <a:gd name="connsiteY1" fmla="*/ 131298 h 164122"/>
              <a:gd name="connsiteX2" fmla="*/ 942535 w 2335236"/>
              <a:gd name="connsiteY2" fmla="*/ 32824 h 164122"/>
              <a:gd name="connsiteX3" fmla="*/ 1083212 w 2335236"/>
              <a:gd name="connsiteY3" fmla="*/ 159433 h 164122"/>
              <a:gd name="connsiteX4" fmla="*/ 1266092 w 2335236"/>
              <a:gd name="connsiteY4" fmla="*/ 4689 h 164122"/>
              <a:gd name="connsiteX5" fmla="*/ 1477107 w 2335236"/>
              <a:gd name="connsiteY5" fmla="*/ 131298 h 164122"/>
              <a:gd name="connsiteX6" fmla="*/ 1674055 w 2335236"/>
              <a:gd name="connsiteY6" fmla="*/ 46892 h 164122"/>
              <a:gd name="connsiteX7" fmla="*/ 1983544 w 2335236"/>
              <a:gd name="connsiteY7" fmla="*/ 103162 h 164122"/>
              <a:gd name="connsiteX8" fmla="*/ 2236763 w 2335236"/>
              <a:gd name="connsiteY8" fmla="*/ 32824 h 164122"/>
              <a:gd name="connsiteX9" fmla="*/ 2321169 w 2335236"/>
              <a:gd name="connsiteY9" fmla="*/ 103162 h 164122"/>
              <a:gd name="connsiteX10" fmla="*/ 2307101 w 2335236"/>
              <a:gd name="connsiteY10" fmla="*/ 89095 h 164122"/>
              <a:gd name="connsiteX11" fmla="*/ 2335236 w 2335236"/>
              <a:gd name="connsiteY11" fmla="*/ 103162 h 16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5236" h="164122">
                <a:moveTo>
                  <a:pt x="0" y="145366"/>
                </a:moveTo>
                <a:cubicBezTo>
                  <a:pt x="216877" y="147710"/>
                  <a:pt x="433754" y="150055"/>
                  <a:pt x="590843" y="131298"/>
                </a:cubicBezTo>
                <a:cubicBezTo>
                  <a:pt x="747932" y="112541"/>
                  <a:pt x="860474" y="28135"/>
                  <a:pt x="942535" y="32824"/>
                </a:cubicBezTo>
                <a:cubicBezTo>
                  <a:pt x="1024596" y="37513"/>
                  <a:pt x="1029286" y="164122"/>
                  <a:pt x="1083212" y="159433"/>
                </a:cubicBezTo>
                <a:cubicBezTo>
                  <a:pt x="1137138" y="154744"/>
                  <a:pt x="1200443" y="9378"/>
                  <a:pt x="1266092" y="4689"/>
                </a:cubicBezTo>
                <a:cubicBezTo>
                  <a:pt x="1331741" y="0"/>
                  <a:pt x="1409113" y="124264"/>
                  <a:pt x="1477107" y="131298"/>
                </a:cubicBezTo>
                <a:cubicBezTo>
                  <a:pt x="1545101" y="138332"/>
                  <a:pt x="1589649" y="51581"/>
                  <a:pt x="1674055" y="46892"/>
                </a:cubicBezTo>
                <a:cubicBezTo>
                  <a:pt x="1758461" y="42203"/>
                  <a:pt x="1889759" y="105507"/>
                  <a:pt x="1983544" y="103162"/>
                </a:cubicBezTo>
                <a:cubicBezTo>
                  <a:pt x="2077329" y="100817"/>
                  <a:pt x="2180492" y="32824"/>
                  <a:pt x="2236763" y="32824"/>
                </a:cubicBezTo>
                <a:cubicBezTo>
                  <a:pt x="2293034" y="32824"/>
                  <a:pt x="2309446" y="93784"/>
                  <a:pt x="2321169" y="103162"/>
                </a:cubicBezTo>
                <a:cubicBezTo>
                  <a:pt x="2332892" y="112541"/>
                  <a:pt x="2304757" y="89095"/>
                  <a:pt x="2307101" y="89095"/>
                </a:cubicBezTo>
                <a:cubicBezTo>
                  <a:pt x="2309445" y="89095"/>
                  <a:pt x="2322340" y="96128"/>
                  <a:pt x="2335236" y="1031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abadkézi sokszög 23"/>
          <p:cNvSpPr/>
          <p:nvPr/>
        </p:nvSpPr>
        <p:spPr>
          <a:xfrm>
            <a:off x="1259632" y="3429000"/>
            <a:ext cx="1296144" cy="144016"/>
          </a:xfrm>
          <a:custGeom>
            <a:avLst/>
            <a:gdLst>
              <a:gd name="connsiteX0" fmla="*/ 0 w 2335236"/>
              <a:gd name="connsiteY0" fmla="*/ 145366 h 164122"/>
              <a:gd name="connsiteX1" fmla="*/ 590843 w 2335236"/>
              <a:gd name="connsiteY1" fmla="*/ 131298 h 164122"/>
              <a:gd name="connsiteX2" fmla="*/ 942535 w 2335236"/>
              <a:gd name="connsiteY2" fmla="*/ 32824 h 164122"/>
              <a:gd name="connsiteX3" fmla="*/ 1083212 w 2335236"/>
              <a:gd name="connsiteY3" fmla="*/ 159433 h 164122"/>
              <a:gd name="connsiteX4" fmla="*/ 1266092 w 2335236"/>
              <a:gd name="connsiteY4" fmla="*/ 4689 h 164122"/>
              <a:gd name="connsiteX5" fmla="*/ 1477107 w 2335236"/>
              <a:gd name="connsiteY5" fmla="*/ 131298 h 164122"/>
              <a:gd name="connsiteX6" fmla="*/ 1674055 w 2335236"/>
              <a:gd name="connsiteY6" fmla="*/ 46892 h 164122"/>
              <a:gd name="connsiteX7" fmla="*/ 1983544 w 2335236"/>
              <a:gd name="connsiteY7" fmla="*/ 103162 h 164122"/>
              <a:gd name="connsiteX8" fmla="*/ 2236763 w 2335236"/>
              <a:gd name="connsiteY8" fmla="*/ 32824 h 164122"/>
              <a:gd name="connsiteX9" fmla="*/ 2321169 w 2335236"/>
              <a:gd name="connsiteY9" fmla="*/ 103162 h 164122"/>
              <a:gd name="connsiteX10" fmla="*/ 2307101 w 2335236"/>
              <a:gd name="connsiteY10" fmla="*/ 89095 h 164122"/>
              <a:gd name="connsiteX11" fmla="*/ 2335236 w 2335236"/>
              <a:gd name="connsiteY11" fmla="*/ 103162 h 164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5236" h="164122">
                <a:moveTo>
                  <a:pt x="0" y="145366"/>
                </a:moveTo>
                <a:cubicBezTo>
                  <a:pt x="216877" y="147710"/>
                  <a:pt x="433754" y="150055"/>
                  <a:pt x="590843" y="131298"/>
                </a:cubicBezTo>
                <a:cubicBezTo>
                  <a:pt x="747932" y="112541"/>
                  <a:pt x="860474" y="28135"/>
                  <a:pt x="942535" y="32824"/>
                </a:cubicBezTo>
                <a:cubicBezTo>
                  <a:pt x="1024596" y="37513"/>
                  <a:pt x="1029286" y="164122"/>
                  <a:pt x="1083212" y="159433"/>
                </a:cubicBezTo>
                <a:cubicBezTo>
                  <a:pt x="1137138" y="154744"/>
                  <a:pt x="1200443" y="9378"/>
                  <a:pt x="1266092" y="4689"/>
                </a:cubicBezTo>
                <a:cubicBezTo>
                  <a:pt x="1331741" y="0"/>
                  <a:pt x="1409113" y="124264"/>
                  <a:pt x="1477107" y="131298"/>
                </a:cubicBezTo>
                <a:cubicBezTo>
                  <a:pt x="1545101" y="138332"/>
                  <a:pt x="1589649" y="51581"/>
                  <a:pt x="1674055" y="46892"/>
                </a:cubicBezTo>
                <a:cubicBezTo>
                  <a:pt x="1758461" y="42203"/>
                  <a:pt x="1889759" y="105507"/>
                  <a:pt x="1983544" y="103162"/>
                </a:cubicBezTo>
                <a:cubicBezTo>
                  <a:pt x="2077329" y="100817"/>
                  <a:pt x="2180492" y="32824"/>
                  <a:pt x="2236763" y="32824"/>
                </a:cubicBezTo>
                <a:cubicBezTo>
                  <a:pt x="2293034" y="32824"/>
                  <a:pt x="2309446" y="93784"/>
                  <a:pt x="2321169" y="103162"/>
                </a:cubicBezTo>
                <a:cubicBezTo>
                  <a:pt x="2332892" y="112541"/>
                  <a:pt x="2304757" y="89095"/>
                  <a:pt x="2307101" y="89095"/>
                </a:cubicBezTo>
                <a:cubicBezTo>
                  <a:pt x="2309445" y="89095"/>
                  <a:pt x="2322340" y="96128"/>
                  <a:pt x="2335236" y="10316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zövegdoboz 24"/>
          <p:cNvSpPr txBox="1"/>
          <p:nvPr/>
        </p:nvSpPr>
        <p:spPr>
          <a:xfrm>
            <a:off x="5508104" y="486916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szél megforgatja a turbina lapátjait ezáltal az működésbe lép és áramot generál.</a:t>
            </a:r>
            <a:endParaRPr lang="hu-HU" dirty="0"/>
          </a:p>
        </p:txBody>
      </p:sp>
      <p:sp>
        <p:nvSpPr>
          <p:cNvPr id="26" name="Jobbra nyíl 25"/>
          <p:cNvSpPr/>
          <p:nvPr/>
        </p:nvSpPr>
        <p:spPr>
          <a:xfrm rot="2155055">
            <a:off x="4222306" y="4467058"/>
            <a:ext cx="1224136" cy="4320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http://www.alternativenergia.hu/wp-content/uploads/2012/12/szelenergi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73 0.07609 C -0.12587 0.06592 -0.11702 0.05574 -0.10087 0.0599 C -0.08473 0.06407 -0.05538 0.10292 -0.03768 0.10084 C -0.01997 0.09876 -0.01111 0.05875 0.00538 0.04741 C 0.02187 0.03608 0.05052 0.03539 0.06076 0.03308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55 0.02035 C -0.24375 0.0081 -0.22778 -0.00393 -0.2165 0.00185 C -0.20521 0.00763 -0.20504 0.03932 -0.19202 0.05504 C -0.179 0.07077 -0.15643 0.0976 -0.13802 0.09621 C -0.11962 0.09482 -0.1007 0.05435 -0.08125 0.04695 C -0.06181 0.03955 -0.03125 0.05042 -0.02118 0.05111 " pathEditMode="relative" ptsTypes="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3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5500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987824" y="332656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Tudtad?</a:t>
            </a:r>
            <a:endParaRPr lang="hu-H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1520" y="1628800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 szélturbinák sorozatgyártása 1979-ben, Dániában kezdődött.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</a:t>
            </a:r>
            <a:r>
              <a:rPr lang="nn-NO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öbb ezer turbina üzemel világszerte.</a:t>
            </a:r>
            <a:endParaRPr lang="hu-H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Jelenlegi  összteljesítményük </a:t>
            </a:r>
            <a:r>
              <a:rPr lang="hu-H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238 GW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2007-ben a legnagyobb szélenergia-kapacitással Németország, Spanyolország, az Amerikai Egyesült Államok, India és Dánia rendelkezett.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56176" y="494116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Magyarország jelenleg a 32. helyen áll (teljes szélenergia kapacitás) </a:t>
            </a:r>
            <a:endParaRPr lang="hu-HU" dirty="0"/>
          </a:p>
        </p:txBody>
      </p:sp>
      <p:pic>
        <p:nvPicPr>
          <p:cNvPr id="27650" name="Picture 2" descr="http://csemete.com/galeria/kepek/img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31044"/>
            <a:ext cx="3600400" cy="269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www.zoldtesco.hu/pictures/sitepictures/www_worldradio_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24744"/>
            <a:ext cx="3224411" cy="246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1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1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600"/>
                            </p:stCondLst>
                            <p:childTnLst>
                              <p:par>
                                <p:cTn id="4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6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6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isztajovo.hu/media/2011/03/biomaszasulin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202" y="1988840"/>
            <a:ext cx="461379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églalap 7"/>
          <p:cNvSpPr/>
          <p:nvPr/>
        </p:nvSpPr>
        <p:spPr>
          <a:xfrm>
            <a:off x="1115616" y="188640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Körforgás</a:t>
            </a:r>
            <a:endParaRPr lang="hu-HU" sz="5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9" name="Picture 2" descr="http://www.alternativenergia.hu/wp-content/uploads/2010/01/biomassza_korforg_lea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8840"/>
            <a:ext cx="4229468" cy="3342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1" name="Egyenes összekötő 10"/>
          <p:cNvCxnSpPr/>
          <p:nvPr/>
        </p:nvCxnSpPr>
        <p:spPr>
          <a:xfrm>
            <a:off x="4355976" y="1268760"/>
            <a:ext cx="72008" cy="525658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6">
                <a:lumMod val="75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691680" y="116632"/>
            <a:ext cx="3173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Biomassza</a:t>
            </a:r>
            <a:endParaRPr lang="hu-H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6" name="Picture 12" descr="http://image.hotdog.hu/user/NoJCaBabY/napocska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368152" cy="1305648"/>
          </a:xfrm>
          <a:prstGeom prst="rect">
            <a:avLst/>
          </a:prstGeom>
          <a:noFill/>
        </p:spPr>
      </p:pic>
      <p:grpSp>
        <p:nvGrpSpPr>
          <p:cNvPr id="21" name="Csoportba foglalás 20"/>
          <p:cNvGrpSpPr/>
          <p:nvPr/>
        </p:nvGrpSpPr>
        <p:grpSpPr>
          <a:xfrm>
            <a:off x="179512" y="1412776"/>
            <a:ext cx="7776864" cy="523220"/>
            <a:chOff x="179512" y="1412776"/>
            <a:chExt cx="7776864" cy="523220"/>
          </a:xfrm>
        </p:grpSpPr>
        <p:sp>
          <p:nvSpPr>
            <p:cNvPr id="17" name="Szövegdoboz 16"/>
            <p:cNvSpPr txBox="1"/>
            <p:nvPr/>
          </p:nvSpPr>
          <p:spPr>
            <a:xfrm>
              <a:off x="5508104" y="1412776"/>
              <a:ext cx="2448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b="1" dirty="0" smtClean="0">
                  <a:latin typeface="AngsanaUPC" pitchFamily="18" charset="-34"/>
                  <a:cs typeface="AngsanaUPC" pitchFamily="18" charset="-34"/>
                </a:rPr>
                <a:t>BIOMASSZA</a:t>
              </a:r>
              <a:endParaRPr lang="hu-HU" sz="2800" b="1" dirty="0">
                <a:latin typeface="AngsanaUPC" pitchFamily="18" charset="-34"/>
                <a:cs typeface="AngsanaUPC" pitchFamily="18" charset="-34"/>
              </a:endParaRP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179512" y="1484784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Napsugárzás</a:t>
              </a:r>
              <a:endParaRPr lang="hu-HU" dirty="0"/>
            </a:p>
          </p:txBody>
        </p:sp>
        <p:sp>
          <p:nvSpPr>
            <p:cNvPr id="8" name="Jobbra nyíl 7"/>
            <p:cNvSpPr/>
            <p:nvPr/>
          </p:nvSpPr>
          <p:spPr>
            <a:xfrm>
              <a:off x="1691680" y="1484784"/>
              <a:ext cx="792088" cy="288032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2843808" y="148478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Fotoszintézis</a:t>
              </a:r>
              <a:endParaRPr lang="hu-HU" dirty="0"/>
            </a:p>
          </p:txBody>
        </p:sp>
        <p:sp>
          <p:nvSpPr>
            <p:cNvPr id="18" name="Jobbra nyíl 17"/>
            <p:cNvSpPr/>
            <p:nvPr/>
          </p:nvSpPr>
          <p:spPr>
            <a:xfrm>
              <a:off x="4283968" y="1556792"/>
              <a:ext cx="1152128" cy="288032"/>
            </a:xfrm>
            <a:prstGeom prst="righ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" name="Szövegdoboz 18"/>
          <p:cNvSpPr txBox="1"/>
          <p:nvPr/>
        </p:nvSpPr>
        <p:spPr>
          <a:xfrm>
            <a:off x="0" y="2276872"/>
            <a:ext cx="601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 mi is az a biomassza, PONTOSAN?</a:t>
            </a:r>
            <a:endParaRPr lang="hu-HU" sz="24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23" name="Egyenes összekötő 22"/>
          <p:cNvCxnSpPr/>
          <p:nvPr/>
        </p:nvCxnSpPr>
        <p:spPr>
          <a:xfrm>
            <a:off x="179512" y="2060848"/>
            <a:ext cx="87849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/>
        </p:nvSpPr>
        <p:spPr>
          <a:xfrm>
            <a:off x="179512" y="292494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Nos, a biomassza elhalt és nemrég elhalt növényi- és állati eredetű, azaz szerves anyagok összessége.</a:t>
            </a:r>
            <a:endParaRPr lang="hu-HU" dirty="0"/>
          </a:p>
        </p:txBody>
      </p:sp>
      <p:pic>
        <p:nvPicPr>
          <p:cNvPr id="1040" name="Picture 16" descr="C:\Users\diak\AppData\Local\Microsoft\Windows\Temporary Internet Files\Content.IE5\85PEPZ52\MC90029828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132856"/>
            <a:ext cx="936104" cy="1404155"/>
          </a:xfrm>
          <a:prstGeom prst="rect">
            <a:avLst/>
          </a:prstGeom>
          <a:noFill/>
        </p:spPr>
      </p:pic>
      <p:pic>
        <p:nvPicPr>
          <p:cNvPr id="1042" name="Picture 18" descr="http://www.alternativenergia.hu/tudjmegtobbetimages/biomassz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61048"/>
            <a:ext cx="32403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4" name="Picture 20" descr="http://www.passzivhazak.hu/pictures/bio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b="3125"/>
          <a:stretch>
            <a:fillRect/>
          </a:stretch>
        </p:blipFill>
        <p:spPr bwMode="auto">
          <a:xfrm>
            <a:off x="6156176" y="3789040"/>
            <a:ext cx="2379981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Jobbra nyíl 30"/>
          <p:cNvSpPr/>
          <p:nvPr/>
        </p:nvSpPr>
        <p:spPr>
          <a:xfrm>
            <a:off x="3923928" y="4581128"/>
            <a:ext cx="2088232" cy="43204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Szövegdoboz 31"/>
          <p:cNvSpPr txBox="1"/>
          <p:nvPr/>
        </p:nvSpPr>
        <p:spPr>
          <a:xfrm>
            <a:off x="3995936" y="414908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 smtClean="0">
                <a:solidFill>
                  <a:schemeClr val="accent6">
                    <a:lumMod val="75000"/>
                  </a:schemeClr>
                </a:solidFill>
              </a:rPr>
              <a:t>+(állati eredetű szerves anyagok)</a:t>
            </a:r>
            <a:endParaRPr lang="hu-H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5" grpId="0"/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6">
                <a:lumMod val="75000"/>
              </a:schemeClr>
            </a:gs>
            <a:gs pos="54000">
              <a:schemeClr val="accent6">
                <a:lumMod val="75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188640"/>
            <a:ext cx="8097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Egy keveset a biomasszáról</a:t>
            </a:r>
            <a:endParaRPr lang="hu-H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15616" y="1412776"/>
            <a:ext cx="30963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ngsanaUPC" pitchFamily="18" charset="-34"/>
                <a:cs typeface="AngsanaUPC" pitchFamily="18" charset="-34"/>
              </a:rPr>
              <a:t>Az elmúlt évtizedekben sajnálatos módon egyre bizonyosabbá vált, hogy a jelenleg használt fosszilis energiaforrások </a:t>
            </a:r>
            <a:r>
              <a:rPr lang="hu-H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ngsanaUPC" pitchFamily="18" charset="-34"/>
                <a:cs typeface="AngsanaUPC" pitchFamily="18" charset="-34"/>
              </a:rPr>
              <a:t>KIMERÜLÉSHEZ</a:t>
            </a:r>
            <a:r>
              <a:rPr lang="hu-HU" dirty="0" smtClean="0">
                <a:latin typeface="AngsanaUPC" pitchFamily="18" charset="-34"/>
                <a:cs typeface="AngsanaUPC" pitchFamily="18" charset="-34"/>
              </a:rPr>
              <a:t> közelednek!!</a:t>
            </a:r>
            <a:endParaRPr lang="hu-HU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29698" name="Picture 2" descr="C:\Users\diak\AppData\Local\Microsoft\Windows\Temporary Internet Files\Content.IE5\XV1GTTYA\MC9002982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7504" y="1196752"/>
            <a:ext cx="1259632" cy="2153024"/>
          </a:xfrm>
          <a:prstGeom prst="rect">
            <a:avLst/>
          </a:prstGeom>
          <a:noFill/>
        </p:spPr>
      </p:pic>
      <p:cxnSp>
        <p:nvCxnSpPr>
          <p:cNvPr id="8" name="Egyenes összekötő nyíllal 7"/>
          <p:cNvCxnSpPr/>
          <p:nvPr/>
        </p:nvCxnSpPr>
        <p:spPr>
          <a:xfrm>
            <a:off x="3131840" y="2780928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899592" y="436510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cap="small" dirty="0" smtClean="0">
                <a:latin typeface="Arabic Typesetting" pitchFamily="66" charset="-78"/>
                <a:cs typeface="Arabic Typesetting" pitchFamily="66" charset="-78"/>
              </a:rPr>
              <a:t>Becslések szerint 50 évre elegendő van még belőlük!</a:t>
            </a:r>
            <a:endParaRPr lang="hu-HU" sz="2400" b="1" cap="small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9700" name="Picture 4" descr="http://cdn2.mon.hu/2010/02/haon-news-charlotteInform-20100226-0433316610-979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391454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2" name="Egyenes összekötő 11"/>
          <p:cNvCxnSpPr/>
          <p:nvPr/>
        </p:nvCxnSpPr>
        <p:spPr>
          <a:xfrm>
            <a:off x="4932040" y="4221088"/>
            <a:ext cx="72008" cy="244827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6300192" y="458112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solidFill>
                  <a:schemeClr val="accent6">
                    <a:lumMod val="50000"/>
                  </a:schemeClr>
                </a:solidFill>
                <a:latin typeface="Agency FB" pitchFamily="34" charset="0"/>
              </a:rPr>
              <a:t>A szántóföldön az aratás/kaszálás után megmaradt növényi részeket is felhasználják.</a:t>
            </a:r>
            <a:endParaRPr lang="hu-HU" i="1" dirty="0">
              <a:solidFill>
                <a:schemeClr val="accent6">
                  <a:lumMod val="50000"/>
                </a:schemeClr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6">
                <a:lumMod val="75000"/>
              </a:schemeClr>
            </a:gs>
            <a:gs pos="0">
              <a:schemeClr val="accent6">
                <a:lumMod val="75000"/>
                <a:alpha val="1000"/>
              </a:schemeClr>
            </a:gs>
            <a:gs pos="54000">
              <a:schemeClr val="accent6">
                <a:lumMod val="75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82585" y="116632"/>
            <a:ext cx="8340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Milyen </a:t>
            </a:r>
            <a:r>
              <a:rPr lang="hu-H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csoportjai </a:t>
            </a:r>
            <a:r>
              <a:rPr lang="hu-H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 vannak?</a:t>
            </a:r>
            <a:endParaRPr lang="hu-H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11560" y="134076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/>
              <a:t>Elsődleges biomassza:</a:t>
            </a:r>
            <a:r>
              <a:rPr lang="hu-HU" dirty="0" smtClean="0"/>
              <a:t> természetes vegetáció, szántóföldi növények, erdő, rét, legelő, kertészeti növények, vízben élő növények.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11560" y="292494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/>
              <a:t>Másodlagos biomassza:</a:t>
            </a:r>
            <a:r>
              <a:rPr lang="hu-HU" dirty="0" smtClean="0"/>
              <a:t> állatvilág, gazdasági haszonállatok, az állattenyésztés fő termékei, melléktermékei, hulladékai.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11560" y="48691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b="1" dirty="0" smtClean="0"/>
              <a:t>Harmadlagos biomassza:</a:t>
            </a:r>
            <a:r>
              <a:rPr lang="hu-HU" dirty="0" smtClean="0"/>
              <a:t> biológiai eredetű anyagokat felhasználó iparok termékei, melléktermékei, hulladékai, emberi települések szerves eredetű hulladékai.</a:t>
            </a:r>
            <a:endParaRPr lang="hu-HU" dirty="0"/>
          </a:p>
        </p:txBody>
      </p:sp>
      <p:pic>
        <p:nvPicPr>
          <p:cNvPr id="31746" name="Picture 2" descr="http://www.gyulavarikastely.hu/wp-content/images/okogazdalkodas/energiagazdalkodas/biomassz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00808"/>
            <a:ext cx="1440160" cy="108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://m.blog.hu/gr/greenpeace/image/hangy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12976"/>
            <a:ext cx="227558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://www.hirado.hu/Hirek/2011/07/~/media/News/Hirado/Hirek/2011/05/25/00/K_EPA20110503066.jpg.ashx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5445224"/>
            <a:ext cx="1872208" cy="1273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259632" y="0"/>
            <a:ext cx="6768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Geotermikus energia</a:t>
            </a:r>
            <a:endParaRPr lang="hu-H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1560" y="1844824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Alapvetően </a:t>
            </a:r>
            <a:r>
              <a:rPr lang="hu-HU" sz="2400" b="1" dirty="0" err="1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földhőből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nyerhető.</a:t>
            </a:r>
            <a:endParaRPr lang="hu-HU" sz="2400" b="1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2771800" y="2060848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4788024" y="170080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Azonban túlzott kihasználás esetén a kutak csak hosszú évek alatt regenerálódnak.</a:t>
            </a:r>
            <a:endParaRPr lang="hu-HU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4" name="Picture 2" descr="http://www.vgfszaklap.hu/images/cikkkepek/2005/3/ge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3960440" cy="257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Egyenes összekötő 9"/>
          <p:cNvCxnSpPr/>
          <p:nvPr/>
        </p:nvCxnSpPr>
        <p:spPr>
          <a:xfrm>
            <a:off x="5004048" y="3429000"/>
            <a:ext cx="374441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220072" y="4077072"/>
            <a:ext cx="3528392" cy="923330"/>
          </a:xfrm>
          <a:prstGeom prst="rect">
            <a:avLst/>
          </a:prstGeom>
          <a:noFill/>
        </p:spPr>
        <p:txBody>
          <a:bodyPr wrap="square" rtlCol="0">
            <a:prstTxWarp prst="textDeflateInflateDeflate">
              <a:avLst/>
            </a:prstTxWarp>
            <a:spAutoFit/>
          </a:bodyPr>
          <a:lstStyle/>
          <a:p>
            <a:r>
              <a:rPr lang="hu-HU" cap="all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A</a:t>
            </a: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 Föld belsejében lefelé haladva kilométerenként átlag 30 </a:t>
            </a:r>
            <a:r>
              <a:rPr lang="hu-HU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°C-kal</a:t>
            </a:r>
            <a:r>
              <a:rPr lang="hu-H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 emelkedik a hőmérséklet.</a:t>
            </a:r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75000"/>
              </a:schemeClr>
            </a:gs>
            <a:gs pos="5000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55776" y="260648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Kitermelése</a:t>
            </a:r>
            <a:endParaRPr lang="hu-H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1412776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A termálkútból feltör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ő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 vizet </a:t>
            </a:r>
            <a:r>
              <a:rPr lang="hu-HU" dirty="0" err="1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gáztalanítják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, ülepítik és sótartalmát részben eltávolítják, majd a felhasználás helyére szivattyúzzák, a leh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ű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lt vizet pedig valamilyen vízáramba, vízgy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ű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jt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ő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</a:rPr>
              <a:t>be vezetik.</a:t>
            </a:r>
            <a:endParaRPr lang="hu-HU" dirty="0">
              <a:solidFill>
                <a:schemeClr val="accent2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2771800" y="3717032"/>
            <a:ext cx="2520280" cy="57606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843808" y="3861048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lgerian" pitchFamily="82" charset="0"/>
              </a:rPr>
              <a:t>Ha nincs vízutánpótlás</a:t>
            </a:r>
            <a:endParaRPr lang="hu-HU" sz="1200" dirty="0">
              <a:latin typeface="Algerian" pitchFamily="8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436096" y="3429001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oper Black" pitchFamily="18" charset="0"/>
              </a:rPr>
              <a:t>A rétegenergia csökkenése következtében idővel kevesebb vizet adnak.</a:t>
            </a:r>
            <a:endParaRPr lang="hu-HU" dirty="0">
              <a:solidFill>
                <a:schemeClr val="accent2">
                  <a:lumMod val="20000"/>
                  <a:lumOff val="80000"/>
                </a:schemeClr>
              </a:solidFill>
              <a:latin typeface="Cooper Black" pitchFamily="18" charset="0"/>
            </a:endParaRPr>
          </a:p>
        </p:txBody>
      </p:sp>
      <p:pic>
        <p:nvPicPr>
          <p:cNvPr id="34818" name="Picture 2" descr="http://www.piacesprofit.hu/images/ups/4570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 descr="http://s2.images.www.tvn.hu/2007/01/09/09/51/www.tvn.hu_a397fb1be3298062ce032d5b51503ef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52600"/>
            <a:ext cx="1656184" cy="165618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071678"/>
            <a:ext cx="3757610" cy="4572032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>
                <a:solidFill>
                  <a:srgbClr val="33CC33"/>
                </a:solidFill>
                <a:latin typeface="Adobe Hebrew" pitchFamily="18" charset="-79"/>
                <a:cs typeface="Adobe Hebrew" pitchFamily="18" charset="-79"/>
              </a:rPr>
              <a:t>Megújuló energiaforrások közös jellemzői, hogy hasznosításuk során nem csökken a forrásuk</a:t>
            </a:r>
            <a:r>
              <a:rPr lang="hu-HU" b="1" dirty="0" smtClean="0">
                <a:solidFill>
                  <a:srgbClr val="33CC33"/>
                </a:solidFill>
                <a:latin typeface="Adobe Hebrew" pitchFamily="18" charset="-79"/>
                <a:cs typeface="Adobe Hebrew" pitchFamily="18" charset="-79"/>
              </a:rPr>
              <a:t>, tehát a </a:t>
            </a:r>
            <a:r>
              <a:rPr lang="hu-HU" b="1" dirty="0">
                <a:solidFill>
                  <a:srgbClr val="33CC33"/>
                </a:solidFill>
                <a:latin typeface="Adobe Hebrew" pitchFamily="18" charset="-79"/>
                <a:cs typeface="Adobe Hebrew" pitchFamily="18" charset="-79"/>
              </a:rPr>
              <a:t>későbbiekben </a:t>
            </a:r>
            <a:r>
              <a:rPr lang="hu-HU" b="1" dirty="0" smtClean="0">
                <a:solidFill>
                  <a:srgbClr val="33CC33"/>
                </a:solidFill>
                <a:latin typeface="Adobe Hebrew" pitchFamily="18" charset="-79"/>
                <a:cs typeface="Adobe Hebrew" pitchFamily="18" charset="-79"/>
              </a:rPr>
              <a:t>ugyanúgy </a:t>
            </a:r>
            <a:r>
              <a:rPr lang="hu-HU" b="1" dirty="0">
                <a:solidFill>
                  <a:srgbClr val="33CC33"/>
                </a:solidFill>
                <a:latin typeface="Adobe Hebrew" pitchFamily="18" charset="-79"/>
                <a:cs typeface="Adobe Hebrew" pitchFamily="18" charset="-79"/>
              </a:rPr>
              <a:t>termelhető belőlük </a:t>
            </a:r>
            <a:r>
              <a:rPr lang="hu-HU" b="1" dirty="0" smtClean="0">
                <a:solidFill>
                  <a:srgbClr val="33CC33"/>
                </a:solidFill>
                <a:latin typeface="Adobe Hebrew" pitchFamily="18" charset="-79"/>
                <a:cs typeface="Adobe Hebrew" pitchFamily="18" charset="-79"/>
              </a:rPr>
              <a:t>energia.</a:t>
            </a:r>
            <a:endParaRPr lang="hu-HU" b="1" dirty="0">
              <a:solidFill>
                <a:srgbClr val="33CC33"/>
              </a:solidFill>
              <a:latin typeface="Adobe Hebrew" pitchFamily="18" charset="-79"/>
              <a:cs typeface="Adobe Hebrew" pitchFamily="18" charset="-79"/>
            </a:endParaRPr>
          </a:p>
        </p:txBody>
      </p:sp>
      <p:pic>
        <p:nvPicPr>
          <p:cNvPr id="1026" name="Picture 2" descr="http://agrarszektor.hu/images/hirek/renew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285992"/>
            <a:ext cx="3238523" cy="2428892"/>
          </a:xfrm>
          <a:prstGeom prst="roundRect">
            <a:avLst>
              <a:gd name="adj" fmla="val 8594"/>
            </a:avLst>
          </a:prstGeom>
          <a:solidFill>
            <a:schemeClr val="tx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églalap 5"/>
          <p:cNvSpPr/>
          <p:nvPr/>
        </p:nvSpPr>
        <p:spPr>
          <a:xfrm>
            <a:off x="2071670" y="642918"/>
            <a:ext cx="4727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Közös jellemzők</a:t>
            </a:r>
            <a:endParaRPr lang="hu-H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.6. ábra. Geotermikus gradiens a pannóniai képződmények feküjéig [4.13]"/>
          <p:cNvPicPr>
            <a:picLocks noChangeAspect="1" noChangeArrowheads="1"/>
          </p:cNvPicPr>
          <p:nvPr/>
        </p:nvPicPr>
        <p:blipFill>
          <a:blip r:embed="rId2" cstate="print"/>
          <a:srcRect b="1168"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1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Magyarország geotermikus térképe</a:t>
            </a:r>
            <a:endParaRPr lang="hu-HU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23528" y="404664"/>
          <a:ext cx="6072336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779912" y="5013176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Jól láthatjuk ezen a </a:t>
            </a:r>
            <a:r>
              <a:rPr lang="hu-HU" sz="2400" dirty="0" err="1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diagrammon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, hogy a </a:t>
            </a:r>
            <a:r>
              <a:rPr lang="hu-HU" sz="2400" i="1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biomassza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mennyivel ‘kelendőbb’, mint például a </a:t>
            </a:r>
            <a:r>
              <a:rPr lang="hu-HU" sz="2400" i="1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napenergia. 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Ez köszönhető annak, hogy a </a:t>
            </a:r>
            <a:r>
              <a:rPr lang="hu-HU" sz="2400" i="1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biomassza 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kitermelése sokkal gazdaságosabb és olcsóbb.</a:t>
            </a:r>
            <a:endParaRPr lang="hu-HU" sz="2400" dirty="0">
              <a:solidFill>
                <a:schemeClr val="tx2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tx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692696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Emlékszel még? </a:t>
            </a:r>
            <a:r>
              <a:rPr lang="hu-H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sym typeface="Wingdings" pitchFamily="2" charset="2"/>
              </a:rPr>
              <a:t></a:t>
            </a:r>
            <a:endParaRPr lang="hu-H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3068960"/>
            <a:ext cx="81329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Mik a megújuló energiaforrások közös jellemzői?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megújuló energiaforrásoknak mi a közös forrása?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Hogy hívjuk azt a szerkezetet amivel a leggyakrabban hasznosítjuk a napenergiát?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Mire használható a napenergia?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 építünk egy vízerőművet, fontos tényező a folyó sodrásának sebessége?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vízturbina nem egy forgó erőgép. Igaz, vagy netán hamis?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szélenergiát régen is felhasználták?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biomasszához nem szükséges a Nap. Igaz? Hamis?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Miből nyerhető a geotermikus energia?</a:t>
            </a:r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 smtClean="0"/>
          </a:p>
          <a:p>
            <a:pPr marL="342900" indent="-342900">
              <a:buFont typeface="+mj-lt"/>
              <a:buAutoNum type="arabicPeriod"/>
            </a:pPr>
            <a:endParaRPr lang="hu-HU" dirty="0"/>
          </a:p>
        </p:txBody>
      </p:sp>
      <p:pic>
        <p:nvPicPr>
          <p:cNvPr id="36867" name="Picture 3" descr="C:\Users\user3\AppData\Local\Microsoft\Windows\Temporary Internet Files\Content.IE5\TR4SMU0P\MC9003835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293096"/>
            <a:ext cx="1008112" cy="2219968"/>
          </a:xfrm>
          <a:prstGeom prst="rect">
            <a:avLst/>
          </a:prstGeom>
          <a:noFill/>
        </p:spPr>
      </p:pic>
      <p:pic>
        <p:nvPicPr>
          <p:cNvPr id="36869" name="Picture 5" descr="http://www.felsofokon.hu/sites/default/files/users/meszaros-andras-blogja-a-kornyezetrol/images/mit-tehetunk-megujulo-energia-31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692696"/>
            <a:ext cx="2771800" cy="184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0.0643 L 0.04566 0.08488 L 0.01337 -0.04024 L -0.07899 -0.04625 L -0.08663 0.0643 Z " pathEditMode="relative" rAng="0" ptsTypes="AAAAA">
                                      <p:cBhvr>
                                        <p:cTn id="84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hlinkClick r:id="rId2"/>
              </a:rPr>
              <a:t>http://www.energiacentrum.com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http://hu.wikipedia.org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http://solartisnapkollektor.hu</a:t>
            </a:r>
            <a:endParaRPr lang="hu-HU" dirty="0" smtClean="0"/>
          </a:p>
          <a:p>
            <a:r>
              <a:rPr lang="hu-HU" dirty="0" smtClean="0">
                <a:hlinkClick r:id="rId5"/>
              </a:rPr>
              <a:t>http://www.napenergia.hu/</a:t>
            </a:r>
            <a:endParaRPr lang="hu-HU" dirty="0" smtClean="0"/>
          </a:p>
          <a:p>
            <a:r>
              <a:rPr lang="hu-HU" dirty="0" smtClean="0">
                <a:hlinkClick r:id="rId6"/>
              </a:rPr>
              <a:t>http://www.acrux.hu</a:t>
            </a:r>
            <a:endParaRPr lang="hu-HU" dirty="0" smtClean="0"/>
          </a:p>
          <a:p>
            <a:r>
              <a:rPr lang="hu-HU" dirty="0" smtClean="0">
                <a:hlinkClick r:id="rId7"/>
              </a:rPr>
              <a:t>http://www.felsofokon.hu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483768" y="260648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Források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357166"/>
            <a:ext cx="3421044" cy="5715040"/>
          </a:xfrm>
        </p:spPr>
        <p:txBody>
          <a:bodyPr/>
          <a:lstStyle/>
          <a:p>
            <a:r>
              <a:rPr lang="hu-HU" dirty="0">
                <a:solidFill>
                  <a:srgbClr val="FFFF00"/>
                </a:solidFill>
                <a:latin typeface="Adobe Caslon Pro Bold" pitchFamily="18" charset="-18"/>
              </a:rPr>
              <a:t>A megújuló energiák közös forrása a Nap, melynek energiája gyakorlatilag kifogyhatatlan.</a:t>
            </a:r>
            <a:r>
              <a:rPr lang="hu-HU" dirty="0">
                <a:latin typeface="Adobe Caslon Pro Bold" pitchFamily="18" charset="-18"/>
              </a:rPr>
              <a:t>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572232" y="2924944"/>
            <a:ext cx="2571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  <a:latin typeface="Adobe Caslon Pro Bold" pitchFamily="18" charset="-18"/>
              </a:rPr>
              <a:t>A számítások szerint a Nap tömege 10 milliárd év alatt 1 ezrelékkel csökken a kisugárzás következtében. </a:t>
            </a:r>
            <a:endParaRPr lang="hu-HU" sz="2400" dirty="0">
              <a:solidFill>
                <a:srgbClr val="FFFF00"/>
              </a:solidFill>
              <a:latin typeface="Adobe Caslon Pro Bold" pitchFamily="18" charset="-18"/>
            </a:endParaRPr>
          </a:p>
        </p:txBody>
      </p:sp>
      <p:pic>
        <p:nvPicPr>
          <p:cNvPr id="15362" name="Picture 2" descr="C:\Users\Vizsgazo1\Desktop\14napocskafelhovel_mozo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85860"/>
            <a:ext cx="2656403" cy="2228855"/>
          </a:xfrm>
          <a:prstGeom prst="rect">
            <a:avLst/>
          </a:prstGeom>
          <a:noFill/>
        </p:spPr>
      </p:pic>
      <p:sp>
        <p:nvSpPr>
          <p:cNvPr id="6" name="Keret 5"/>
          <p:cNvSpPr/>
          <p:nvPr/>
        </p:nvSpPr>
        <p:spPr>
          <a:xfrm>
            <a:off x="5868144" y="2564904"/>
            <a:ext cx="3071802" cy="4071942"/>
          </a:xfrm>
          <a:prstGeom prst="frame">
            <a:avLst>
              <a:gd name="adj1" fmla="val 10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285728"/>
            <a:ext cx="8858280" cy="828667"/>
          </a:xfrm>
        </p:spPr>
        <p:txBody>
          <a:bodyPr>
            <a:noAutofit/>
          </a:bodyPr>
          <a:lstStyle/>
          <a:p>
            <a:r>
              <a:rPr lang="hu-HU" b="1" dirty="0" smtClean="0">
                <a:solidFill>
                  <a:srgbClr val="800000"/>
                </a:solidFill>
              </a:rPr>
              <a:t>Alapvetően </a:t>
            </a:r>
            <a:r>
              <a:rPr lang="hu-HU" b="1" dirty="0">
                <a:solidFill>
                  <a:srgbClr val="800000"/>
                </a:solidFill>
              </a:rPr>
              <a:t>tehát a megújuló </a:t>
            </a:r>
            <a:r>
              <a:rPr lang="hu-HU" b="1" dirty="0" smtClean="0">
                <a:solidFill>
                  <a:srgbClr val="800000"/>
                </a:solidFill>
              </a:rPr>
              <a:t>energiaforrásnak tekinthetjük:</a:t>
            </a:r>
            <a:endParaRPr lang="hu-HU" b="1" dirty="0">
              <a:solidFill>
                <a:srgbClr val="80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14348" y="14287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FF0000"/>
                </a:solidFill>
              </a:rPr>
              <a:t>Napenergia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42976" y="257174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FF0000"/>
                </a:solidFill>
              </a:rPr>
              <a:t>Szélenergia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28662" y="200024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FF0000"/>
                </a:solidFill>
              </a:rPr>
              <a:t>Vízenergia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357290" y="307181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FF0000"/>
                </a:solidFill>
              </a:rPr>
              <a:t>Biomassza energia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643042" y="3643314"/>
            <a:ext cx="222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rgbClr val="FF0000"/>
                </a:solidFill>
              </a:rPr>
              <a:t>Geotermikus energia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napenerg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857232"/>
            <a:ext cx="1714512" cy="1714513"/>
          </a:xfrm>
          <a:prstGeom prst="rect">
            <a:avLst/>
          </a:prstGeom>
          <a:noFill/>
        </p:spPr>
      </p:pic>
      <p:pic>
        <p:nvPicPr>
          <p:cNvPr id="16388" name="Picture 4" descr="http://erdely.ma/uploaded/images/1907554_na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500306"/>
            <a:ext cx="1936896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6" descr="http://www.energiamegtakaritas.info/wp-content/uploads/2010/04/biomassz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429132"/>
            <a:ext cx="228601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8" descr="http://www.nyf.hu/others/html/kornyezettud/megujulo/SzelEnergia/SZELTURBI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786322"/>
            <a:ext cx="1875248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4" name="Picture 10" descr="http://hoszivattyu-info.hu/images/stories/geotermiku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762510"/>
            <a:ext cx="1785950" cy="173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Egyenes összekötő nyíllal 14"/>
          <p:cNvCxnSpPr>
            <a:stCxn id="4" idx="3"/>
            <a:endCxn id="16386" idx="1"/>
          </p:cNvCxnSpPr>
          <p:nvPr/>
        </p:nvCxnSpPr>
        <p:spPr>
          <a:xfrm>
            <a:off x="2071670" y="1613402"/>
            <a:ext cx="1714512" cy="101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6" idx="3"/>
            <a:endCxn id="16388" idx="1"/>
          </p:cNvCxnSpPr>
          <p:nvPr/>
        </p:nvCxnSpPr>
        <p:spPr>
          <a:xfrm>
            <a:off x="2357422" y="2184906"/>
            <a:ext cx="4214842" cy="1029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>
            <a:stCxn id="5" idx="3"/>
            <a:endCxn id="16392" idx="0"/>
          </p:cNvCxnSpPr>
          <p:nvPr/>
        </p:nvCxnSpPr>
        <p:spPr>
          <a:xfrm>
            <a:off x="2571736" y="2756410"/>
            <a:ext cx="4795276" cy="2029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>
            <a:endCxn id="16394" idx="0"/>
          </p:cNvCxnSpPr>
          <p:nvPr/>
        </p:nvCxnSpPr>
        <p:spPr>
          <a:xfrm>
            <a:off x="3779912" y="4005064"/>
            <a:ext cx="756369" cy="757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H="1">
            <a:off x="971600" y="3356992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0"/>
                            </p:stCondLst>
                            <p:childTnLst>
                              <p:par>
                                <p:cTn id="7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500"/>
                            </p:stCondLst>
                            <p:childTnLst>
                              <p:par>
                                <p:cTn id="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accent6">
                <a:lumMod val="75000"/>
                <a:alpha val="1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FFCC66"/>
                </a:solidFill>
              </a:rPr>
              <a:t>Egy kicsit a napenergiáról:</a:t>
            </a:r>
            <a:endParaRPr lang="hu-HU" b="1" dirty="0">
              <a:solidFill>
                <a:srgbClr val="FFCC66"/>
              </a:solidFill>
            </a:endParaRPr>
          </a:p>
        </p:txBody>
      </p:sp>
      <p:pic>
        <p:nvPicPr>
          <p:cNvPr id="17410" name="Picture 2" descr="http://www.felsofokon.hu/sites/default/files/users/meszaros-andras-blogja-a-kornyezetrol/images/napenergia-105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42984"/>
            <a:ext cx="4382500" cy="5286412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857224" y="192880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CC00"/>
                </a:solidFill>
              </a:rPr>
              <a:t>A Nap sugárzásából nyerhető napenergia több ezer éve ismerős az emberiségnek.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85720" y="400050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CC00"/>
                </a:solidFill>
              </a:rPr>
              <a:t>A Napból érkező napenergia hasznosításának több módja </a:t>
            </a:r>
            <a:r>
              <a:rPr lang="hu-HU" b="1" dirty="0" smtClean="0">
                <a:solidFill>
                  <a:srgbClr val="FFCC00"/>
                </a:solidFill>
              </a:rPr>
              <a:t>létezik </a:t>
            </a:r>
            <a:endParaRPr lang="hu-HU" b="1" dirty="0">
              <a:solidFill>
                <a:srgbClr val="FFCC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143240" y="478632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solidFill>
                  <a:srgbClr val="FF6600"/>
                </a:solidFill>
              </a:rPr>
              <a:t>NAPKOLLEKTOR</a:t>
            </a:r>
            <a:endParaRPr lang="hu-HU" b="1" u="sng" dirty="0">
              <a:solidFill>
                <a:srgbClr val="FF6600"/>
              </a:solidFill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2285984" y="4797152"/>
            <a:ext cx="1061878" cy="369332"/>
            <a:chOff x="2285984" y="4797152"/>
            <a:chExt cx="1061878" cy="369332"/>
          </a:xfrm>
        </p:grpSpPr>
        <p:sp>
          <p:nvSpPr>
            <p:cNvPr id="8" name="Lefelé nyíl 7"/>
            <p:cNvSpPr/>
            <p:nvPr/>
          </p:nvSpPr>
          <p:spPr>
            <a:xfrm rot="16200000">
              <a:off x="2536017" y="4607727"/>
              <a:ext cx="285752" cy="785818"/>
            </a:xfrm>
            <a:prstGeom prst="downArrow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2339751" y="4797152"/>
              <a:ext cx="1008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AngsanaUPC" pitchFamily="18" charset="-34"/>
                  <a:cs typeface="AngsanaUPC" pitchFamily="18" charset="-34"/>
                </a:rPr>
                <a:t>Például</a:t>
              </a:r>
              <a:r>
                <a:rPr lang="hu-HU" dirty="0" smtClean="0"/>
                <a:t>:</a:t>
              </a:r>
              <a:endParaRPr lang="hu-HU" dirty="0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FFFF66"/>
            </a:gs>
            <a:gs pos="57000">
              <a:srgbClr val="FFFF66"/>
            </a:gs>
            <a:gs pos="50000">
              <a:schemeClr val="accent6">
                <a:lumMod val="75000"/>
                <a:alpha val="1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rgbClr val="CC9900"/>
                </a:solidFill>
              </a:rPr>
              <a:t>Napkollektorok</a:t>
            </a:r>
            <a:endParaRPr lang="hu-HU" b="1" dirty="0">
              <a:solidFill>
                <a:srgbClr val="CC99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1538" y="1785926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CCC00"/>
                </a:solidFill>
              </a:rPr>
              <a:t>A napkollektor olyan épületgépészeti berendezés, amely a napenergia felhasználásával közvetlenül állít </a:t>
            </a:r>
            <a:r>
              <a:rPr lang="hu-HU" b="1" dirty="0" smtClean="0">
                <a:solidFill>
                  <a:srgbClr val="CCCC00"/>
                </a:solidFill>
              </a:rPr>
              <a:t>elő:</a:t>
            </a:r>
            <a:endParaRPr lang="hu-HU" b="1" dirty="0">
              <a:solidFill>
                <a:srgbClr val="CCCC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57224" y="550070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CCCC00"/>
                </a:solidFill>
              </a:rPr>
              <a:t>használható hőenergiát. </a:t>
            </a:r>
            <a:endParaRPr lang="hu-HU" b="1" dirty="0">
              <a:solidFill>
                <a:srgbClr val="CCCC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14348" y="421481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6600"/>
                </a:solidFill>
              </a:rPr>
              <a:t>fűtés</a:t>
            </a:r>
            <a:endParaRPr lang="hu-HU" dirty="0">
              <a:solidFill>
                <a:srgbClr val="FF66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000364" y="457200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6600"/>
                </a:solidFill>
              </a:rPr>
              <a:t>vízmelegítés</a:t>
            </a:r>
            <a:endParaRPr lang="hu-HU" dirty="0">
              <a:solidFill>
                <a:srgbClr val="FF6600"/>
              </a:solidFill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714348" y="3286124"/>
            <a:ext cx="642942" cy="785818"/>
          </a:xfrm>
          <a:prstGeom prst="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Lefelé nyíl 8"/>
          <p:cNvSpPr/>
          <p:nvPr/>
        </p:nvSpPr>
        <p:spPr>
          <a:xfrm>
            <a:off x="3428992" y="3286124"/>
            <a:ext cx="785818" cy="1214446"/>
          </a:xfrm>
          <a:prstGeom prst="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434" name="Picture 2" descr="http://2.bp.blogspot.com/-0vsgXpfSbO4/UJlY5t4fOJI/AAAAAAAADkY/kfvoQKy_uQc/s1600/n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071810"/>
            <a:ext cx="2000264" cy="1700225"/>
          </a:xfrm>
          <a:prstGeom prst="rect">
            <a:avLst/>
          </a:prstGeom>
          <a:noFill/>
        </p:spPr>
      </p:pic>
      <p:pic>
        <p:nvPicPr>
          <p:cNvPr id="18438" name="Picture 6" descr="http://www.nap-kanizsa.hu/kepek/Solar%20Pa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4048125" cy="2686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CEF28C"/>
            </a:gs>
            <a:gs pos="95000">
              <a:srgbClr val="CEF28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pból érkező sugárzási energia eloszlása, hasznosítható napenerg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14422"/>
            <a:ext cx="4610100" cy="4762500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-62431" y="214290"/>
            <a:ext cx="9206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Hogyan is működik ez és miért?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85720" y="1500174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A napból a földfelszínre körülbelül 70 - 80 MW/m2 energia érkezik.</a:t>
            </a:r>
            <a:endParaRPr lang="hu-HU" b="1" dirty="0">
              <a:solidFill>
                <a:srgbClr val="FFFF00"/>
              </a:solidFill>
            </a:endParaRPr>
          </a:p>
        </p:txBody>
      </p:sp>
      <p:cxnSp>
        <p:nvCxnSpPr>
          <p:cNvPr id="13" name="Egyenes összekötő nyíllal 12"/>
          <p:cNvCxnSpPr>
            <a:stCxn id="11" idx="2"/>
          </p:cNvCxnSpPr>
          <p:nvPr/>
        </p:nvCxnSpPr>
        <p:spPr>
          <a:xfrm rot="16200000" flipH="1">
            <a:off x="1798767" y="2536025"/>
            <a:ext cx="402930" cy="1285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 rot="16200000" flipH="1">
            <a:off x="3321835" y="3750471"/>
            <a:ext cx="5500726" cy="14287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6357950" y="1357298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669900"/>
                </a:solidFill>
              </a:rPr>
              <a:t>Az energia sűrűség a föld atmoszférájának szélén átlagosan 1367 W/m2.</a:t>
            </a:r>
            <a:endParaRPr lang="hu-HU" dirty="0">
              <a:solidFill>
                <a:srgbClr val="669900"/>
              </a:solidFill>
            </a:endParaRPr>
          </a:p>
        </p:txBody>
      </p:sp>
      <p:sp>
        <p:nvSpPr>
          <p:cNvPr id="23" name="Jobbra nyíl 22"/>
          <p:cNvSpPr/>
          <p:nvPr/>
        </p:nvSpPr>
        <p:spPr>
          <a:xfrm rot="5400000">
            <a:off x="7143768" y="2500306"/>
            <a:ext cx="642942" cy="214314"/>
          </a:xfrm>
          <a:prstGeom prst="rightArrow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/>
          <p:cNvSpPr txBox="1"/>
          <p:nvPr/>
        </p:nvSpPr>
        <p:spPr>
          <a:xfrm>
            <a:off x="6429388" y="3071810"/>
            <a:ext cx="2214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 </a:t>
            </a:r>
            <a:r>
              <a:rPr lang="hu-HU" dirty="0" smtClean="0">
                <a:solidFill>
                  <a:srgbClr val="666633"/>
                </a:solidFill>
              </a:rPr>
              <a:t>Ez azt jelenti, hogy évenként megközelítőleg 219 milliárd </a:t>
            </a:r>
            <a:r>
              <a:rPr lang="hu-HU" dirty="0" err="1" smtClean="0">
                <a:solidFill>
                  <a:srgbClr val="666633"/>
                </a:solidFill>
              </a:rPr>
              <a:t>GWh</a:t>
            </a:r>
            <a:r>
              <a:rPr lang="hu-HU" dirty="0" smtClean="0">
                <a:solidFill>
                  <a:srgbClr val="666633"/>
                </a:solidFill>
              </a:rPr>
              <a:t> sugárzási energia éri el a földfelszínt!</a:t>
            </a:r>
            <a:endParaRPr lang="hu-HU" dirty="0">
              <a:solidFill>
                <a:srgbClr val="666633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6072198" y="4786322"/>
            <a:ext cx="647934" cy="18004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111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hu-HU" sz="111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27" name="Egyenes összekötő 26"/>
          <p:cNvCxnSpPr/>
          <p:nvPr/>
        </p:nvCxnSpPr>
        <p:spPr>
          <a:xfrm>
            <a:off x="6286512" y="5143512"/>
            <a:ext cx="264320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Szövegdoboz 27"/>
          <p:cNvSpPr txBox="1"/>
          <p:nvPr/>
        </p:nvSpPr>
        <p:spPr>
          <a:xfrm>
            <a:off x="6643702" y="5286388"/>
            <a:ext cx="2357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9900"/>
                </a:solidFill>
                <a:latin typeface="Andalus" pitchFamily="18" charset="-78"/>
                <a:cs typeface="Andalus" pitchFamily="18" charset="-78"/>
              </a:rPr>
              <a:t>Körülbelül három óra napsugárzás képes lenne fedezni földünk éves energia szükségletét.</a:t>
            </a:r>
            <a:endParaRPr lang="hu-HU" dirty="0">
              <a:solidFill>
                <a:srgbClr val="0099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7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7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0" grpId="0"/>
      <p:bldP spid="23" grpId="0" animBg="1"/>
      <p:bldP spid="24" grpId="0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Csoportba foglalás 19"/>
          <p:cNvGrpSpPr/>
          <p:nvPr/>
        </p:nvGrpSpPr>
        <p:grpSpPr>
          <a:xfrm>
            <a:off x="1142976" y="0"/>
            <a:ext cx="6286544" cy="2143140"/>
            <a:chOff x="1142976" y="0"/>
            <a:chExt cx="6286544" cy="2143140"/>
          </a:xfrm>
        </p:grpSpPr>
        <p:sp>
          <p:nvSpPr>
            <p:cNvPr id="5" name="Felhő 4"/>
            <p:cNvSpPr/>
            <p:nvPr/>
          </p:nvSpPr>
          <p:spPr>
            <a:xfrm>
              <a:off x="1142976" y="0"/>
              <a:ext cx="6286544" cy="2143140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1357290" y="142852"/>
              <a:ext cx="6064908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hu-H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Miért pont  vízenergia?</a:t>
              </a:r>
              <a:endParaRPr lang="hu-H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9" name="Szövegdoboz 8"/>
          <p:cNvSpPr txBox="1"/>
          <p:nvPr/>
        </p:nvSpPr>
        <p:spPr>
          <a:xfrm>
            <a:off x="642910" y="2285992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alapvetően napenergia-eredetű, ezért megújulónak tekinthető </a:t>
            </a:r>
          </a:p>
          <a:p>
            <a:endParaRPr lang="hu-HU" dirty="0"/>
          </a:p>
        </p:txBody>
      </p:sp>
      <p:cxnSp>
        <p:nvCxnSpPr>
          <p:cNvPr id="12" name="Egyenes összekötő nyíllal 11"/>
          <p:cNvCxnSpPr>
            <a:stCxn id="9" idx="3"/>
          </p:cNvCxnSpPr>
          <p:nvPr/>
        </p:nvCxnSpPr>
        <p:spPr>
          <a:xfrm flipV="1">
            <a:off x="4572000" y="2714620"/>
            <a:ext cx="1285884" cy="33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6072198" y="2285992"/>
            <a:ext cx="307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gerian" pitchFamily="82" charset="0"/>
              </a:rPr>
              <a:t>víz-körforgás</a:t>
            </a:r>
            <a:endParaRPr lang="hu-HU" sz="2800" dirty="0">
              <a:solidFill>
                <a:schemeClr val="accent1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00034" y="3000372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vízenergia hasznosításának ‘eszközei’</a:t>
            </a:r>
          </a:p>
          <a:p>
            <a:r>
              <a:rPr lang="hu-HU" b="1" dirty="0" smtClean="0"/>
              <a:t> 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214942" y="3143248"/>
            <a:ext cx="1571636" cy="92333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Hol érdemes vízerőművet építeni?</a:t>
            </a:r>
            <a:endParaRPr lang="hu-HU" b="1" dirty="0">
              <a:solidFill>
                <a:schemeClr val="accent1">
                  <a:lumMod val="40000"/>
                  <a:lumOff val="6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 rot="16200000" flipH="1">
            <a:off x="2964657" y="4893467"/>
            <a:ext cx="385762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5286380" y="4286256"/>
            <a:ext cx="1928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Mindenképpen valami olyan helyen ahol nagy sodrású, gyors folyó van!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7215206" y="4357694"/>
            <a:ext cx="13573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folyónak azon részén ahol legnagyobb a sodrás.</a:t>
            </a:r>
            <a:endParaRPr lang="hu-HU" dirty="0"/>
          </a:p>
        </p:txBody>
      </p:sp>
      <p:pic>
        <p:nvPicPr>
          <p:cNvPr id="21508" name="Picture 4" descr="http://www.alternativenergia.hu/tudjmegtobbetimages/Copy_of_982557_30144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143380"/>
            <a:ext cx="2132974" cy="1214446"/>
          </a:xfrm>
          <a:prstGeom prst="rect">
            <a:avLst/>
          </a:prstGeom>
          <a:noFill/>
        </p:spPr>
      </p:pic>
      <p:pic>
        <p:nvPicPr>
          <p:cNvPr id="21510" name="Picture 6" descr="http://upload.wikimedia.org/wikipedia/commons/thumb/5/5e/Turgo_turbine.png/220px-Turgo_turb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000636"/>
            <a:ext cx="1754384" cy="1714512"/>
          </a:xfrm>
          <a:prstGeom prst="rect">
            <a:avLst/>
          </a:prstGeom>
          <a:noFill/>
        </p:spPr>
      </p:pic>
      <p:grpSp>
        <p:nvGrpSpPr>
          <p:cNvPr id="21" name="Csoportba foglalás 20"/>
          <p:cNvGrpSpPr/>
          <p:nvPr/>
        </p:nvGrpSpPr>
        <p:grpSpPr>
          <a:xfrm>
            <a:off x="1785918" y="3643314"/>
            <a:ext cx="1071570" cy="714380"/>
            <a:chOff x="1785918" y="3643314"/>
            <a:chExt cx="1071570" cy="714380"/>
          </a:xfrm>
        </p:grpSpPr>
        <p:sp>
          <p:nvSpPr>
            <p:cNvPr id="23" name="Felhő 22"/>
            <p:cNvSpPr/>
            <p:nvPr/>
          </p:nvSpPr>
          <p:spPr>
            <a:xfrm>
              <a:off x="1785918" y="3643314"/>
              <a:ext cx="1071570" cy="714380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1928794" y="3857628"/>
              <a:ext cx="785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 smtClean="0">
                  <a:latin typeface="Andalus" pitchFamily="18" charset="-78"/>
                  <a:cs typeface="Andalus" pitchFamily="18" charset="-78"/>
                </a:rPr>
                <a:t>vízerőmű</a:t>
              </a:r>
              <a:endParaRPr lang="hu-HU" sz="1100" dirty="0">
                <a:latin typeface="Andalus" pitchFamily="18" charset="-78"/>
                <a:cs typeface="Andalus" pitchFamily="18" charset="-78"/>
              </a:endParaRP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3786182" y="4429132"/>
            <a:ext cx="1071570" cy="714380"/>
            <a:chOff x="3786182" y="4429132"/>
            <a:chExt cx="1071570" cy="714380"/>
          </a:xfrm>
        </p:grpSpPr>
        <p:sp>
          <p:nvSpPr>
            <p:cNvPr id="22" name="Felhő 21"/>
            <p:cNvSpPr/>
            <p:nvPr/>
          </p:nvSpPr>
          <p:spPr>
            <a:xfrm>
              <a:off x="3786182" y="4429132"/>
              <a:ext cx="1071570" cy="714380"/>
            </a:xfrm>
            <a:prstGeom prst="cloudCallou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3929058" y="4643446"/>
              <a:ext cx="785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 smtClean="0">
                  <a:latin typeface="Andalus" pitchFamily="18" charset="-78"/>
                  <a:cs typeface="Andalus" pitchFamily="18" charset="-78"/>
                </a:rPr>
                <a:t>vízturbina</a:t>
              </a:r>
              <a:endParaRPr lang="hu-HU" sz="1100" dirty="0">
                <a:latin typeface="Andalus" pitchFamily="18" charset="-78"/>
                <a:cs typeface="Andalus" pitchFamily="18" charset="-78"/>
              </a:endParaRPr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000"/>
                            </p:stCondLst>
                            <p:childTnLst>
                              <p:par>
                                <p:cTn id="8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6D9AFF"/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143108" y="285728"/>
            <a:ext cx="4214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Vízerőművek</a:t>
            </a:r>
            <a:endParaRPr lang="hu-H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42910" y="1428736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</a:rPr>
              <a:t>Hogyan is néz ki belülről?</a:t>
            </a:r>
            <a:endParaRPr lang="hu-HU" sz="2000" b="1" dirty="0">
              <a:solidFill>
                <a:schemeClr val="tx2">
                  <a:lumMod val="75000"/>
                </a:schemeClr>
              </a:solidFill>
              <a:latin typeface="Calisto MT" pitchFamily="18" charset="0"/>
            </a:endParaRPr>
          </a:p>
        </p:txBody>
      </p:sp>
      <p:pic>
        <p:nvPicPr>
          <p:cNvPr id="23554" name="Picture 2" descr="http://upload.wikimedia.org/wikipedia/commons/thumb/2/2f/Hydroelectric_dam-letters.svg/300px-Hydroelectric_dam-letter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2857500" cy="1933576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3428992" y="1928802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víztározó</a:t>
            </a: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B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gépház</a:t>
            </a: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C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vízturbina</a:t>
            </a: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D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generátor</a:t>
            </a: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vízbevezetés</a:t>
            </a: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F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frissvíz csatorna</a:t>
            </a: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G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villamos távvezeték</a:t>
            </a:r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H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folyó 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643306" y="4929198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</a:rPr>
              <a:t>Nos, és így kívülről:</a:t>
            </a:r>
            <a:endParaRPr lang="hu-HU" sz="2000" b="1" dirty="0">
              <a:solidFill>
                <a:schemeClr val="tx2">
                  <a:lumMod val="75000"/>
                </a:schemeClr>
              </a:solidFill>
              <a:latin typeface="Calisto MT" pitchFamily="18" charset="0"/>
            </a:endParaRPr>
          </a:p>
        </p:txBody>
      </p:sp>
      <p:pic>
        <p:nvPicPr>
          <p:cNvPr id="23556" name="Picture 4" descr="http://realzoldek.weboldala.net/albums/userpics/10001/SRB-R-Duna-Vaskapu-I-V%C3%ADzer%C5%91m%C5%B1-alv%C3%ADz_fel%C5%9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857628"/>
            <a:ext cx="333377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http://jolka.qwqw.hu/tarhely/jolka/kepek/10esovilla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6672"/>
            <a:ext cx="2166966" cy="266227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600"/>
                            </p:stCondLst>
                            <p:childTnLst>
                              <p:par>
                                <p:cTn id="3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600"/>
                            </p:stCondLst>
                            <p:childTnLst>
                              <p:par>
                                <p:cTn id="4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600"/>
                            </p:stCondLst>
                            <p:childTnLst>
                              <p:par>
                                <p:cTn id="4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600"/>
                            </p:stCondLst>
                            <p:childTnLst>
                              <p:par>
                                <p:cTn id="5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600"/>
                            </p:stCondLst>
                            <p:childTnLst>
                              <p:par>
                                <p:cTn id="6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600"/>
                            </p:stCondLst>
                            <p:childTnLst>
                              <p:par>
                                <p:cTn id="6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600"/>
                            </p:stCondLst>
                            <p:childTnLst>
                              <p:par>
                                <p:cTn id="7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600"/>
                            </p:stCondLst>
                            <p:childTnLst>
                              <p:par>
                                <p:cTn id="8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600"/>
                            </p:stCondLst>
                            <p:childTnLst>
                              <p:par>
                                <p:cTn id="9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600"/>
                            </p:stCondLst>
                            <p:childTnLst>
                              <p:par>
                                <p:cTn id="9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656</Words>
  <Application>Microsoft Office PowerPoint</Application>
  <PresentationFormat>Diavetítés a képernyőre (4:3 oldalarány)</PresentationFormat>
  <Paragraphs>117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1. dia</vt:lpstr>
      <vt:lpstr>2. dia</vt:lpstr>
      <vt:lpstr>3. dia</vt:lpstr>
      <vt:lpstr>4. dia</vt:lpstr>
      <vt:lpstr>Egy kicsit a napenergiáról:</vt:lpstr>
      <vt:lpstr>Napkollektorok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</vt:vector>
  </TitlesOfParts>
  <Company>Petrik TISZK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Vizsgazo1</dc:creator>
  <cp:lastModifiedBy>user3</cp:lastModifiedBy>
  <cp:revision>45</cp:revision>
  <dcterms:created xsi:type="dcterms:W3CDTF">2013-02-11T11:47:45Z</dcterms:created>
  <dcterms:modified xsi:type="dcterms:W3CDTF">2013-02-15T09:07:12Z</dcterms:modified>
</cp:coreProperties>
</file>