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charts/chart1.xml" ContentType="application/vnd.openxmlformats-officedocument.drawingml.chart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3"/>
  </p:handoutMasterIdLst>
  <p:sldIdLst>
    <p:sldId id="276" r:id="rId2"/>
    <p:sldId id="260" r:id="rId3"/>
    <p:sldId id="262" r:id="rId4"/>
    <p:sldId id="257" r:id="rId5"/>
    <p:sldId id="263" r:id="rId6"/>
    <p:sldId id="259" r:id="rId7"/>
    <p:sldId id="261" r:id="rId8"/>
    <p:sldId id="264" r:id="rId9"/>
    <p:sldId id="265" r:id="rId10"/>
    <p:sldId id="266" r:id="rId11"/>
    <p:sldId id="267" r:id="rId12"/>
    <p:sldId id="268" r:id="rId13"/>
    <p:sldId id="275" r:id="rId14"/>
    <p:sldId id="270" r:id="rId15"/>
    <p:sldId id="269" r:id="rId16"/>
    <p:sldId id="271" r:id="rId17"/>
    <p:sldId id="272" r:id="rId18"/>
    <p:sldId id="274" r:id="rId19"/>
    <p:sldId id="278" r:id="rId20"/>
    <p:sldId id="277" r:id="rId21"/>
    <p:sldId id="273" r:id="rId22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éma alapján készült stílus 1 – 1. jelölőszín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4676" autoAdjust="0"/>
  </p:normalViewPr>
  <p:slideViewPr>
    <p:cSldViewPr>
      <p:cViewPr varScale="1">
        <p:scale>
          <a:sx n="87" d="100"/>
          <a:sy n="87" d="100"/>
        </p:scale>
        <p:origin x="-50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2346"/>
    </p:cViewPr>
  </p:sorterViewPr>
  <p:notesViewPr>
    <p:cSldViewPr>
      <p:cViewPr varScale="1">
        <p:scale>
          <a:sx n="70" d="100"/>
          <a:sy n="70" d="100"/>
        </p:scale>
        <p:origin x="-2814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munkalap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6335448305560822E-2"/>
          <c:y val="7.6349281576463701E-2"/>
          <c:w val="0.58052002230451472"/>
          <c:h val="0.8555110834933447"/>
        </c:manualLayout>
      </c:layout>
      <c:pieChart>
        <c:varyColors val="1"/>
        <c:ser>
          <c:idx val="0"/>
          <c:order val="0"/>
          <c:explosion val="25"/>
          <c:dPt>
            <c:idx val="4"/>
            <c:bubble3D val="0"/>
            <c:explosion val="24"/>
          </c:dPt>
          <c:dLbls>
            <c:dLbl>
              <c:idx val="0"/>
              <c:layout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Pos val="outEnd"/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Munka1!$A$2:$A$6</c:f>
              <c:strCache>
                <c:ptCount val="5"/>
                <c:pt idx="0">
                  <c:v>Szélenergia</c:v>
                </c:pt>
                <c:pt idx="1">
                  <c:v>Vízenergia</c:v>
                </c:pt>
                <c:pt idx="2">
                  <c:v>Nap és hullám</c:v>
                </c:pt>
                <c:pt idx="3">
                  <c:v>Geotermális</c:v>
                </c:pt>
                <c:pt idx="4">
                  <c:v>Biomassza</c:v>
                </c:pt>
              </c:strCache>
            </c:strRef>
          </c:cat>
          <c:val>
            <c:numRef>
              <c:f>Munka1!$B$2:$B$6</c:f>
              <c:numCache>
                <c:formatCode>0%</c:formatCode>
                <c:ptCount val="5"/>
                <c:pt idx="0">
                  <c:v>0.01</c:v>
                </c:pt>
                <c:pt idx="1">
                  <c:v>0.35</c:v>
                </c:pt>
                <c:pt idx="2">
                  <c:v>0.01</c:v>
                </c:pt>
                <c:pt idx="3">
                  <c:v>0.14000000000000001</c:v>
                </c:pt>
                <c:pt idx="4">
                  <c:v>0.53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71785065084739208"/>
          <c:y val="0.20225875248153091"/>
          <c:w val="0.26900265970294696"/>
          <c:h val="0.44371730277931459"/>
        </c:manualLayout>
      </c:layout>
      <c:overlay val="0"/>
      <c:txPr>
        <a:bodyPr/>
        <a:lstStyle/>
        <a:p>
          <a:pPr>
            <a:defRPr sz="1600"/>
          </a:pPr>
          <a:endParaRPr lang="hu-HU"/>
        </a:p>
      </c:txPr>
    </c:legend>
    <c:plotVisOnly val="1"/>
    <c:dispBlanksAs val="gap"/>
    <c:showDLblsOverMax val="0"/>
  </c:chart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 dirty="0"/>
          </a:p>
        </p:txBody>
      </p:sp>
      <p:sp>
        <p:nvSpPr>
          <p:cNvPr id="3" name="Dátum hely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5F3B09-C9B0-490A-9CAE-55DE096E2B6A}" type="datetimeFigureOut">
              <a:rPr lang="hu-HU" smtClean="0"/>
              <a:t>2013.02.18.</a:t>
            </a:fld>
            <a:endParaRPr lang="hu-HU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0A3A51-24BC-48B0-A24B-962DCAEE5B66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6008044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85F3F-5ABE-4CE7-86F9-6B0315714BBB}" type="datetimeFigureOut">
              <a:rPr lang="hu-HU" smtClean="0"/>
              <a:t>2013.02.18.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02C62-417B-4A72-A292-E4116C599270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1458712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85F3F-5ABE-4CE7-86F9-6B0315714BBB}" type="datetimeFigureOut">
              <a:rPr lang="hu-HU" smtClean="0"/>
              <a:t>2013.02.18.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02C62-417B-4A72-A292-E4116C599270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9455548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85F3F-5ABE-4CE7-86F9-6B0315714BBB}" type="datetimeFigureOut">
              <a:rPr lang="hu-HU" smtClean="0"/>
              <a:t>2013.02.18.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02C62-417B-4A72-A292-E4116C599270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1570180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85F3F-5ABE-4CE7-86F9-6B0315714BBB}" type="datetimeFigureOut">
              <a:rPr lang="hu-HU" smtClean="0"/>
              <a:t>2013.02.18.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02C62-417B-4A72-A292-E4116C599270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7921536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85F3F-5ABE-4CE7-86F9-6B0315714BBB}" type="datetimeFigureOut">
              <a:rPr lang="hu-HU" smtClean="0"/>
              <a:t>2013.02.18.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02C62-417B-4A72-A292-E4116C599270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564371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85F3F-5ABE-4CE7-86F9-6B0315714BBB}" type="datetimeFigureOut">
              <a:rPr lang="hu-HU" smtClean="0"/>
              <a:t>2013.02.18.</a:t>
            </a:fld>
            <a:endParaRPr lang="hu-HU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02C62-417B-4A72-A292-E4116C599270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089130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85F3F-5ABE-4CE7-86F9-6B0315714BBB}" type="datetimeFigureOut">
              <a:rPr lang="hu-HU" smtClean="0"/>
              <a:t>2013.02.18.</a:t>
            </a:fld>
            <a:endParaRPr lang="hu-HU" dirty="0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02C62-417B-4A72-A292-E4116C599270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9049333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85F3F-5ABE-4CE7-86F9-6B0315714BBB}" type="datetimeFigureOut">
              <a:rPr lang="hu-HU" smtClean="0"/>
              <a:t>2013.02.18.</a:t>
            </a:fld>
            <a:endParaRPr lang="hu-HU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02C62-417B-4A72-A292-E4116C599270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2762689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85F3F-5ABE-4CE7-86F9-6B0315714BBB}" type="datetimeFigureOut">
              <a:rPr lang="hu-HU" smtClean="0"/>
              <a:t>2013.02.18.</a:t>
            </a:fld>
            <a:endParaRPr lang="hu-HU" dirty="0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02C62-417B-4A72-A292-E4116C599270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7722228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85F3F-5ABE-4CE7-86F9-6B0315714BBB}" type="datetimeFigureOut">
              <a:rPr lang="hu-HU" smtClean="0"/>
              <a:t>2013.02.18.</a:t>
            </a:fld>
            <a:endParaRPr lang="hu-HU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02C62-417B-4A72-A292-E4116C599270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6599996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85F3F-5ABE-4CE7-86F9-6B0315714BBB}" type="datetimeFigureOut">
              <a:rPr lang="hu-HU" smtClean="0"/>
              <a:t>2013.02.18.</a:t>
            </a:fld>
            <a:endParaRPr lang="hu-HU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02C62-417B-4A72-A292-E4116C599270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3599636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885F3F-5ABE-4CE7-86F9-6B0315714BBB}" type="datetimeFigureOut">
              <a:rPr lang="hu-HU" smtClean="0"/>
              <a:t>2013.02.18.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A02C62-417B-4A72-A292-E4116C599270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364711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6" Type="http://schemas.openxmlformats.org/officeDocument/2006/relationships/image" Target="../media/image20.png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Relationship Id="rId5" Type="http://schemas.openxmlformats.org/officeDocument/2006/relationships/image" Target="../media/image29.emf"/><Relationship Id="rId4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://hu.wikipedia.org/wiki/Geotermikus_energia" TargetMode="External"/><Relationship Id="rId3" Type="http://schemas.openxmlformats.org/officeDocument/2006/relationships/hyperlink" Target="http://hu.wikipedia.org/wiki/Meg%C3%BAjul%C3%B3_energiaforr%C3%A1s" TargetMode="External"/><Relationship Id="rId7" Type="http://schemas.openxmlformats.org/officeDocument/2006/relationships/hyperlink" Target="http://hu.wikipedia.org/wiki/Biomassza" TargetMode="External"/><Relationship Id="rId2" Type="http://schemas.openxmlformats.org/officeDocument/2006/relationships/hyperlink" Target="http://www.google.hu/imghp?hl=hu&amp;tab=wi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hu.wikipedia.org/wiki/Napenergia" TargetMode="External"/><Relationship Id="rId5" Type="http://schemas.openxmlformats.org/officeDocument/2006/relationships/hyperlink" Target="http://hu.wikipedia.org/wiki/V%C3%ADzer%C5%91m%C5%B1" TargetMode="External"/><Relationship Id="rId4" Type="http://schemas.openxmlformats.org/officeDocument/2006/relationships/hyperlink" Target="http://hu.wikipedia.org/wiki/Sz%C3%A9lenergia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9.emf"/><Relationship Id="rId4" Type="http://schemas.openxmlformats.org/officeDocument/2006/relationships/package" Target="../embeddings/Microsoft_Excel-munkalap2.xlsx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2475706"/>
          </a:xfrm>
        </p:spPr>
        <p:txBody>
          <a:bodyPr>
            <a:noAutofit/>
          </a:bodyPr>
          <a:lstStyle/>
          <a:p>
            <a:r>
              <a:rPr lang="hu-HU" sz="9600" dirty="0" smtClean="0">
                <a:solidFill>
                  <a:srgbClr val="002060"/>
                </a:solidFill>
              </a:rPr>
              <a:t>Megújuló Energiaforrások</a:t>
            </a:r>
            <a:endParaRPr lang="hu-HU" sz="9600" dirty="0">
              <a:solidFill>
                <a:srgbClr val="002060"/>
              </a:solidFill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0" y="5105400"/>
            <a:ext cx="6400800" cy="1752600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hu-HU" dirty="0" smtClean="0">
                <a:solidFill>
                  <a:srgbClr val="FF0000"/>
                </a:solidFill>
              </a:rPr>
              <a:t>Készítette: Popovics Emese 9.B</a:t>
            </a:r>
          </a:p>
          <a:p>
            <a:pPr algn="l"/>
            <a:r>
              <a:rPr lang="hu-HU" dirty="0" smtClean="0">
                <a:solidFill>
                  <a:srgbClr val="FF0000"/>
                </a:solidFill>
              </a:rPr>
              <a:t>Felkészítő tanár: </a:t>
            </a:r>
            <a:r>
              <a:rPr lang="hu-HU" dirty="0" smtClean="0">
                <a:solidFill>
                  <a:srgbClr val="FF0000"/>
                </a:solidFill>
              </a:rPr>
              <a:t>Pázmándy</a:t>
            </a:r>
            <a:r>
              <a:rPr lang="hu-HU" dirty="0" smtClean="0">
                <a:solidFill>
                  <a:srgbClr val="FF0000"/>
                </a:solidFill>
              </a:rPr>
              <a:t> Hedvig</a:t>
            </a:r>
          </a:p>
          <a:p>
            <a:pPr algn="l"/>
            <a:r>
              <a:rPr lang="hu-HU" dirty="0" smtClean="0">
                <a:solidFill>
                  <a:srgbClr val="FF0000"/>
                </a:solidFill>
              </a:rPr>
              <a:t>Iskola: Fáy András </a:t>
            </a:r>
            <a:r>
              <a:rPr lang="hu-HU" dirty="0" smtClean="0">
                <a:solidFill>
                  <a:srgbClr val="FF0000"/>
                </a:solidFill>
              </a:rPr>
              <a:t>Görög katolikus </a:t>
            </a:r>
            <a:r>
              <a:rPr lang="hu-HU" dirty="0" smtClean="0">
                <a:solidFill>
                  <a:srgbClr val="FF0000"/>
                </a:solidFill>
              </a:rPr>
              <a:t>Közgazdasági Szakközépiskola</a:t>
            </a:r>
            <a:endParaRPr lang="hu-HU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171837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8355"/>
    </mc:Choice>
    <mc:Fallback>
      <p:transition spd="slow" advTm="1835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229600" cy="1008112"/>
          </a:xfrm>
        </p:spPr>
        <p:txBody>
          <a:bodyPr>
            <a:normAutofit fontScale="90000"/>
          </a:bodyPr>
          <a:lstStyle/>
          <a:p>
            <a:r>
              <a:rPr lang="hu-HU" sz="8900" dirty="0" smtClean="0">
                <a:solidFill>
                  <a:srgbClr val="FFFF00"/>
                </a:solidFill>
              </a:rPr>
              <a:t>Napenergia</a:t>
            </a:r>
            <a:endParaRPr lang="hu-HU" sz="6000" dirty="0">
              <a:solidFill>
                <a:srgbClr val="FFFF00"/>
              </a:solidFill>
            </a:endParaRPr>
          </a:p>
        </p:txBody>
      </p:sp>
      <p:sp>
        <p:nvSpPr>
          <p:cNvPr id="4" name="Tartalom helye 3"/>
          <p:cNvSpPr>
            <a:spLocks noGrp="1"/>
          </p:cNvSpPr>
          <p:nvPr>
            <p:ph sz="half" idx="1"/>
          </p:nvPr>
        </p:nvSpPr>
        <p:spPr>
          <a:xfrm>
            <a:off x="179512" y="1052736"/>
            <a:ext cx="4248472" cy="5805264"/>
          </a:xfrm>
        </p:spPr>
        <p:txBody>
          <a:bodyPr>
            <a:normAutofit fontScale="47500" lnSpcReduction="20000"/>
          </a:bodyPr>
          <a:lstStyle/>
          <a:p>
            <a:r>
              <a:rPr lang="hu-HU" sz="11400" dirty="0"/>
              <a:t>Előnyei</a:t>
            </a:r>
            <a:r>
              <a:rPr lang="hu-HU" sz="7700" dirty="0"/>
              <a:t> </a:t>
            </a:r>
          </a:p>
          <a:p>
            <a:pPr lvl="1">
              <a:lnSpc>
                <a:spcPct val="120000"/>
              </a:lnSpc>
              <a:buFont typeface="Wingdings" pitchFamily="2" charset="2"/>
              <a:buChar char="§"/>
            </a:pPr>
            <a:r>
              <a:rPr lang="hu-HU" sz="4600" dirty="0" smtClean="0"/>
              <a:t>Ha már egy napenergia hasznosító szerkezet telepítve van, maga az energia "ingyen van".</a:t>
            </a:r>
          </a:p>
          <a:p>
            <a:pPr lvl="1">
              <a:lnSpc>
                <a:spcPct val="120000"/>
              </a:lnSpc>
              <a:buFont typeface="Wingdings" pitchFamily="2" charset="2"/>
              <a:buChar char="§"/>
            </a:pPr>
            <a:r>
              <a:rPr lang="hu-HU" sz="4600" dirty="0" smtClean="0"/>
              <a:t>Nem függ beszállítótól, nem vonható embargó alá, csökkenti a más országoktól való energiafüggőséget.</a:t>
            </a:r>
          </a:p>
          <a:p>
            <a:pPr lvl="1">
              <a:lnSpc>
                <a:spcPct val="120000"/>
              </a:lnSpc>
              <a:buFont typeface="Wingdings" pitchFamily="2" charset="2"/>
              <a:buChar char="§"/>
            </a:pPr>
            <a:r>
              <a:rPr lang="hu-HU" sz="4600" dirty="0" smtClean="0"/>
              <a:t>A geotermikus, a nukleáris és az árapály energia kivételével minden felhasznált energia valamilyen formában a napból érkezik/érkezett</a:t>
            </a:r>
            <a:endParaRPr lang="hu-HU" sz="4600" dirty="0"/>
          </a:p>
        </p:txBody>
      </p:sp>
      <p:sp>
        <p:nvSpPr>
          <p:cNvPr id="5" name="Tartalom helye 4"/>
          <p:cNvSpPr>
            <a:spLocks noGrp="1"/>
          </p:cNvSpPr>
          <p:nvPr>
            <p:ph sz="half" idx="2"/>
          </p:nvPr>
        </p:nvSpPr>
        <p:spPr>
          <a:xfrm>
            <a:off x="5004048" y="1052736"/>
            <a:ext cx="3894584" cy="5805264"/>
          </a:xfrm>
        </p:spPr>
        <p:txBody>
          <a:bodyPr>
            <a:normAutofit fontScale="47500" lnSpcReduction="20000"/>
          </a:bodyPr>
          <a:lstStyle/>
          <a:p>
            <a:r>
              <a:rPr lang="hu-HU" sz="11400" dirty="0" smtClean="0"/>
              <a:t>Hátrányai</a:t>
            </a:r>
            <a:r>
              <a:rPr lang="hu-HU" sz="7000" dirty="0" smtClean="0"/>
              <a:t> </a:t>
            </a:r>
          </a:p>
          <a:p>
            <a:pPr lvl="1">
              <a:buFont typeface="Wingdings" pitchFamily="2" charset="2"/>
              <a:buChar char="§"/>
            </a:pPr>
            <a:r>
              <a:rPr lang="hu-HU" sz="4600" dirty="0" smtClean="0"/>
              <a:t>A napenergia időbeli eloszlása és intenzitása csak korlátozott mértékben tervezhető előre</a:t>
            </a:r>
          </a:p>
          <a:p>
            <a:pPr lvl="1">
              <a:buFont typeface="Wingdings" pitchFamily="2" charset="2"/>
              <a:buChar char="§"/>
            </a:pPr>
            <a:r>
              <a:rPr lang="hu-HU" sz="4600" dirty="0" smtClean="0"/>
              <a:t>Megoszlása </a:t>
            </a:r>
            <a:r>
              <a:rPr lang="hu-HU" sz="4600" dirty="0"/>
              <a:t>szezonális (legnagyobb mennyiségben nyáron áll rendelkezésre)</a:t>
            </a:r>
          </a:p>
          <a:p>
            <a:pPr lvl="1">
              <a:buFont typeface="Wingdings" pitchFamily="2" charset="2"/>
              <a:buChar char="§"/>
            </a:pPr>
            <a:r>
              <a:rPr lang="hu-HU" sz="4600" dirty="0" smtClean="0"/>
              <a:t>A </a:t>
            </a:r>
            <a:r>
              <a:rPr lang="hu-HU" sz="4600" dirty="0"/>
              <a:t>napenergia hasznosítása jelentős beruházásigénnyel jár, ami komoly megtérülési számításokat követel, úgy pénzügyi, mint környezetterhelési szempontból</a:t>
            </a:r>
            <a:r>
              <a:rPr lang="hu-HU" sz="4600" dirty="0" smtClean="0"/>
              <a:t>.</a:t>
            </a:r>
            <a:endParaRPr lang="hu-HU" sz="46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827276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6272"/>
    </mc:Choice>
    <mc:Fallback>
      <p:transition spd="slow" advTm="7627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  <p:bldP spid="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u-HU" sz="5400" dirty="0" smtClean="0">
                <a:solidFill>
                  <a:srgbClr val="FFFF00"/>
                </a:solidFill>
              </a:rPr>
              <a:t>Napenergia </a:t>
            </a:r>
            <a:r>
              <a:rPr lang="hu-HU" sz="5400" dirty="0" smtClean="0">
                <a:solidFill>
                  <a:srgbClr val="FFFF00"/>
                </a:solidFill>
              </a:rPr>
              <a:t>különböző országokból</a:t>
            </a:r>
            <a:endParaRPr lang="hu-HU" sz="5400" dirty="0">
              <a:solidFill>
                <a:srgbClr val="FFFF00"/>
              </a:solidFill>
            </a:endParaRPr>
          </a:p>
        </p:txBody>
      </p:sp>
      <p:graphicFrame>
        <p:nvGraphicFramePr>
          <p:cNvPr id="4" name="Tartalom helye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94548280"/>
              </p:ext>
            </p:extLst>
          </p:nvPr>
        </p:nvGraphicFramePr>
        <p:xfrm>
          <a:off x="251520" y="1772816"/>
          <a:ext cx="3813388" cy="4718420"/>
        </p:xfrm>
        <a:graphic>
          <a:graphicData uri="http://schemas.openxmlformats.org/drawingml/2006/table">
            <a:tbl>
              <a:tblPr firstRow="1" firstCol="1" bandRow="1">
                <a:tableStyleId>{3C2FFA5D-87B4-456A-9821-1D502468CF0F}</a:tableStyleId>
              </a:tblPr>
              <a:tblGrid>
                <a:gridCol w="2490232"/>
                <a:gridCol w="1323156"/>
              </a:tblGrid>
              <a:tr h="1023678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>
                          <a:effectLst/>
                        </a:rPr>
                        <a:t>Napelemmel termelt áram átvételi árai Európában (2010. év)</a:t>
                      </a:r>
                      <a:endParaRPr lang="hu-H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</a:tr>
              <a:tr h="28150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>
                          <a:effectLst/>
                        </a:rPr>
                        <a:t>Ország</a:t>
                      </a:r>
                      <a:endParaRPr lang="hu-H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>
                          <a:effectLst/>
                        </a:rPr>
                        <a:t>€/kWh</a:t>
                      </a:r>
                      <a:endParaRPr lang="hu-H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281508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>
                          <a:effectLst/>
                        </a:rPr>
                        <a:t>Ausztria</a:t>
                      </a:r>
                      <a:endParaRPr lang="hu-H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>
                          <a:effectLst/>
                        </a:rPr>
                        <a:t>0,3000</a:t>
                      </a:r>
                      <a:endParaRPr lang="hu-H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281508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>
                          <a:effectLst/>
                        </a:rPr>
                        <a:t>Horvátország</a:t>
                      </a:r>
                      <a:endParaRPr lang="hu-H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>
                          <a:effectLst/>
                        </a:rPr>
                        <a:t>0,2900</a:t>
                      </a:r>
                      <a:endParaRPr lang="hu-H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281508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>
                          <a:effectLst/>
                        </a:rPr>
                        <a:t>Csehország</a:t>
                      </a:r>
                      <a:endParaRPr lang="hu-H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>
                          <a:effectLst/>
                        </a:rPr>
                        <a:t>0,4630</a:t>
                      </a:r>
                      <a:endParaRPr lang="hu-H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580585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>
                          <a:effectLst/>
                        </a:rPr>
                        <a:t>Francia ország</a:t>
                      </a:r>
                      <a:endParaRPr lang="hu-H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>
                          <a:effectLst/>
                        </a:rPr>
                        <a:t>0,4000</a:t>
                      </a:r>
                      <a:endParaRPr lang="hu-H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281508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>
                          <a:effectLst/>
                        </a:rPr>
                        <a:t>Olaszország</a:t>
                      </a:r>
                      <a:endParaRPr lang="hu-H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>
                          <a:effectLst/>
                        </a:rPr>
                        <a:t>0,4400</a:t>
                      </a:r>
                      <a:endParaRPr lang="hu-H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281508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>
                          <a:effectLst/>
                        </a:rPr>
                        <a:t>Németország</a:t>
                      </a:r>
                      <a:endParaRPr lang="hu-H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>
                          <a:effectLst/>
                        </a:rPr>
                        <a:t>0,3550</a:t>
                      </a:r>
                      <a:endParaRPr lang="hu-H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281508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>
                          <a:effectLst/>
                        </a:rPr>
                        <a:t>Görögország</a:t>
                      </a:r>
                      <a:endParaRPr lang="hu-H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>
                          <a:effectLst/>
                        </a:rPr>
                        <a:t>0,4000</a:t>
                      </a:r>
                      <a:endParaRPr lang="hu-H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281508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>
                          <a:effectLst/>
                        </a:rPr>
                        <a:t>Portugália</a:t>
                      </a:r>
                      <a:endParaRPr lang="hu-H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>
                          <a:effectLst/>
                        </a:rPr>
                        <a:t>0,3170</a:t>
                      </a:r>
                      <a:endParaRPr lang="hu-H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580585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>
                          <a:effectLst/>
                        </a:rPr>
                        <a:t>Spanyolország</a:t>
                      </a:r>
                      <a:endParaRPr lang="hu-H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>
                          <a:effectLst/>
                        </a:rPr>
                        <a:t>0,2300</a:t>
                      </a:r>
                      <a:endParaRPr lang="hu-H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281508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>
                          <a:effectLst/>
                        </a:rPr>
                        <a:t>Magyarország</a:t>
                      </a:r>
                      <a:endParaRPr lang="hu-H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>
                          <a:effectLst/>
                        </a:rPr>
                        <a:t>0,1033</a:t>
                      </a:r>
                      <a:endParaRPr lang="hu-H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</a:tbl>
          </a:graphicData>
        </a:graphic>
      </p:graphicFrame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5599" y="2717183"/>
            <a:ext cx="3936437" cy="295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308661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8105"/>
    </mc:Choice>
    <mc:Fallback>
      <p:transition spd="slow" advTm="1810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7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 rot="531245">
            <a:off x="4594188" y="210876"/>
            <a:ext cx="5055742" cy="1143000"/>
          </a:xfrm>
        </p:spPr>
        <p:txBody>
          <a:bodyPr>
            <a:noAutofit/>
          </a:bodyPr>
          <a:lstStyle/>
          <a:p>
            <a:r>
              <a:rPr lang="hu-HU" sz="4000" dirty="0" smtClean="0">
                <a:solidFill>
                  <a:srgbClr val="FFFF00"/>
                </a:solidFill>
              </a:rPr>
              <a:t>N</a:t>
            </a:r>
            <a:r>
              <a:rPr lang="hu-HU" sz="4000" dirty="0" smtClean="0">
                <a:solidFill>
                  <a:srgbClr val="FFFF00"/>
                </a:solidFill>
              </a:rPr>
              <a:t>apenergia felhasználásáról</a:t>
            </a:r>
            <a:endParaRPr lang="hu-HU" sz="4000" dirty="0">
              <a:solidFill>
                <a:srgbClr val="FFFF00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53935">
            <a:off x="4926205" y="3861602"/>
            <a:ext cx="4104456" cy="28532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75918">
            <a:off x="313674" y="658099"/>
            <a:ext cx="4512361" cy="24952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Kép 5" descr="http://upload.wikimedia.org/wikipedia/commons/thumb/c/ce/Gleisdorf.Solarbaum.jpg/200px-Gleisdorf.Solarbaum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764403"/>
            <a:ext cx="2304256" cy="3047681"/>
          </a:xfrm>
          <a:prstGeom prst="rect">
            <a:avLst/>
          </a:prstGeom>
          <a:noFill/>
          <a:ln>
            <a:noFill/>
          </a:ln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3239" y="1540626"/>
            <a:ext cx="3672408" cy="2223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21595">
            <a:off x="2825642" y="2958354"/>
            <a:ext cx="2200275" cy="2076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839177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5820"/>
    </mc:Choice>
    <mc:Fallback>
      <p:transition spd="slow" advTm="1582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>
                <a:solidFill>
                  <a:srgbClr val="FFFF00"/>
                </a:solidFill>
              </a:rPr>
              <a:t>Áramtermelés 2000-ben</a:t>
            </a:r>
            <a:endParaRPr lang="hu-HU" dirty="0">
              <a:solidFill>
                <a:srgbClr val="FFFF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412" y="1916832"/>
            <a:ext cx="8791575" cy="4619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97222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955"/>
    </mc:Choice>
    <mc:Fallback>
      <p:transition spd="slow" advTm="30955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95536" y="-99392"/>
            <a:ext cx="8229600" cy="1143000"/>
          </a:xfrm>
        </p:spPr>
        <p:txBody>
          <a:bodyPr>
            <a:noAutofit/>
          </a:bodyPr>
          <a:lstStyle/>
          <a:p>
            <a:r>
              <a:rPr lang="hu-HU" sz="7200" dirty="0" smtClean="0">
                <a:solidFill>
                  <a:schemeClr val="accent6">
                    <a:lumMod val="75000"/>
                  </a:schemeClr>
                </a:solidFill>
              </a:rPr>
              <a:t>Geotermikus</a:t>
            </a:r>
            <a:r>
              <a:rPr lang="hu-HU" sz="40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hu-HU" sz="7200" dirty="0" smtClean="0">
                <a:solidFill>
                  <a:schemeClr val="accent6">
                    <a:lumMod val="75000"/>
                  </a:schemeClr>
                </a:solidFill>
              </a:rPr>
              <a:t>energia</a:t>
            </a:r>
            <a:endParaRPr lang="hu-HU" sz="4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Tartalom helye 3"/>
          <p:cNvSpPr>
            <a:spLocks noGrp="1"/>
          </p:cNvSpPr>
          <p:nvPr>
            <p:ph sz="half" idx="1"/>
          </p:nvPr>
        </p:nvSpPr>
        <p:spPr>
          <a:xfrm>
            <a:off x="251520" y="1124744"/>
            <a:ext cx="4038600" cy="5733256"/>
          </a:xfrm>
        </p:spPr>
        <p:txBody>
          <a:bodyPr>
            <a:normAutofit fontScale="92500" lnSpcReduction="20000"/>
          </a:bodyPr>
          <a:lstStyle/>
          <a:p>
            <a:r>
              <a:rPr lang="hu-HU" sz="5800" dirty="0" smtClean="0"/>
              <a:t>Előnyök</a:t>
            </a:r>
            <a:endParaRPr lang="hu-HU" sz="5800" dirty="0"/>
          </a:p>
          <a:p>
            <a:pPr lvl="1">
              <a:buFont typeface="Wingdings" pitchFamily="2" charset="2"/>
              <a:buChar char="§"/>
            </a:pPr>
            <a:r>
              <a:rPr lang="hu-HU" dirty="0"/>
              <a:t>N</a:t>
            </a:r>
            <a:r>
              <a:rPr lang="hu-HU" dirty="0" smtClean="0"/>
              <a:t>em </a:t>
            </a:r>
            <a:r>
              <a:rPr lang="hu-HU" dirty="0"/>
              <a:t>keletkeznek szennyező égéstermékek, káros anyagok.(ha csak nem számítjuk ide a magas sótartalmú lehűtött vizet, amelyet vissza kell juttatni a mély rétegekbe)</a:t>
            </a:r>
          </a:p>
          <a:p>
            <a:pPr lvl="1">
              <a:buFont typeface="Wingdings" pitchFamily="2" charset="2"/>
              <a:buChar char="§"/>
            </a:pPr>
            <a:r>
              <a:rPr lang="hu-HU" dirty="0" smtClean="0"/>
              <a:t>A </a:t>
            </a:r>
            <a:r>
              <a:rPr lang="hu-HU" dirty="0"/>
              <a:t>geotermikus erőművek üzemeltetési költsége igen alacsony</a:t>
            </a:r>
            <a:r>
              <a:rPr lang="hu-HU" dirty="0" smtClean="0"/>
              <a:t>.</a:t>
            </a:r>
            <a:endParaRPr lang="hu-HU" dirty="0"/>
          </a:p>
        </p:txBody>
      </p:sp>
      <p:sp>
        <p:nvSpPr>
          <p:cNvPr id="5" name="Tartalom helye 4"/>
          <p:cNvSpPr>
            <a:spLocks noGrp="1"/>
          </p:cNvSpPr>
          <p:nvPr>
            <p:ph sz="half" idx="2"/>
          </p:nvPr>
        </p:nvSpPr>
        <p:spPr>
          <a:xfrm>
            <a:off x="4644008" y="1052736"/>
            <a:ext cx="4038600" cy="5616624"/>
          </a:xfrm>
        </p:spPr>
        <p:txBody>
          <a:bodyPr>
            <a:normAutofit fontScale="92500" lnSpcReduction="20000"/>
          </a:bodyPr>
          <a:lstStyle/>
          <a:p>
            <a:r>
              <a:rPr lang="hu-HU" sz="5800" dirty="0" smtClean="0"/>
              <a:t>Hátrányok</a:t>
            </a:r>
            <a:endParaRPr lang="hu-HU" sz="6500" dirty="0"/>
          </a:p>
          <a:p>
            <a:pPr lvl="1">
              <a:buFont typeface="Wingdings" pitchFamily="2" charset="2"/>
              <a:buChar char="§"/>
            </a:pPr>
            <a:r>
              <a:rPr lang="hu-HU" dirty="0" smtClean="0"/>
              <a:t>Nem </a:t>
            </a:r>
            <a:r>
              <a:rPr lang="hu-HU" dirty="0"/>
              <a:t>könnyű </a:t>
            </a:r>
            <a:r>
              <a:rPr lang="hu-HU" dirty="0" smtClean="0"/>
              <a:t>alkalmas </a:t>
            </a:r>
            <a:r>
              <a:rPr lang="hu-HU" dirty="0"/>
              <a:t>helyszínt találni.</a:t>
            </a:r>
          </a:p>
          <a:p>
            <a:pPr lvl="1">
              <a:buFont typeface="Wingdings" pitchFamily="2" charset="2"/>
              <a:buChar char="§"/>
            </a:pPr>
            <a:r>
              <a:rPr lang="hu-HU" dirty="0" smtClean="0"/>
              <a:t>Telepítésük </a:t>
            </a:r>
            <a:r>
              <a:rPr lang="hu-HU" dirty="0"/>
              <a:t>költségigényes</a:t>
            </a:r>
          </a:p>
          <a:p>
            <a:pPr lvl="1">
              <a:buFont typeface="Wingdings" pitchFamily="2" charset="2"/>
              <a:buChar char="§"/>
            </a:pPr>
            <a:r>
              <a:rPr lang="hu-HU" dirty="0" smtClean="0"/>
              <a:t>A </a:t>
            </a:r>
            <a:r>
              <a:rPr lang="hu-HU" dirty="0"/>
              <a:t>nem kellő gonddal üzemeltetett kutak kimerülhetnek, és sok esetben csak évtizedek múltán válnak újra használhatóvá.</a:t>
            </a:r>
          </a:p>
          <a:p>
            <a:pPr lvl="1">
              <a:buFont typeface="Wingdings" pitchFamily="2" charset="2"/>
              <a:buChar char="§"/>
            </a:pPr>
            <a:r>
              <a:rPr lang="hu-HU" dirty="0" smtClean="0"/>
              <a:t>A </a:t>
            </a:r>
            <a:r>
              <a:rPr lang="hu-HU" dirty="0"/>
              <a:t>kutakból szennyező, ártalmas gázok és különböző ásványi anyagok is a felszínre kerülhetnek, amelyek közömbösítése gyakran problémát okoz</a:t>
            </a:r>
            <a:r>
              <a:rPr lang="hu-HU" dirty="0" smtClean="0"/>
              <a:t>.</a:t>
            </a:r>
            <a:endParaRPr lang="hu-H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589934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1094"/>
    </mc:Choice>
    <mc:Fallback>
      <p:transition spd="slow" advTm="8109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  <p:bldP spid="5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4800" dirty="0" smtClean="0">
                <a:solidFill>
                  <a:schemeClr val="accent6">
                    <a:lumMod val="75000"/>
                  </a:schemeClr>
                </a:solidFill>
              </a:rPr>
              <a:t>Geotermikus kapacitás</a:t>
            </a:r>
            <a:endParaRPr lang="hu-HU" sz="4800" dirty="0">
              <a:solidFill>
                <a:schemeClr val="accent6">
                  <a:lumMod val="75000"/>
                </a:schemeClr>
              </a:solidFill>
            </a:endParaRPr>
          </a:p>
        </p:txBody>
      </p:sp>
      <p:graphicFrame>
        <p:nvGraphicFramePr>
          <p:cNvPr id="5" name="Tartalom helye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20086126"/>
              </p:ext>
            </p:extLst>
          </p:nvPr>
        </p:nvGraphicFramePr>
        <p:xfrm>
          <a:off x="539552" y="2132856"/>
          <a:ext cx="8229600" cy="3585413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2743200"/>
                <a:gridCol w="2743200"/>
                <a:gridCol w="2743200"/>
              </a:tblGrid>
              <a:tr h="659333">
                <a:tc>
                  <a:txBody>
                    <a:bodyPr/>
                    <a:lstStyle/>
                    <a:p>
                      <a:r>
                        <a:rPr lang="hu-HU" dirty="0"/>
                        <a:t>terület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hu-HU" dirty="0"/>
                        <a:t>vulkánok száma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hu-HU" dirty="0"/>
                        <a:t>teljesítmény</a:t>
                      </a:r>
                      <a:br>
                        <a:rPr lang="hu-HU" dirty="0"/>
                      </a:br>
                      <a:r>
                        <a:rPr lang="hu-HU" dirty="0"/>
                        <a:t>MW</a:t>
                      </a:r>
                      <a:r>
                        <a:rPr lang="hu-HU" baseline="-25000" dirty="0"/>
                        <a:t>e</a:t>
                      </a:r>
                      <a:endParaRPr lang="hu-HU" dirty="0"/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hu-HU" dirty="0"/>
                        <a:t>USA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133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hu-HU" dirty="0"/>
                        <a:t>23 000</a:t>
                      </a:r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hu-HU" dirty="0"/>
                        <a:t>Japán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100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hu-HU" dirty="0"/>
                        <a:t>20 000</a:t>
                      </a:r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hu-HU" dirty="0"/>
                        <a:t>Indonézia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126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hu-HU" dirty="0"/>
                        <a:t>16 000</a:t>
                      </a:r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hu-HU" dirty="0"/>
                        <a:t>Fülöp-szigetek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53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hu-HU" dirty="0"/>
                        <a:t>6 000</a:t>
                      </a:r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hu-HU" dirty="0"/>
                        <a:t>Mexikó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35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hu-HU" dirty="0"/>
                        <a:t>6 000</a:t>
                      </a:r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hu-HU" dirty="0"/>
                        <a:t>Izland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33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hu-HU" dirty="0"/>
                        <a:t>5 800</a:t>
                      </a:r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hu-HU" dirty="0" smtClean="0"/>
                        <a:t>Új-Zéland</a:t>
                      </a:r>
                      <a:endParaRPr lang="hu-H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19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hu-HU" dirty="0"/>
                        <a:t>3 650</a:t>
                      </a:r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hu-HU" dirty="0"/>
                        <a:t>Olaszország (Toszkána)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hu-HU" dirty="0"/>
                        <a:t>700</a:t>
                      </a:r>
                    </a:p>
                  </a:txBody>
                  <a:tcPr anchor="ctr"/>
                </a:tc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10649585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5847"/>
    </mc:Choice>
    <mc:Fallback>
      <p:transition spd="slow" advTm="1584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 rot="1080270">
            <a:off x="4354340" y="580470"/>
            <a:ext cx="5046107" cy="1143000"/>
          </a:xfrm>
        </p:spPr>
        <p:txBody>
          <a:bodyPr>
            <a:normAutofit fontScale="90000"/>
          </a:bodyPr>
          <a:lstStyle/>
          <a:p>
            <a:r>
              <a:rPr lang="hu-HU" dirty="0">
                <a:solidFill>
                  <a:schemeClr val="accent6">
                    <a:lumMod val="75000"/>
                  </a:schemeClr>
                </a:solidFill>
              </a:rPr>
              <a:t>A</a:t>
            </a:r>
            <a:r>
              <a:rPr lang="hu-HU" dirty="0" smtClean="0">
                <a:solidFill>
                  <a:schemeClr val="accent6">
                    <a:lumMod val="75000"/>
                  </a:schemeClr>
                </a:solidFill>
              </a:rPr>
              <a:t> geotermikus energia felhasználhatóságai</a:t>
            </a:r>
            <a:endParaRPr lang="hu-HU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47926">
            <a:off x="252489" y="387752"/>
            <a:ext cx="3534080" cy="2389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3573016"/>
            <a:ext cx="3326230" cy="3080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22784">
            <a:off x="464517" y="3646506"/>
            <a:ext cx="3551719" cy="23618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31892">
            <a:off x="3467379" y="1297006"/>
            <a:ext cx="2282055" cy="3355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687401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895"/>
    </mc:Choice>
    <mc:Fallback>
      <p:transition spd="slow" advTm="2089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-27451"/>
            <a:ext cx="8229600" cy="1143000"/>
          </a:xfrm>
        </p:spPr>
        <p:txBody>
          <a:bodyPr>
            <a:noAutofit/>
          </a:bodyPr>
          <a:lstStyle/>
          <a:p>
            <a:r>
              <a:rPr lang="hu-HU" sz="6000" dirty="0" smtClean="0">
                <a:solidFill>
                  <a:schemeClr val="accent6">
                    <a:lumMod val="50000"/>
                  </a:schemeClr>
                </a:solidFill>
              </a:rPr>
              <a:t>Hulladékból nyert energia</a:t>
            </a:r>
            <a:endParaRPr lang="hu-HU" sz="60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Tartalom helye 3"/>
          <p:cNvSpPr>
            <a:spLocks noGrp="1"/>
          </p:cNvSpPr>
          <p:nvPr>
            <p:ph sz="half" idx="1"/>
          </p:nvPr>
        </p:nvSpPr>
        <p:spPr>
          <a:xfrm>
            <a:off x="179512" y="980728"/>
            <a:ext cx="4038600" cy="5877272"/>
          </a:xfrm>
        </p:spPr>
        <p:txBody>
          <a:bodyPr>
            <a:normAutofit fontScale="70000" lnSpcReduction="20000"/>
          </a:bodyPr>
          <a:lstStyle/>
          <a:p>
            <a:r>
              <a:rPr lang="hu-HU" sz="7700" dirty="0" smtClean="0"/>
              <a:t>Előnyök</a:t>
            </a:r>
            <a:endParaRPr lang="hu-HU" dirty="0" smtClean="0"/>
          </a:p>
          <a:p>
            <a:pPr>
              <a:buFont typeface="Wingdings" pitchFamily="2" charset="2"/>
              <a:buChar char="§"/>
            </a:pPr>
            <a:r>
              <a:rPr lang="hu-HU" sz="3100" dirty="0" smtClean="0"/>
              <a:t>A biomassza megújuló energiaforrás – az eltüzelt növények helyére újabbak ültethetők.</a:t>
            </a:r>
          </a:p>
          <a:p>
            <a:pPr>
              <a:buFont typeface="Wingdings" pitchFamily="2" charset="2"/>
              <a:buChar char="§"/>
            </a:pPr>
            <a:r>
              <a:rPr lang="hu-HU" sz="3100" dirty="0" smtClean="0"/>
              <a:t>Felhasználása előnyös a mező- és erdőgazdaságból élők számára, mivel piacot teremt a terményeiknek.</a:t>
            </a:r>
          </a:p>
          <a:p>
            <a:pPr>
              <a:buFont typeface="Wingdings" pitchFamily="2" charset="2"/>
              <a:buChar char="§"/>
            </a:pPr>
            <a:r>
              <a:rPr lang="hu-HU" sz="3100" dirty="0" smtClean="0"/>
              <a:t>Szén semleges energiaforrás. Ez azt jelenti, hogy a tüzelőanyag elégetése során pontosan ugyanannyi szén-dioxid kerül vissza a levegőbe, amennyit a növények fejlődésük során megkötöttek.</a:t>
            </a:r>
          </a:p>
        </p:txBody>
      </p:sp>
      <p:sp>
        <p:nvSpPr>
          <p:cNvPr id="5" name="Tartalom helye 4"/>
          <p:cNvSpPr>
            <a:spLocks noGrp="1"/>
          </p:cNvSpPr>
          <p:nvPr>
            <p:ph sz="half" idx="2"/>
          </p:nvPr>
        </p:nvSpPr>
        <p:spPr>
          <a:xfrm>
            <a:off x="4860032" y="908720"/>
            <a:ext cx="4038600" cy="5949280"/>
          </a:xfrm>
        </p:spPr>
        <p:txBody>
          <a:bodyPr>
            <a:normAutofit fontScale="70000" lnSpcReduction="20000"/>
          </a:bodyPr>
          <a:lstStyle/>
          <a:p>
            <a:r>
              <a:rPr lang="hu-HU" sz="7700" dirty="0" smtClean="0"/>
              <a:t>Hátrányok</a:t>
            </a:r>
            <a:endParaRPr lang="hu-HU" dirty="0"/>
          </a:p>
          <a:p>
            <a:pPr>
              <a:buFont typeface="Wingdings" pitchFamily="2" charset="2"/>
              <a:buChar char="§"/>
            </a:pPr>
            <a:r>
              <a:rPr lang="hu-HU" sz="3100" dirty="0" smtClean="0"/>
              <a:t>A biomassza alapú áramtermelés költséges módja a villamos energia előállításának.</a:t>
            </a:r>
          </a:p>
          <a:p>
            <a:pPr>
              <a:buFont typeface="Wingdings" pitchFamily="2" charset="2"/>
              <a:buChar char="§"/>
            </a:pPr>
            <a:r>
              <a:rPr lang="hu-HU" sz="3100" dirty="0" smtClean="0"/>
              <a:t>A biomassza-erőműveket bőséges biomassza-források közelében kell megépíteni.</a:t>
            </a:r>
          </a:p>
          <a:p>
            <a:pPr>
              <a:buFont typeface="Wingdings" pitchFamily="2" charset="2"/>
              <a:buChar char="§"/>
            </a:pPr>
            <a:r>
              <a:rPr lang="hu-HU" sz="3100" dirty="0" smtClean="0"/>
              <a:t>A biomassza energetikai felhasználása növelheti az élelmiszerárakat, mivel a biomassza előállítása éppúgy mezőgazdaságilag hasznosítható területeken folyik, mint az élelmiszer-termelés.</a:t>
            </a:r>
            <a:endParaRPr lang="hu-HU" sz="31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301470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1318"/>
    </mc:Choice>
    <mc:Fallback>
      <p:transition spd="slow" advTm="6131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0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5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  <p:bldP spid="5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99592" y="274638"/>
            <a:ext cx="8064896" cy="1143000"/>
          </a:xfrm>
        </p:spPr>
        <p:txBody>
          <a:bodyPr>
            <a:noAutofit/>
          </a:bodyPr>
          <a:lstStyle/>
          <a:p>
            <a:r>
              <a:rPr lang="hu-HU" sz="4000" dirty="0">
                <a:solidFill>
                  <a:schemeClr val="accent6">
                    <a:lumMod val="75000"/>
                  </a:schemeClr>
                </a:solidFill>
              </a:rPr>
              <a:t>A</a:t>
            </a:r>
            <a:r>
              <a:rPr lang="hu-HU" sz="4000" dirty="0" smtClean="0">
                <a:solidFill>
                  <a:schemeClr val="accent6">
                    <a:lumMod val="75000"/>
                  </a:schemeClr>
                </a:solidFill>
              </a:rPr>
              <a:t>z </a:t>
            </a:r>
            <a:r>
              <a:rPr lang="hu-HU" sz="4000" dirty="0" smtClean="0">
                <a:solidFill>
                  <a:schemeClr val="accent6">
                    <a:lumMod val="75000"/>
                  </a:schemeClr>
                </a:solidFill>
              </a:rPr>
              <a:t>újrahasznosított </a:t>
            </a:r>
            <a:r>
              <a:rPr lang="hu-HU" sz="4000" dirty="0" smtClean="0">
                <a:solidFill>
                  <a:schemeClr val="accent6">
                    <a:lumMod val="75000"/>
                  </a:schemeClr>
                </a:solidFill>
              </a:rPr>
              <a:t>hulladékok </a:t>
            </a:r>
            <a:r>
              <a:rPr lang="hu-HU" sz="4000" dirty="0" smtClean="0">
                <a:solidFill>
                  <a:schemeClr val="accent6">
                    <a:lumMod val="75000"/>
                  </a:schemeClr>
                </a:solidFill>
              </a:rPr>
              <a:t>erre is </a:t>
            </a:r>
            <a:r>
              <a:rPr lang="hu-HU" sz="4000" dirty="0" smtClean="0">
                <a:solidFill>
                  <a:schemeClr val="accent6">
                    <a:lumMod val="75000"/>
                  </a:schemeClr>
                </a:solidFill>
              </a:rPr>
              <a:t>használhatók</a:t>
            </a:r>
            <a:endParaRPr lang="hu-HU" sz="40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23982">
            <a:off x="161910" y="1640674"/>
            <a:ext cx="3407877" cy="25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4565033"/>
            <a:ext cx="4250779" cy="21253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99803">
            <a:off x="4318648" y="1845288"/>
            <a:ext cx="4634079" cy="25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423892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6054"/>
    </mc:Choice>
    <mc:Fallback>
      <p:transition spd="slow" advTm="1605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5400" dirty="0" smtClean="0">
                <a:solidFill>
                  <a:srgbClr val="FF0000"/>
                </a:solidFill>
              </a:rPr>
              <a:t>Ellenőrizd tudásod!</a:t>
            </a:r>
            <a:endParaRPr lang="hu-HU" sz="5400" dirty="0">
              <a:solidFill>
                <a:srgbClr val="FF0000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hu-HU" dirty="0" smtClean="0"/>
              <a:t>Miért nem tudjuk szabályozni a szélenergiát?</a:t>
            </a:r>
          </a:p>
          <a:p>
            <a:pPr marL="514350" indent="-514350">
              <a:buFont typeface="+mj-lt"/>
              <a:buAutoNum type="arabicPeriod"/>
            </a:pPr>
            <a:r>
              <a:rPr lang="hu-HU" dirty="0" smtClean="0"/>
              <a:t>Milyen károkat okozhat a vízenergia?</a:t>
            </a:r>
          </a:p>
          <a:p>
            <a:pPr marL="514350" indent="-514350">
              <a:buFont typeface="+mj-lt"/>
              <a:buAutoNum type="arabicPeriod"/>
            </a:pPr>
            <a:r>
              <a:rPr lang="hu-HU" dirty="0" smtClean="0"/>
              <a:t>Melyik energia van „ingyen”?</a:t>
            </a:r>
          </a:p>
          <a:p>
            <a:pPr marL="514350" indent="-514350">
              <a:buFont typeface="+mj-lt"/>
              <a:buAutoNum type="arabicPeriod"/>
            </a:pPr>
            <a:r>
              <a:rPr lang="hu-HU" dirty="0" smtClean="0"/>
              <a:t>Olcsó-e a geotermikus energiatelepek telepítése?</a:t>
            </a:r>
          </a:p>
          <a:p>
            <a:pPr marL="514350" indent="-514350">
              <a:buFont typeface="+mj-lt"/>
              <a:buAutoNum type="arabicPeriod"/>
            </a:pPr>
            <a:r>
              <a:rPr lang="hu-HU" dirty="0" smtClean="0"/>
              <a:t>Miből lehet hulladékból nyert energia?</a:t>
            </a:r>
          </a:p>
          <a:p>
            <a:pPr marL="514350" indent="-514350">
              <a:buFont typeface="+mj-lt"/>
              <a:buAutoNum type="arabicPeriod"/>
            </a:pPr>
            <a:endParaRPr lang="hu-HU" dirty="0" smtClean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3492555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7085"/>
    </mc:Choice>
    <mc:Fallback>
      <p:transition spd="slow" advTm="3708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Hogyan csökkentené fűtésszámláját?</a:t>
            </a:r>
          </a:p>
          <a:p>
            <a:r>
              <a:rPr lang="hu-HU" dirty="0" smtClean="0"/>
              <a:t>Hogyan óvhatja meg környezetét?</a:t>
            </a:r>
            <a:endParaRPr lang="hu-HU" dirty="0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hu-HU" sz="5400" dirty="0" smtClean="0">
                <a:solidFill>
                  <a:srgbClr val="C00000"/>
                </a:solidFill>
              </a:rPr>
              <a:t>Kérdések</a:t>
            </a:r>
            <a:endParaRPr lang="hu-HU" sz="4800" dirty="0">
              <a:solidFill>
                <a:srgbClr val="C00000"/>
              </a:solidFill>
            </a:endParaRPr>
          </a:p>
        </p:txBody>
      </p:sp>
      <p:sp>
        <p:nvSpPr>
          <p:cNvPr id="4" name="AutoShape 2" descr="data:image/jpeg;base64,/9j/4AAQSkZJRgABAQAAAQABAAD/2wCEAAkGBhQQDw8UEBAUFA8QDw8PDxUQFA8PDxUPFBAVFBQVFBQXHCYeFxkjGRQUHy8gIycpLCwsFR4xNTAqNSYrLCkBCQoKDgwNFA8PFCkYFBwpKSkpKSkpKSkpNCkpKSkpKSwpKSk1KSksKSksLCkpKSksKSoyKSkpKSk1NTEpKSkpLP/AABEIAJAA+AMBIgACEQEDEQH/xAAbAAACAwEBAQAAAAAAAAAAAAAAAQIDBAUGB//EADkQAAICAQIDBAgDBwUBAAAAAAABAhEDBCEFEjFBUWGBEyIycZGhscEGI1IUM0JictHhFkOCotIH/8QAGAEBAQEBAQAAAAAAAAAAAAAAAAECAwT/xAAfEQEBAAIBBQEBAAAAAAAAAAAAAQIREgMhMUFRE3H/2gAMAwEAAhEDEQA/APp9DodDSIqNDolQECodDoEgFQUOh0AgodBQUqAdBQCGMAEAwAVBQwChIAAoAoACExDEFIVDFYAxABAmJjEUIAAgtSAdDKyVDoB0AgGAAAAAAMAEADIEFDCigFQwCgQwAQABFAhkQGIAAQmDEAWKxkWwG2RYAAmAWAGgBDKwYCJxxt9E/mFRGWx0kn/D8Sa0Eu1pAZwNP7Gl1mvIHHEusmwMwF71eJdI2QfFkvZggIrG32P4Mi1XUk+LSfYGTO5033ARKNRq1j5ea/XfKq/V2IuMPE+W8PM9/Sc0fel/lAbcMnKUY8tN3XM10XUvlp5J0oSe9WuVL37v7HldPHWQz6fJmzQcITqcYRauMlyvf4Hvy6RkWhj379vQl+wR26l7+Xb3+A7Ayy4er2bSMuTSNNrrSvyOpZXnyxhTk0lajb8XSRF2wfsb393MvFE1oeu/Za7N+5l2TWxjz7+xOMZVu1zVX1Fk1LXPUG3CcfC06trvS3IIvQreu1bPq1L7ohq9OuW0qadOiHEOIPFDLJx2xyhJdtwbXM/LcsWpjKWaHMm+WM0l1UZJpX5plHPbFYqGRoMi2MVAKwBiALAAA6VYl1k2RetxLpG/ecaC5vZUpf0xk/saIaDI+mKXnyx+rKzpvfGIr2YIrlxqXYiqPCcnbyR98m38Eia4Ul7WZf8AGH3bYOyufE5vtKnqZvtZrWjxLrOcvNR+g+TAv9vm/qbl8mBzcmdL2ppe9pCjO/ZUpf0xnL5pHWhq4x9jHGPuSX0FPish2GCOlyPphn58sfqyOs0uohFyhgg63qWZRfyi/qa5a+T7SuWobTTYO7h6bi2fJFNY4Qu01606adddvoaI8SniX5075pRjCKUYrd7795dpsdc67pv57/cuyxx+q8qXLGXN6yTXNyuvqYu5Nt9qFrZOTpR5F6rfN6RKTVq+S9/A4/Gs0pw0836ksWSXOpbWnFxpXVdjO7k/GOGEY8iS2UpJVSVq+nve/gfOPxhw/DrtXk1UoTnkxLGscVk9FjSjbjPpu728kbmvrNl+PoWTIp4L74350d/RaznxY5fqhF+dHz7S8U/KW/YdjhOV6jQOEMjxzayYozjvKDt01uvqW3sY4y5at1HrJ5vGqdkHqNvceX4fwGGDMsqyZJT9E8cuaUpczbTcpOTbdVsr2tnUjmSTSfxbZjf106mGGN1hlyn806b1BRrsqljnzJSSi5VJJq0rXzML1eyIT1fZ3l256aVxW2qq54HkXi11+qKIcW53jp/vdPKUfeq/9HmuHa2VaR0/y5ajDPwinSvw9Uno3kUdPca9FLKpXt+W75X8l8THJri6eo1npowg3tqNJmg/CaS3/wCz+Bm4Vrm56PI3vk0jxZPGUHGS+sjNDBKPorkrwyyS98JXS9/T4DwYY4oxjFuoXOH/ACdtfMnJri9DzWIz6DLzY0/Fo0WdIwQrGxMAsTATKABDINcuKyKpa6T7TLYWVNLnmb7RcxXY7Iuk7HZXYWQNyEKwKGNESSAohtkmu9Ql9V9jLx+VaXM/0wcvhuap7ZY+MJLzTT/uQ4ji58GaPfjkvkSzcsJXzWf4208cOPk9JLN6vMo4+SPXe59vwORxz/6BBT5o6ecYcnJ+ZJTcpXabqq2T7zdwzhLnCXLLH6rjb5ejkk16vn3mfjuiWPFhlKaknOWzXqrl9Vrd+PZ3Hn6fUnZ3zwuq28L4z6TT4p9OZXXda/wer/A/EbxZo/py35Sjf2Z4DR5+bFsqqXTp2nofwXmayamPY44peack/qjrcnOYvfS1ZTDUctJdFGt229q6t9TB6RlMJpbRquaSdfqe7Mc3Tg6ctVsV5NV09xj5tmD6LzJzXg6Ep9fWSUod/aVyyx7Z/wAHK6Te5yocOzzeT1tvTwlCl/tJRuPm7+JoX4anK+Zv99HKr2pKvV92w3b4iak9r56/Gu1vZY+qXrP7mbJxiG1RT9ZYe179xrx/hVb21vl9L2v1jTD8NQVb/wAbybL+Icc6csY1cH/dd1yZuZDDiUIpLoiVneTUcbd0NisdiNIQAIAAQAQAjY7IJWFkOYi8q7yC2xWQjK+hHNnUVuFW2Ozmz4suxFUuKS7EZ5RrjXXscWcWPEJWjsYpWkWZS+EuNiGp9rG/5mvjFlldV3or1nsp/plF/MtXU0w8j/o/Jjy8uJp4pLG5SkrfamqvalXxOnwr8MPHl5sklKMZSlBUqt9LXmegi9hmJ08Y1c7ez5p+IOASjrMyhG/T5PSQSXbJK/mmPgvC8mn1TWSDi54W1ddFJd3vPoWfRRnPHJr1sbbi14qmn4EdXw9ZHFvaUU1fg9xlhva45608vm1c1KShhlKo3dxjFt9ibLocz5LVN02runXTpud+HCortb+Rbj0MI9Iq+vmc/wAq6frHEw6VytJdhv0/CbiuZ14HTqgs6TpyMXqWiKpJd2w2IDbBgxWFlDItgDAQMBBAIAAAEAGbUTcY2jkz4lN+B1+py9Xo99jnlv03jZ7Z5amT7SDk32lq0zLI6Y56rruOjoPYRZqcXNEr0r2NKOs8ON8uFPE0+gliZ182GytYTHBvmw4MG+52MPRGWWOjRgexcZqmV3EtXC8c1/KyWOdpPvSfxJdV5FGjf5cPBV8NvsdHNsh0HZCDJWVkwsVisIdhYrCwp2ArAKYWJsLAYmxWFgOwFYBQILAILEwsVgACYAUwFlhYQZYyFZViDkLWgoiyq9P1NUTJDaRqiTFcjkiFFhA0iGRbBgZKS2K8T3Me2p4akzPpekl3Tl83f3LolGLbJlX9EvimvsbZaoMkVxZKys1KwsjYWA2wsjYWFSCyNhYErCyNjsKlYrFYBDAQAMQEWwGKwBgIAEBRB9C4z43si+IhUGA5EbJSKpdTTFmbL1L4vYzG6uIMkiEjbAZTDqWlL6+Zit4tKZQ9sy/mxv5SX9y6LKdR7eJ+Mo/Ff4NMtEQsUWKypU7AjYcwDsLI2KwJ2CZCwsKnYyFjTAkMiAQ7CwQrAYCCwAAsQAAAF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3068960"/>
            <a:ext cx="3600000" cy="36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3068960"/>
            <a:ext cx="2400000" cy="36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527189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4024"/>
    </mc:Choice>
    <mc:Fallback>
      <p:transition spd="slow" advTm="1402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6000" dirty="0" smtClean="0"/>
              <a:t>Források</a:t>
            </a:r>
            <a:endParaRPr lang="hu-HU" sz="60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sz="2800" dirty="0">
                <a:hlinkClick r:id="rId2"/>
              </a:rPr>
              <a:t>http://</a:t>
            </a:r>
            <a:r>
              <a:rPr lang="hu-HU" sz="2800" dirty="0" smtClean="0">
                <a:hlinkClick r:id="rId2"/>
              </a:rPr>
              <a:t>www.google.hu/imghp?hl=hu&amp;tab=wi</a:t>
            </a:r>
            <a:endParaRPr lang="hu-HU" sz="2800" dirty="0" smtClean="0"/>
          </a:p>
          <a:p>
            <a:r>
              <a:rPr lang="hu-HU" sz="2800" dirty="0">
                <a:hlinkClick r:id="rId3"/>
              </a:rPr>
              <a:t>http://</a:t>
            </a:r>
            <a:r>
              <a:rPr lang="hu-HU" sz="2800" dirty="0" smtClean="0">
                <a:hlinkClick r:id="rId3"/>
              </a:rPr>
              <a:t>hu.wikipedia.org/wiki/Meg%C3%BAjul%C3%B3_energiaforr%C3%A1s</a:t>
            </a:r>
            <a:endParaRPr lang="hu-HU" sz="2800" dirty="0" smtClean="0"/>
          </a:p>
          <a:p>
            <a:r>
              <a:rPr lang="hu-HU" sz="2800" dirty="0">
                <a:hlinkClick r:id="rId4"/>
              </a:rPr>
              <a:t>http://</a:t>
            </a:r>
            <a:r>
              <a:rPr lang="hu-HU" sz="2800" dirty="0" smtClean="0">
                <a:hlinkClick r:id="rId4"/>
              </a:rPr>
              <a:t>hu.wikipedia.org/wiki/Sz%C3%A9lenergia</a:t>
            </a:r>
            <a:endParaRPr lang="hu-HU" sz="2800" dirty="0" smtClean="0"/>
          </a:p>
          <a:p>
            <a:r>
              <a:rPr lang="hu-HU" sz="2800" dirty="0">
                <a:hlinkClick r:id="rId5"/>
              </a:rPr>
              <a:t>http://</a:t>
            </a:r>
            <a:r>
              <a:rPr lang="hu-HU" sz="2800" dirty="0" smtClean="0">
                <a:hlinkClick r:id="rId5"/>
              </a:rPr>
              <a:t>hu.wikipedia.org/wiki/V%C3%ADzer%C5%91m%C5%B1</a:t>
            </a:r>
            <a:endParaRPr lang="hu-HU" sz="2800" dirty="0" smtClean="0"/>
          </a:p>
          <a:p>
            <a:r>
              <a:rPr lang="hu-HU" sz="2800" dirty="0">
                <a:hlinkClick r:id="rId6"/>
              </a:rPr>
              <a:t>http://</a:t>
            </a:r>
            <a:r>
              <a:rPr lang="hu-HU" sz="2800" dirty="0" smtClean="0">
                <a:hlinkClick r:id="rId6"/>
              </a:rPr>
              <a:t>hu.wikipedia.org/wiki/Napenergia</a:t>
            </a:r>
            <a:endParaRPr lang="hu-HU" sz="2800" dirty="0" smtClean="0"/>
          </a:p>
          <a:p>
            <a:r>
              <a:rPr lang="hu-HU" sz="2800" dirty="0">
                <a:hlinkClick r:id="rId7"/>
              </a:rPr>
              <a:t>http://</a:t>
            </a:r>
            <a:r>
              <a:rPr lang="hu-HU" sz="2800" dirty="0" smtClean="0">
                <a:hlinkClick r:id="rId7"/>
              </a:rPr>
              <a:t>hu.wikipedia.org/wiki/Biomassza</a:t>
            </a:r>
            <a:endParaRPr lang="hu-HU" sz="2800" dirty="0" smtClean="0"/>
          </a:p>
          <a:p>
            <a:r>
              <a:rPr lang="hu-HU" sz="2800" dirty="0">
                <a:hlinkClick r:id="rId8"/>
              </a:rPr>
              <a:t>http://</a:t>
            </a:r>
            <a:r>
              <a:rPr lang="hu-HU" sz="2800" dirty="0" smtClean="0">
                <a:hlinkClick r:id="rId8"/>
              </a:rPr>
              <a:t>hu.wikipedia.org/wiki/Geotermikus_energia</a:t>
            </a:r>
            <a:endParaRPr lang="hu-HU" sz="2800" dirty="0" smtClean="0"/>
          </a:p>
          <a:p>
            <a:endParaRPr lang="hu-HU" sz="2800" dirty="0"/>
          </a:p>
        </p:txBody>
      </p:sp>
    </p:spTree>
    <p:extLst>
      <p:ext uri="{BB962C8B-B14F-4D97-AF65-F5344CB8AC3E}">
        <p14:creationId xmlns:p14="http://schemas.microsoft.com/office/powerpoint/2010/main" val="34429058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518"/>
    </mc:Choice>
    <mc:Fallback>
      <p:transition spd="slow" advTm="1051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 0.033 0.027 0.06 0.06 0.06 C 0.099 0.06 0.113 0.03 0.119 0.012 L 0.125 -0.012 C 0.131 -0.03 0.146 -0.06 0.19 -0.06 C 0.218 -0.06 0.25 -0.033 0.25 0 C 0.25 0.033 0.218 0.06 0.19 0.06 C 0.146 0.06 0.131 0.03 0.125 0.012 L 0.119 -0.012 C 0.113 -0.03 0.099 -0.06 0.06 -0.06 C 0.027 -0.06 0 -0.033 0 0 Z" pathEditMode="relative" ptsTypes="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11560" y="1340768"/>
            <a:ext cx="7920880" cy="452596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hu-HU" sz="23900" dirty="0" smtClean="0">
                <a:solidFill>
                  <a:srgbClr val="006600"/>
                </a:solidFill>
              </a:rPr>
              <a:t> </a:t>
            </a:r>
            <a:r>
              <a:rPr lang="hu-HU" sz="16600" dirty="0" smtClean="0">
                <a:solidFill>
                  <a:srgbClr val="006600"/>
                </a:solidFill>
              </a:rPr>
              <a:t>VÉGE</a:t>
            </a:r>
            <a:endParaRPr lang="hu-HU" sz="23900" dirty="0">
              <a:solidFill>
                <a:srgbClr val="0066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921193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6919"/>
    </mc:Choice>
    <mc:Fallback>
      <p:transition spd="slow" advTm="1691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997968" y="116632"/>
            <a:ext cx="5148064" cy="1143000"/>
          </a:xfrm>
        </p:spPr>
        <p:txBody>
          <a:bodyPr>
            <a:noAutofit/>
          </a:bodyPr>
          <a:lstStyle/>
          <a:p>
            <a:r>
              <a:rPr lang="hu-HU" sz="5400" dirty="0">
                <a:solidFill>
                  <a:srgbClr val="FF0000"/>
                </a:solidFill>
              </a:rPr>
              <a:t>Fajtái</a:t>
            </a:r>
            <a:r>
              <a:rPr lang="hu-HU" sz="7200" dirty="0">
                <a:solidFill>
                  <a:srgbClr val="FF0000"/>
                </a:solidFill>
              </a:rPr>
              <a:t>: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51520" y="1124744"/>
            <a:ext cx="8229600" cy="4525963"/>
          </a:xfrm>
        </p:spPr>
        <p:txBody>
          <a:bodyPr/>
          <a:lstStyle/>
          <a:p>
            <a:r>
              <a:rPr lang="hu-HU" dirty="0" smtClean="0">
                <a:solidFill>
                  <a:schemeClr val="accent6">
                    <a:lumMod val="50000"/>
                  </a:schemeClr>
                </a:solidFill>
              </a:rPr>
              <a:t>a </a:t>
            </a:r>
            <a:r>
              <a:rPr lang="hu-HU" dirty="0">
                <a:solidFill>
                  <a:schemeClr val="accent6">
                    <a:lumMod val="50000"/>
                  </a:schemeClr>
                </a:solidFill>
              </a:rPr>
              <a:t>napenergia,</a:t>
            </a:r>
          </a:p>
          <a:p>
            <a:r>
              <a:rPr lang="hu-HU" dirty="0" smtClean="0">
                <a:solidFill>
                  <a:schemeClr val="accent6">
                    <a:lumMod val="50000"/>
                  </a:schemeClr>
                </a:solidFill>
              </a:rPr>
              <a:t>a </a:t>
            </a:r>
            <a:r>
              <a:rPr lang="hu-HU" dirty="0">
                <a:solidFill>
                  <a:schemeClr val="accent6">
                    <a:lumMod val="50000"/>
                  </a:schemeClr>
                </a:solidFill>
              </a:rPr>
              <a:t>szélenergia,</a:t>
            </a:r>
          </a:p>
          <a:p>
            <a:r>
              <a:rPr lang="hu-HU" dirty="0" smtClean="0">
                <a:solidFill>
                  <a:schemeClr val="accent6">
                    <a:lumMod val="50000"/>
                  </a:schemeClr>
                </a:solidFill>
              </a:rPr>
              <a:t>a </a:t>
            </a:r>
            <a:r>
              <a:rPr lang="hu-HU" dirty="0">
                <a:solidFill>
                  <a:schemeClr val="accent6">
                    <a:lumMod val="50000"/>
                  </a:schemeClr>
                </a:solidFill>
              </a:rPr>
              <a:t>vízenergia,</a:t>
            </a:r>
          </a:p>
          <a:p>
            <a:r>
              <a:rPr lang="hu-HU" dirty="0" smtClean="0">
                <a:solidFill>
                  <a:schemeClr val="accent6">
                    <a:lumMod val="50000"/>
                  </a:schemeClr>
                </a:solidFill>
              </a:rPr>
              <a:t>a </a:t>
            </a:r>
            <a:r>
              <a:rPr lang="hu-HU" dirty="0">
                <a:solidFill>
                  <a:schemeClr val="accent6">
                    <a:lumMod val="50000"/>
                  </a:schemeClr>
                </a:solidFill>
              </a:rPr>
              <a:t>geotermikus energia,</a:t>
            </a:r>
          </a:p>
          <a:p>
            <a:r>
              <a:rPr lang="hu-HU" dirty="0" smtClean="0">
                <a:solidFill>
                  <a:schemeClr val="accent6">
                    <a:lumMod val="50000"/>
                  </a:schemeClr>
                </a:solidFill>
              </a:rPr>
              <a:t>és hulladékokból </a:t>
            </a:r>
          </a:p>
          <a:p>
            <a:pPr marL="0" indent="0">
              <a:buNone/>
            </a:pPr>
            <a:r>
              <a:rPr lang="hu-HU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hu-HU" dirty="0" smtClean="0">
                <a:solidFill>
                  <a:schemeClr val="accent6">
                    <a:lumMod val="50000"/>
                  </a:schemeClr>
                </a:solidFill>
              </a:rPr>
              <a:t>  </a:t>
            </a:r>
            <a:r>
              <a:rPr lang="hu-HU" dirty="0" smtClean="0">
                <a:solidFill>
                  <a:schemeClr val="accent6">
                    <a:lumMod val="50000"/>
                  </a:schemeClr>
                </a:solidFill>
              </a:rPr>
              <a:t> nyert </a:t>
            </a:r>
            <a:r>
              <a:rPr lang="hu-HU" dirty="0">
                <a:solidFill>
                  <a:schemeClr val="accent6">
                    <a:lumMod val="50000"/>
                  </a:schemeClr>
                </a:solidFill>
              </a:rPr>
              <a:t>energia.</a:t>
            </a:r>
          </a:p>
        </p:txBody>
      </p:sp>
      <p:graphicFrame>
        <p:nvGraphicFramePr>
          <p:cNvPr id="5" name="Diagram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49442629"/>
              </p:ext>
            </p:extLst>
          </p:nvPr>
        </p:nvGraphicFramePr>
        <p:xfrm>
          <a:off x="3203848" y="2780928"/>
          <a:ext cx="5796136" cy="39330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16843124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6630"/>
    </mc:Choice>
    <mc:Fallback>
      <p:transition spd="slow" advTm="2663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  <p:bldGraphic spid="5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ím 8"/>
          <p:cNvSpPr>
            <a:spLocks noGrp="1"/>
          </p:cNvSpPr>
          <p:nvPr>
            <p:ph type="title"/>
          </p:nvPr>
        </p:nvSpPr>
        <p:spPr>
          <a:xfrm>
            <a:off x="1465312" y="188640"/>
            <a:ext cx="6213376" cy="1143000"/>
          </a:xfrm>
        </p:spPr>
        <p:txBody>
          <a:bodyPr>
            <a:normAutofit fontScale="90000"/>
          </a:bodyPr>
          <a:lstStyle/>
          <a:p>
            <a:r>
              <a:rPr lang="hu-HU" sz="8900" dirty="0" smtClean="0">
                <a:solidFill>
                  <a:schemeClr val="bg1">
                    <a:lumMod val="50000"/>
                  </a:schemeClr>
                </a:solidFill>
              </a:rPr>
              <a:t>Szélenergia</a:t>
            </a:r>
            <a:r>
              <a:rPr lang="hu-HU" sz="2000" dirty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hu-HU" sz="2000" dirty="0">
                <a:solidFill>
                  <a:schemeClr val="bg1">
                    <a:lumMod val="50000"/>
                  </a:schemeClr>
                </a:solidFill>
              </a:rPr>
            </a:br>
            <a:endParaRPr lang="hu-HU" dirty="0"/>
          </a:p>
        </p:txBody>
      </p:sp>
      <p:sp>
        <p:nvSpPr>
          <p:cNvPr id="5" name="Szöveg helye 4"/>
          <p:cNvSpPr>
            <a:spLocks noGrp="1"/>
          </p:cNvSpPr>
          <p:nvPr>
            <p:ph sz="half" idx="1"/>
          </p:nvPr>
        </p:nvSpPr>
        <p:spPr>
          <a:xfrm>
            <a:off x="179512" y="836712"/>
            <a:ext cx="4860032" cy="5896744"/>
          </a:xfrm>
        </p:spPr>
        <p:txBody>
          <a:bodyPr>
            <a:noAutofit/>
          </a:bodyPr>
          <a:lstStyle/>
          <a:p>
            <a:r>
              <a:rPr lang="hu-HU" sz="5400" dirty="0" smtClean="0"/>
              <a:t>Előnyök</a:t>
            </a:r>
            <a:endParaRPr lang="hu-HU" sz="4800" dirty="0"/>
          </a:p>
          <a:p>
            <a:pPr lvl="1">
              <a:buFont typeface="Wingdings" pitchFamily="2" charset="2"/>
              <a:buChar char="§"/>
            </a:pPr>
            <a:r>
              <a:rPr lang="hu-HU" sz="2200" dirty="0" smtClean="0"/>
              <a:t>A </a:t>
            </a:r>
            <a:r>
              <a:rPr lang="hu-HU" sz="2200" dirty="0"/>
              <a:t>szélerőművek üzemeltetési költségei igen alacsonyak.</a:t>
            </a:r>
          </a:p>
          <a:p>
            <a:pPr lvl="1">
              <a:buFont typeface="Wingdings" pitchFamily="2" charset="2"/>
              <a:buChar char="§"/>
            </a:pPr>
            <a:r>
              <a:rPr lang="hu-HU" sz="2200" dirty="0" smtClean="0"/>
              <a:t>Egyáltalán </a:t>
            </a:r>
            <a:r>
              <a:rPr lang="hu-HU" sz="2200" dirty="0"/>
              <a:t>nem bocsátanak ki szén-dioxidot, így nem növelik az üvegházhatást.</a:t>
            </a:r>
          </a:p>
          <a:p>
            <a:pPr lvl="1">
              <a:buFont typeface="Wingdings" pitchFamily="2" charset="2"/>
              <a:buChar char="§"/>
            </a:pPr>
            <a:r>
              <a:rPr lang="hu-HU" sz="2200" dirty="0" smtClean="0"/>
              <a:t>A </a:t>
            </a:r>
            <a:r>
              <a:rPr lang="hu-HU" sz="2200" dirty="0"/>
              <a:t>szélerőművek jelenléte nem zárja ki az adott terület mezőgazdasági célokra történő hasznosítását.</a:t>
            </a:r>
          </a:p>
          <a:p>
            <a:pPr lvl="1">
              <a:buFont typeface="Wingdings" pitchFamily="2" charset="2"/>
              <a:buChar char="§"/>
            </a:pPr>
            <a:r>
              <a:rPr lang="hu-HU" sz="2200" dirty="0" smtClean="0"/>
              <a:t>A </a:t>
            </a:r>
            <a:r>
              <a:rPr lang="hu-HU" sz="2200" dirty="0"/>
              <a:t>szél megújuló energiaforrás, így korlátlan ideig rendelkezésre áll.</a:t>
            </a:r>
          </a:p>
          <a:p>
            <a:pPr lvl="1">
              <a:buFont typeface="Wingdings" pitchFamily="2" charset="2"/>
              <a:buChar char="§"/>
            </a:pPr>
            <a:r>
              <a:rPr lang="hu-HU" sz="2200" dirty="0" smtClean="0"/>
              <a:t>A szélerőmű parkok </a:t>
            </a:r>
            <a:r>
              <a:rPr lang="hu-HU" sz="2200" dirty="0"/>
              <a:t>építése egyszerű, használatuk pedig biztonságos</a:t>
            </a:r>
            <a:r>
              <a:rPr lang="hu-HU" sz="2200" dirty="0" smtClean="0"/>
              <a:t>.</a:t>
            </a:r>
            <a:endParaRPr lang="hu-HU" sz="2200" dirty="0"/>
          </a:p>
        </p:txBody>
      </p:sp>
      <p:sp>
        <p:nvSpPr>
          <p:cNvPr id="10" name="Tartalom helye 9"/>
          <p:cNvSpPr>
            <a:spLocks noGrp="1"/>
          </p:cNvSpPr>
          <p:nvPr>
            <p:ph sz="half" idx="2"/>
          </p:nvPr>
        </p:nvSpPr>
        <p:spPr>
          <a:xfrm>
            <a:off x="4644008" y="980728"/>
            <a:ext cx="4248472" cy="5877272"/>
          </a:xfrm>
        </p:spPr>
        <p:txBody>
          <a:bodyPr>
            <a:normAutofit fontScale="62500" lnSpcReduction="20000"/>
          </a:bodyPr>
          <a:lstStyle/>
          <a:p>
            <a:r>
              <a:rPr lang="hu-HU" sz="8600" dirty="0"/>
              <a:t>Hátrányok</a:t>
            </a:r>
          </a:p>
          <a:p>
            <a:pPr lvl="1">
              <a:lnSpc>
                <a:spcPct val="120000"/>
              </a:lnSpc>
              <a:buFont typeface="Wingdings" pitchFamily="2" charset="2"/>
              <a:buChar char="§"/>
            </a:pPr>
            <a:r>
              <a:rPr lang="hu-HU" sz="3500" dirty="0" smtClean="0"/>
              <a:t>Nem tudjuk befolyásolni, mikor fújjon a szél. Nagyon gyenge vagy nagyon erős szélben a turbinák leállnak.</a:t>
            </a:r>
          </a:p>
          <a:p>
            <a:pPr lvl="1">
              <a:lnSpc>
                <a:spcPct val="120000"/>
              </a:lnSpc>
              <a:buFont typeface="Wingdings" pitchFamily="2" charset="2"/>
              <a:buChar char="§"/>
            </a:pPr>
            <a:r>
              <a:rPr lang="hu-HU" sz="3500" dirty="0" smtClean="0"/>
              <a:t>Szélerőművek csak bizonyos területeken építhetőek: többnyire olyan helyeken, ahol sokat fúj a szél – például dombvidékeken vagy tengerpartok mentén.</a:t>
            </a:r>
          </a:p>
          <a:p>
            <a:pPr lvl="1">
              <a:lnSpc>
                <a:spcPct val="120000"/>
              </a:lnSpc>
              <a:buFont typeface="Wingdings" pitchFamily="2" charset="2"/>
              <a:buChar char="§"/>
            </a:pPr>
            <a:r>
              <a:rPr lang="hu-HU" sz="3500" dirty="0" smtClean="0"/>
              <a:t>Nem mindenki szereti a szélerőmű parkok látványát, amely elcsúfítja a természetes tájat.</a:t>
            </a:r>
            <a:endParaRPr lang="hu-HU" sz="35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115098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8360"/>
    </mc:Choice>
    <mc:Fallback>
      <p:transition spd="slow" advTm="5836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5" grpId="0" build="p"/>
      <p:bldP spid="10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257664" y="119851"/>
            <a:ext cx="6628673" cy="1158915"/>
          </a:xfrm>
        </p:spPr>
        <p:txBody>
          <a:bodyPr>
            <a:normAutofit fontScale="90000"/>
          </a:bodyPr>
          <a:lstStyle/>
          <a:p>
            <a:r>
              <a:rPr lang="hu-HU" dirty="0" smtClean="0">
                <a:solidFill>
                  <a:schemeClr val="bg1">
                    <a:lumMod val="50000"/>
                  </a:schemeClr>
                </a:solidFill>
              </a:rPr>
              <a:t>Ily módon használható fel a szélenergia</a:t>
            </a:r>
            <a:endParaRPr lang="hu-HU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89728">
            <a:off x="187834" y="1260635"/>
            <a:ext cx="2384425" cy="2352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30500">
            <a:off x="3097722" y="1784831"/>
            <a:ext cx="2970311" cy="37190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80587">
            <a:off x="6081024" y="926575"/>
            <a:ext cx="2971869" cy="2230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01752">
            <a:off x="4771995" y="5119126"/>
            <a:ext cx="4325460" cy="16155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53785">
            <a:off x="439355" y="4529604"/>
            <a:ext cx="4000040" cy="1401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386661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4254"/>
    </mc:Choice>
    <mc:Fallback>
      <p:transition spd="slow" advTm="1425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6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0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9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0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1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2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788024" y="620688"/>
            <a:ext cx="4355976" cy="706090"/>
          </a:xfrm>
        </p:spPr>
        <p:txBody>
          <a:bodyPr>
            <a:noAutofit/>
          </a:bodyPr>
          <a:lstStyle/>
          <a:p>
            <a:r>
              <a:rPr lang="hu-HU" sz="3600" dirty="0" smtClean="0">
                <a:solidFill>
                  <a:schemeClr val="bg1">
                    <a:lumMod val="50000"/>
                  </a:schemeClr>
                </a:solidFill>
              </a:rPr>
              <a:t>Szélenergia különböző országokban</a:t>
            </a:r>
            <a:endParaRPr lang="hu-HU" sz="3600" dirty="0">
              <a:solidFill>
                <a:schemeClr val="bg1">
                  <a:lumMod val="50000"/>
                </a:schemeClr>
              </a:solidFill>
            </a:endParaRPr>
          </a:p>
        </p:txBody>
      </p:sp>
      <p:graphicFrame>
        <p:nvGraphicFramePr>
          <p:cNvPr id="7" name="Tartalom helye 6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4763413"/>
              </p:ext>
            </p:extLst>
          </p:nvPr>
        </p:nvGraphicFramePr>
        <p:xfrm>
          <a:off x="107504" y="260648"/>
          <a:ext cx="4680520" cy="64808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" name="Munkalap" r:id="rId4" imgW="4657770" imgH="7248615" progId="Excel.Sheet.12">
                  <p:embed/>
                </p:oleObj>
              </mc:Choice>
              <mc:Fallback>
                <p:oleObj name="Munkalap" r:id="rId4" imgW="4657770" imgH="7248615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07504" y="260648"/>
                        <a:ext cx="4680520" cy="6480819"/>
                      </a:xfrm>
                      <a:prstGeom prst="rect">
                        <a:avLst/>
                      </a:prstGeom>
                      <a:gradFill>
                        <a:gsLst>
                          <a:gs pos="0">
                            <a:schemeClr val="accent1">
                              <a:tint val="66000"/>
                              <a:satMod val="160000"/>
                            </a:schemeClr>
                          </a:gs>
                          <a:gs pos="50000">
                            <a:schemeClr val="accent1">
                              <a:tint val="44500"/>
                              <a:satMod val="160000"/>
                            </a:schemeClr>
                          </a:gs>
                          <a:gs pos="100000">
                            <a:schemeClr val="accent1">
                              <a:tint val="23500"/>
                              <a:satMod val="160000"/>
                            </a:schemeClr>
                          </a:gs>
                        </a:gsLst>
                        <a:lin ang="5400000" scaled="0"/>
                      </a:gradFill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2"/>
    </p:custDataLst>
    <p:extLst>
      <p:ext uri="{BB962C8B-B14F-4D97-AF65-F5344CB8AC3E}">
        <p14:creationId xmlns:p14="http://schemas.microsoft.com/office/powerpoint/2010/main" val="22303957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351"/>
    </mc:Choice>
    <mc:Fallback>
      <p:transition spd="slow" advTm="935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hu-HU" sz="89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Vízenergia</a:t>
            </a:r>
            <a:endParaRPr lang="hu-HU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Tartalom helye 4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42792" cy="4525963"/>
          </a:xfrm>
        </p:spPr>
        <p:txBody>
          <a:bodyPr/>
          <a:lstStyle/>
          <a:p>
            <a:r>
              <a:rPr lang="hu-HU" sz="5400" dirty="0"/>
              <a:t>Előnyei</a:t>
            </a:r>
            <a:r>
              <a:rPr lang="hu-HU" sz="4800" dirty="0"/>
              <a:t> </a:t>
            </a:r>
          </a:p>
          <a:p>
            <a:pPr lvl="1">
              <a:buFont typeface="Wingdings" pitchFamily="2" charset="2"/>
              <a:buChar char="§"/>
            </a:pPr>
            <a:r>
              <a:rPr lang="hu-HU" sz="2200" dirty="0" smtClean="0"/>
              <a:t>Rugalmasság</a:t>
            </a:r>
            <a:endParaRPr lang="hu-HU" sz="2200" dirty="0"/>
          </a:p>
          <a:p>
            <a:pPr lvl="1">
              <a:buFont typeface="Wingdings" pitchFamily="2" charset="2"/>
              <a:buChar char="§"/>
            </a:pPr>
            <a:r>
              <a:rPr lang="hu-HU" sz="2200" dirty="0" smtClean="0"/>
              <a:t>Alacsony </a:t>
            </a:r>
            <a:r>
              <a:rPr lang="hu-HU" sz="2200" dirty="0"/>
              <a:t>költségek</a:t>
            </a:r>
          </a:p>
          <a:p>
            <a:pPr lvl="1">
              <a:buFont typeface="Wingdings" pitchFamily="2" charset="2"/>
              <a:buChar char="§"/>
            </a:pPr>
            <a:r>
              <a:rPr lang="hu-HU" sz="2200" dirty="0" smtClean="0"/>
              <a:t>Csökkentett CO2-kibocsátás</a:t>
            </a:r>
            <a:endParaRPr lang="hu-HU" sz="2200" dirty="0"/>
          </a:p>
        </p:txBody>
      </p:sp>
      <p:sp>
        <p:nvSpPr>
          <p:cNvPr id="6" name="Tartalom helye 5"/>
          <p:cNvSpPr>
            <a:spLocks noGrp="1"/>
          </p:cNvSpPr>
          <p:nvPr>
            <p:ph sz="half" idx="2"/>
          </p:nvPr>
        </p:nvSpPr>
        <p:spPr>
          <a:xfrm>
            <a:off x="4499992" y="1556792"/>
            <a:ext cx="4186808" cy="4525963"/>
          </a:xfrm>
        </p:spPr>
        <p:txBody>
          <a:bodyPr/>
          <a:lstStyle/>
          <a:p>
            <a:r>
              <a:rPr lang="hu-HU" sz="5400" dirty="0"/>
              <a:t>Hátrányai</a:t>
            </a:r>
            <a:r>
              <a:rPr lang="hu-HU" sz="4800" dirty="0"/>
              <a:t> </a:t>
            </a:r>
          </a:p>
          <a:p>
            <a:pPr lvl="1">
              <a:buFont typeface="Wingdings" pitchFamily="2" charset="2"/>
              <a:buChar char="§"/>
            </a:pPr>
            <a:r>
              <a:rPr lang="hu-HU" sz="2200" dirty="0" smtClean="0"/>
              <a:t>Az </a:t>
            </a:r>
            <a:r>
              <a:rPr lang="hu-HU" sz="2200" dirty="0"/>
              <a:t>esetleges ökoszisztéma károsodás</a:t>
            </a:r>
          </a:p>
          <a:p>
            <a:pPr lvl="1">
              <a:buFont typeface="Wingdings" pitchFamily="2" charset="2"/>
              <a:buChar char="§"/>
            </a:pPr>
            <a:r>
              <a:rPr lang="hu-HU" sz="2200" dirty="0" smtClean="0"/>
              <a:t>Esetleges </a:t>
            </a:r>
            <a:r>
              <a:rPr lang="hu-HU" sz="2200" dirty="0"/>
              <a:t>eliszaposodás</a:t>
            </a:r>
          </a:p>
          <a:p>
            <a:pPr lvl="1">
              <a:buFont typeface="Wingdings" pitchFamily="2" charset="2"/>
              <a:buChar char="§"/>
            </a:pPr>
            <a:r>
              <a:rPr lang="hu-HU" sz="2200" dirty="0" smtClean="0"/>
              <a:t>Nagy</a:t>
            </a:r>
            <a:r>
              <a:rPr lang="hu-HU" sz="2200" dirty="0"/>
              <a:t>, főleg erdős területek </a:t>
            </a:r>
            <a:r>
              <a:rPr lang="hu-HU" sz="2200" dirty="0" smtClean="0"/>
              <a:t>elárasztása</a:t>
            </a:r>
            <a:endParaRPr lang="hu-HU" sz="22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716229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712"/>
    </mc:Choice>
    <mc:Fallback>
      <p:transition spd="slow" advTm="2071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p"/>
      <p:bldP spid="6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114265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hu-HU" sz="5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Vízenergia ezekben az országokban</a:t>
            </a:r>
            <a:endParaRPr lang="hu-HU" sz="66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204864"/>
            <a:ext cx="7221972" cy="276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699655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259"/>
    </mc:Choice>
    <mc:Fallback>
      <p:transition spd="slow" advTm="1025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 rot="371582">
            <a:off x="2673228" y="309073"/>
            <a:ext cx="5554960" cy="1143000"/>
          </a:xfrm>
        </p:spPr>
        <p:txBody>
          <a:bodyPr>
            <a:noAutofit/>
          </a:bodyPr>
          <a:lstStyle/>
          <a:p>
            <a:r>
              <a:rPr lang="hu-HU" sz="4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Így használják fel</a:t>
            </a:r>
            <a:r>
              <a:rPr lang="hu-HU" sz="4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vízenergiát</a:t>
            </a:r>
            <a:endParaRPr lang="hu-HU" sz="40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0951" y="1562674"/>
            <a:ext cx="2603500" cy="195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4303" y="1556792"/>
            <a:ext cx="2343150" cy="195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56884">
            <a:off x="231733" y="498572"/>
            <a:ext cx="3159640" cy="2463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07994">
            <a:off x="205719" y="3649899"/>
            <a:ext cx="4032319" cy="2683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0124" y="3640517"/>
            <a:ext cx="4478878" cy="3102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660831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5508"/>
    </mc:Choice>
    <mc:Fallback>
      <p:transition spd="slow" advTm="1550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9|3|2.2|2.6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|3.2|37.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2|1.1|9.9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3.6|1.8|2.7|1.7|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2.9|1.3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2.6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3.1|5.2|2.6|2.5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5|1.5|1.6|2.3|18.6|2.4|2.5|2.3|6.3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|3.9|1.8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3|2|4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2.9|1.8|1.8|2.2|1.9|1.6|2.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2|30.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6|2.7|1.9|1.5|1.4|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3.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|1.3|8.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|3.7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3.2|1.8|2.3|2.3|2"/>
</p:tagLst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329</TotalTime>
  <Words>634</Words>
  <Application>Microsoft Office PowerPoint</Application>
  <PresentationFormat>Diavetítés a képernyőre (4:3 oldalarány)</PresentationFormat>
  <Paragraphs>141</Paragraphs>
  <Slides>21</Slides>
  <Notes>0</Notes>
  <HiddenSlides>0</HiddenSlides>
  <MMClips>0</MMClips>
  <ScaleCrop>false</ScaleCrop>
  <HeadingPairs>
    <vt:vector size="6" baseType="variant">
      <vt:variant>
        <vt:lpstr>Téma</vt:lpstr>
      </vt:variant>
      <vt:variant>
        <vt:i4>1</vt:i4>
      </vt:variant>
      <vt:variant>
        <vt:lpstr>Beágyazott OLE kiszolgálók</vt:lpstr>
      </vt:variant>
      <vt:variant>
        <vt:i4>1</vt:i4>
      </vt:variant>
      <vt:variant>
        <vt:lpstr>Diacímek</vt:lpstr>
      </vt:variant>
      <vt:variant>
        <vt:i4>21</vt:i4>
      </vt:variant>
    </vt:vector>
  </HeadingPairs>
  <TitlesOfParts>
    <vt:vector size="23" baseType="lpstr">
      <vt:lpstr>Office-téma</vt:lpstr>
      <vt:lpstr>Munkalap</vt:lpstr>
      <vt:lpstr>Megújuló Energiaforrások</vt:lpstr>
      <vt:lpstr>Kérdések</vt:lpstr>
      <vt:lpstr>Fajtái:</vt:lpstr>
      <vt:lpstr>Szélenergia </vt:lpstr>
      <vt:lpstr>Ily módon használható fel a szélenergia</vt:lpstr>
      <vt:lpstr>Szélenergia különböző országokban</vt:lpstr>
      <vt:lpstr>Vízenergia</vt:lpstr>
      <vt:lpstr>Vízenergia ezekben az országokban</vt:lpstr>
      <vt:lpstr>Így használják fel vízenergiát</vt:lpstr>
      <vt:lpstr>Napenergia</vt:lpstr>
      <vt:lpstr>Napenergia különböző országokból</vt:lpstr>
      <vt:lpstr>Napenergia felhasználásáról</vt:lpstr>
      <vt:lpstr>Áramtermelés 2000-ben</vt:lpstr>
      <vt:lpstr>Geotermikus energia</vt:lpstr>
      <vt:lpstr>Geotermikus kapacitás</vt:lpstr>
      <vt:lpstr>A geotermikus energia felhasználhatóságai</vt:lpstr>
      <vt:lpstr>Hulladékból nyert energia</vt:lpstr>
      <vt:lpstr>Az újrahasznosított hulladékok erre is használhatók</vt:lpstr>
      <vt:lpstr>Ellenőrizd tudásod!</vt:lpstr>
      <vt:lpstr>Források</vt:lpstr>
      <vt:lpstr>PowerPoint bemutató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Megújuló energiák</dc:title>
  <dc:creator>Popovics Emese</dc:creator>
  <cp:lastModifiedBy>Popovics Emese</cp:lastModifiedBy>
  <cp:revision>33</cp:revision>
  <dcterms:created xsi:type="dcterms:W3CDTF">2013-01-30T09:34:32Z</dcterms:created>
  <dcterms:modified xsi:type="dcterms:W3CDTF">2013-02-18T09:25:16Z</dcterms:modified>
</cp:coreProperties>
</file>