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7" r:id="rId2"/>
    <p:sldId id="258" r:id="rId3"/>
    <p:sldId id="259" r:id="rId4"/>
    <p:sldId id="262" r:id="rId5"/>
    <p:sldId id="263" r:id="rId6"/>
    <p:sldId id="264" r:id="rId7"/>
    <p:sldId id="266" r:id="rId8"/>
    <p:sldId id="260" r:id="rId9"/>
    <p:sldId id="267" r:id="rId10"/>
    <p:sldId id="268" r:id="rId11"/>
    <p:sldId id="271" r:id="rId12"/>
    <p:sldId id="272" r:id="rId13"/>
    <p:sldId id="273" r:id="rId14"/>
    <p:sldId id="274" r:id="rId15"/>
    <p:sldId id="270" r:id="rId16"/>
    <p:sldId id="269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7558" autoAdjust="0"/>
  </p:normalViewPr>
  <p:slideViewPr>
    <p:cSldViewPr>
      <p:cViewPr>
        <p:scale>
          <a:sx n="104" d="100"/>
          <a:sy n="104" d="100"/>
        </p:scale>
        <p:origin x="-7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042B4-56D3-4C3B-973F-2486BA896F4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C5D20-F369-4EB2-8071-E2F3A669D2F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6383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C5D20-F369-4EB2-8071-E2F3A669D2F7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9835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aseline="0" dirty="0" smtClean="0"/>
              <a:t>Hogyan lehet energiatakarékos, illetve minél kevesebb káros anyagot kibocsátó házakat építeni?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C5D20-F369-4EB2-8071-E2F3A669D2F7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2727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C5D20-F369-4EB2-8071-E2F3A669D2F7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2234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429D8F-DF3C-478B-A393-15C86728E869}" type="datetimeFigureOut">
              <a:rPr lang="hu-HU" smtClean="0"/>
              <a:t>2013.02.15.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A81D9BE-6187-45AA-B04B-2F98AC145B0C}" type="slidenum">
              <a:rPr lang="hu-HU" smtClean="0"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Felhasznalo\Music\Anna\Yiruma%20-%20A%20River%20Flows%20In%20You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zivhaz.com/" TargetMode="External"/><Relationship Id="rId2" Type="http://schemas.openxmlformats.org/officeDocument/2006/relationships/hyperlink" Target="http://passzivhaz.co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hu.wikipedia.org/wiki/Passz%C3%ADvh%C3%A1z" TargetMode="External"/><Relationship Id="rId4" Type="http://schemas.openxmlformats.org/officeDocument/2006/relationships/hyperlink" Target="http://www.passzivhazak.h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75656" y="836712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7200" b="1" dirty="0" smtClean="0">
                <a:solidFill>
                  <a:schemeClr val="accent6"/>
                </a:solidFill>
                <a:latin typeface="Bell MT" pitchFamily="18" charset="0"/>
              </a:rPr>
              <a:t>PASSZÍVHÁZ</a:t>
            </a:r>
            <a:endParaRPr lang="hu-HU" sz="7200" b="1" dirty="0">
              <a:solidFill>
                <a:schemeClr val="accent6"/>
              </a:solidFill>
              <a:latin typeface="Bell MT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381000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3491880" y="4941168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Bell MT" pitchFamily="18" charset="0"/>
              </a:rPr>
              <a:t>Készítette: Pólya Anna</a:t>
            </a:r>
            <a:br>
              <a:rPr lang="hu-HU" dirty="0" smtClean="0">
                <a:latin typeface="Bell MT" pitchFamily="18" charset="0"/>
              </a:rPr>
            </a:br>
            <a:r>
              <a:rPr lang="hu-HU" dirty="0" smtClean="0">
                <a:latin typeface="Bell MT" pitchFamily="18" charset="0"/>
              </a:rPr>
              <a:t>Felkészítő tanár: Geráné Kovács Ildikó</a:t>
            </a:r>
            <a:br>
              <a:rPr lang="hu-HU" dirty="0" smtClean="0">
                <a:latin typeface="Bell MT" pitchFamily="18" charset="0"/>
              </a:rPr>
            </a:br>
            <a:r>
              <a:rPr lang="hu-HU" dirty="0" smtClean="0">
                <a:latin typeface="Bell MT" pitchFamily="18" charset="0"/>
              </a:rPr>
              <a:t>Iskola neve: Kálvin Téri Református Általános Iskola</a:t>
            </a:r>
          </a:p>
          <a:p>
            <a:r>
              <a:rPr lang="hu-HU" dirty="0" smtClean="0">
                <a:latin typeface="Bell MT" pitchFamily="18" charset="0"/>
              </a:rPr>
              <a:t>Iskola címe: Makó, Kálvin tér 6.</a:t>
            </a:r>
            <a:endParaRPr lang="hu-HU" dirty="0">
              <a:latin typeface="Bell MT" pitchFamily="18" charset="0"/>
            </a:endParaRPr>
          </a:p>
        </p:txBody>
      </p:sp>
      <p:pic>
        <p:nvPicPr>
          <p:cNvPr id="3" name="Yiruma - A River Flows In Yo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316416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191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>
                <p:cTn id="18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47031" y="272079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hu-HU" sz="2800" b="1" dirty="0" smtClean="0">
                <a:latin typeface="Bell MT" pitchFamily="18" charset="0"/>
              </a:rPr>
              <a:t>Szell</a:t>
            </a:r>
            <a:r>
              <a:rPr lang="hu-HU" sz="2400" b="1" dirty="0" smtClean="0">
                <a:latin typeface="Bell MT" pitchFamily="18" charset="0"/>
              </a:rPr>
              <a:t>ő</a:t>
            </a:r>
            <a:r>
              <a:rPr lang="hu-HU" sz="2800" b="1" dirty="0" smtClean="0">
                <a:latin typeface="Bell MT" pitchFamily="18" charset="0"/>
              </a:rPr>
              <a:t>ztetés</a:t>
            </a:r>
            <a:endParaRPr lang="hu-HU" sz="2800" b="1" dirty="0">
              <a:latin typeface="Bell MT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98967" y="1063622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b="1" dirty="0">
                <a:latin typeface="Bell MT" pitchFamily="18" charset="0"/>
              </a:rPr>
              <a:t>Miért van szükség gépi </a:t>
            </a:r>
            <a:r>
              <a:rPr lang="hu-HU" b="1" dirty="0" smtClean="0">
                <a:latin typeface="Bell MT" pitchFamily="18" charset="0"/>
              </a:rPr>
              <a:t>szell</a:t>
            </a:r>
            <a:r>
              <a:rPr lang="hu-HU" sz="1600" b="1" dirty="0" smtClean="0">
                <a:latin typeface="Bell MT" pitchFamily="18" charset="0"/>
              </a:rPr>
              <a:t>ő</a:t>
            </a:r>
            <a:r>
              <a:rPr lang="hu-HU" b="1" dirty="0" smtClean="0">
                <a:latin typeface="Bell MT" pitchFamily="18" charset="0"/>
              </a:rPr>
              <a:t>ztetésre?</a:t>
            </a:r>
          </a:p>
          <a:p>
            <a:endParaRPr lang="hu-HU" dirty="0" smtClean="0"/>
          </a:p>
          <a:p>
            <a:pPr algn="just"/>
            <a:r>
              <a:rPr lang="hu-HU" dirty="0" smtClean="0">
                <a:latin typeface="Bell MT" pitchFamily="18" charset="0"/>
              </a:rPr>
              <a:t>Azért, hogy fenn lehessen tartani a leveg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szén-dioxid-, por-, és páratartalmát.</a:t>
            </a:r>
            <a:br>
              <a:rPr lang="hu-HU" dirty="0" smtClean="0">
                <a:latin typeface="Bell MT" pitchFamily="18" charset="0"/>
              </a:rPr>
            </a:br>
            <a:r>
              <a:rPr lang="hu-HU" dirty="0" smtClean="0">
                <a:latin typeface="Bell MT" pitchFamily="18" charset="0"/>
              </a:rPr>
              <a:t>Ezekben a házakban naponta háromszor 15 percet kellene szell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ztetni, hogy elkerüljük a penészedést.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598968" y="285293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b="1" dirty="0" smtClean="0">
                <a:latin typeface="Bell MT" pitchFamily="18" charset="0"/>
              </a:rPr>
              <a:t>Lehet-e ablakot nyitni a passzívházban?</a:t>
            </a:r>
          </a:p>
          <a:p>
            <a:pPr marL="285750" indent="-285750">
              <a:buFont typeface="Wingdings" pitchFamily="2" charset="2"/>
              <a:buChar char="q"/>
            </a:pPr>
            <a:endParaRPr lang="hu-HU" b="1" dirty="0">
              <a:latin typeface="Bell MT" pitchFamily="18" charset="0"/>
            </a:endParaRPr>
          </a:p>
          <a:p>
            <a:pPr algn="just"/>
            <a:r>
              <a:rPr lang="hu-HU" dirty="0" smtClean="0">
                <a:latin typeface="Bell MT" pitchFamily="18" charset="0"/>
              </a:rPr>
              <a:t>Lehet, de nincs rá szükség, csak növelné a rezsiköltséget.</a:t>
            </a:r>
            <a:endParaRPr lang="hu-HU" dirty="0">
              <a:latin typeface="Bell MT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98968" y="4221088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b="1" dirty="0">
                <a:latin typeface="Bell MT" pitchFamily="18" charset="0"/>
              </a:rPr>
              <a:t>Mi történik, ha áramszünet van, és leáll a rendszer</a:t>
            </a:r>
            <a:r>
              <a:rPr lang="hu-HU" b="1" dirty="0" smtClean="0">
                <a:latin typeface="Bell MT" pitchFamily="18" charset="0"/>
              </a:rPr>
              <a:t>?</a:t>
            </a:r>
          </a:p>
          <a:p>
            <a:pPr marL="285750" indent="-285750">
              <a:buFont typeface="Wingdings" pitchFamily="2" charset="2"/>
              <a:buChar char="q"/>
            </a:pPr>
            <a:endParaRPr lang="hu-HU" b="1" dirty="0">
              <a:latin typeface="Bell MT" pitchFamily="18" charset="0"/>
            </a:endParaRPr>
          </a:p>
          <a:p>
            <a:pPr algn="just"/>
            <a:r>
              <a:rPr lang="hu-HU" dirty="0">
                <a:latin typeface="Bell MT" pitchFamily="18" charset="0"/>
              </a:rPr>
              <a:t>A </a:t>
            </a:r>
            <a:r>
              <a:rPr lang="hu-HU" dirty="0" smtClean="0">
                <a:latin typeface="Bell MT" pitchFamily="18" charset="0"/>
              </a:rPr>
              <a:t>hosszú </a:t>
            </a:r>
            <a:r>
              <a:rPr lang="hu-HU" dirty="0">
                <a:latin typeface="Bell MT" pitchFamily="18" charset="0"/>
              </a:rPr>
              <a:t>áramszünet </a:t>
            </a:r>
            <a:r>
              <a:rPr lang="hu-HU" dirty="0" smtClean="0">
                <a:latin typeface="Bell MT" pitchFamily="18" charset="0"/>
              </a:rPr>
              <a:t>ritka</a:t>
            </a:r>
            <a:r>
              <a:rPr lang="hu-HU" dirty="0">
                <a:latin typeface="Bell MT" pitchFamily="18" charset="0"/>
              </a:rPr>
              <a:t>, ilyenkor a </a:t>
            </a:r>
            <a:r>
              <a:rPr lang="hu-HU" dirty="0" smtClean="0">
                <a:latin typeface="Bell MT" pitchFamily="18" charset="0"/>
              </a:rPr>
              <a:t>leveg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hasonló </a:t>
            </a:r>
            <a:r>
              <a:rPr lang="hu-HU" dirty="0">
                <a:latin typeface="Bell MT" pitchFamily="18" charset="0"/>
              </a:rPr>
              <a:t>lesz egy olyan házéhoz, ahol csukott, jól záródó ablakok vannak. Az ablakok a passzívházban is nyithatók.</a:t>
            </a:r>
          </a:p>
        </p:txBody>
      </p:sp>
    </p:spTree>
    <p:extLst>
      <p:ext uri="{BB962C8B-B14F-4D97-AF65-F5344CB8AC3E}">
        <p14:creationId xmlns:p14="http://schemas.microsoft.com/office/powerpoint/2010/main" val="33681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555776" y="942671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Miért ez a jöv</a:t>
            </a:r>
            <a:r>
              <a:rPr lang="hu-HU" sz="2400" b="1" dirty="0" smtClean="0">
                <a:latin typeface="Bell MT" pitchFamily="18" charset="0"/>
              </a:rPr>
              <a:t>ő</a:t>
            </a:r>
            <a:r>
              <a:rPr lang="hu-HU" sz="2800" b="1" dirty="0" smtClean="0">
                <a:latin typeface="Bell MT" pitchFamily="18" charset="0"/>
              </a:rPr>
              <a:t>?</a:t>
            </a:r>
            <a:endParaRPr lang="hu-HU" sz="2800" b="1" dirty="0">
              <a:latin typeface="Bell MT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24000" y="2420888"/>
            <a:ext cx="71287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dirty="0">
                <a:latin typeface="Bell MT" pitchFamily="18" charset="0"/>
              </a:rPr>
              <a:t>Ma már rendelkezésre állnak azok </a:t>
            </a:r>
            <a:r>
              <a:rPr lang="hu-HU" dirty="0" smtClean="0">
                <a:latin typeface="Bell MT" pitchFamily="18" charset="0"/>
              </a:rPr>
              <a:t>az eszközök , </a:t>
            </a:r>
            <a:r>
              <a:rPr lang="hu-HU" dirty="0">
                <a:latin typeface="Bell MT" pitchFamily="18" charset="0"/>
              </a:rPr>
              <a:t>amelyekkel egy-egy lakóépület energiafelhasználásának költségei </a:t>
            </a:r>
            <a:r>
              <a:rPr lang="hu-HU" dirty="0" smtClean="0">
                <a:latin typeface="Bell MT" pitchFamily="18" charset="0"/>
              </a:rPr>
              <a:t>csökkenthet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k</a:t>
            </a:r>
            <a:r>
              <a:rPr lang="hu-HU" sz="1400" dirty="0" smtClean="0">
                <a:latin typeface="Bell MT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q"/>
            </a:pPr>
            <a:endParaRPr lang="hu-HU" sz="1400" dirty="0" smtClean="0">
              <a:latin typeface="Bell MT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hu-HU" dirty="0">
                <a:latin typeface="Bell MT" pitchFamily="18" charset="0"/>
              </a:rPr>
              <a:t>Az ilyen épületek megvalósítási költsége </a:t>
            </a:r>
            <a:r>
              <a:rPr lang="hu-HU" dirty="0" smtClean="0">
                <a:latin typeface="Bell MT" pitchFamily="18" charset="0"/>
              </a:rPr>
              <a:t>magasabb </a:t>
            </a:r>
            <a:r>
              <a:rPr lang="hu-HU" dirty="0">
                <a:latin typeface="Bell MT" pitchFamily="18" charset="0"/>
              </a:rPr>
              <a:t>a hagyományos épületekénél, </a:t>
            </a:r>
            <a:r>
              <a:rPr lang="hu-HU" dirty="0" smtClean="0">
                <a:latin typeface="Bell MT" pitchFamily="18" charset="0"/>
              </a:rPr>
              <a:t>viszont csökkenthet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k </a:t>
            </a:r>
            <a:r>
              <a:rPr lang="hu-HU" dirty="0">
                <a:latin typeface="Bell MT" pitchFamily="18" charset="0"/>
              </a:rPr>
              <a:t>az üzemeltetési </a:t>
            </a:r>
            <a:r>
              <a:rPr lang="hu-HU" dirty="0" smtClean="0">
                <a:latin typeface="Bell MT" pitchFamily="18" charset="0"/>
              </a:rPr>
              <a:t>költségek</a:t>
            </a:r>
          </a:p>
          <a:p>
            <a:endParaRPr lang="hu-HU" dirty="0" smtClean="0">
              <a:latin typeface="Bell MT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További 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ny, hogy csökken az épület káros anyag kibocsátása is, ami fontos a környezetvédelem szempontjából.</a:t>
            </a:r>
            <a:endParaRPr lang="hu-HU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9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988840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  <a:p>
            <a:pPr marL="285750" indent="-285750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Költségtakarékos, mert az ingyen energiákat </a:t>
            </a:r>
            <a:r>
              <a:rPr lang="hu-HU" dirty="0">
                <a:latin typeface="Bell MT" pitchFamily="18" charset="0"/>
              </a:rPr>
              <a:t>hasznosítja </a:t>
            </a:r>
            <a:r>
              <a:rPr lang="hu-HU" dirty="0" smtClean="0">
                <a:latin typeface="Bell MT" pitchFamily="18" charset="0"/>
              </a:rPr>
              <a:t>.</a:t>
            </a:r>
            <a:endParaRPr lang="hu-HU" dirty="0">
              <a:latin typeface="Bell MT" pitchFamily="18" charset="0"/>
            </a:endParaRPr>
          </a:p>
          <a:p>
            <a:endParaRPr lang="hu-HU" dirty="0">
              <a:latin typeface="Bell MT" pitchFamily="18" charset="0"/>
            </a:endParaRP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Környezetvéd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, mert többnyire </a:t>
            </a:r>
            <a:r>
              <a:rPr lang="hu-HU" dirty="0">
                <a:latin typeface="Bell MT" pitchFamily="18" charset="0"/>
              </a:rPr>
              <a:t>megújuló energiát használ.</a:t>
            </a:r>
          </a:p>
          <a:p>
            <a:endParaRPr lang="hu-HU" dirty="0">
              <a:latin typeface="Bell MT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Télen-nyáron </a:t>
            </a:r>
            <a:r>
              <a:rPr lang="hu-HU" dirty="0">
                <a:latin typeface="Bell MT" pitchFamily="18" charset="0"/>
              </a:rPr>
              <a:t>állandó h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mérséklet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, jó leveg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j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 és pormentes lakótér.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175165" y="810290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latin typeface="Bell MT" pitchFamily="18" charset="0"/>
              </a:rPr>
              <a:t>Milyen el</a:t>
            </a:r>
            <a:r>
              <a:rPr lang="hu-HU" sz="2400" b="1" dirty="0">
                <a:latin typeface="Bell MT" pitchFamily="18" charset="0"/>
              </a:rPr>
              <a:t>ő</a:t>
            </a:r>
            <a:r>
              <a:rPr lang="hu-HU" sz="2800" b="1" dirty="0">
                <a:latin typeface="Bell MT" pitchFamily="18" charset="0"/>
              </a:rPr>
              <a:t>nyei vannak egy passzívháznak?</a:t>
            </a:r>
          </a:p>
        </p:txBody>
      </p:sp>
    </p:spTree>
    <p:extLst>
      <p:ext uri="{BB962C8B-B14F-4D97-AF65-F5344CB8AC3E}">
        <p14:creationId xmlns:p14="http://schemas.microsoft.com/office/powerpoint/2010/main" val="283393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aját mappa\Képek\Infó verseny\Passzívház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82768"/>
            <a:ext cx="2257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zövegdoboz 1"/>
          <p:cNvSpPr txBox="1"/>
          <p:nvPr/>
        </p:nvSpPr>
        <p:spPr>
          <a:xfrm>
            <a:off x="1475656" y="69269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Milyen építési elvárások vannak?</a:t>
            </a:r>
            <a:endParaRPr lang="hu-HU" sz="2800" b="1" dirty="0">
              <a:latin typeface="Bell MT" pitchFamily="18" charset="0"/>
            </a:endParaRPr>
          </a:p>
        </p:txBody>
      </p:sp>
      <p:pic>
        <p:nvPicPr>
          <p:cNvPr id="1027" name="Picture 3" descr="C:\Saját mappa\Képek\Infó verseny\Passzívház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31" y="2132856"/>
            <a:ext cx="2257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Saját mappa\Képek\Infó verseny\Passzívház_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2" y="4725144"/>
            <a:ext cx="2259013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Saját mappa\Képek\Infó verseny\Passzívház_4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687133"/>
            <a:ext cx="2257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Saját mappa\Képek\Infó verseny\Passzívház_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927" y="4690664"/>
            <a:ext cx="22574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Saját mappa\Képek\Infó verseny\Passzívház_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297" y="2276871"/>
            <a:ext cx="2257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Saját mappa\Képek\Infó verseny\Passzívház_7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752" y="2132856"/>
            <a:ext cx="225742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72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1916832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 is az a passzívház?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Mikor nevezhetünk egy házat passzívháznak?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Milyen egy passzívház?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Mit kell figyelembe venni a tervezéskor?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Melyek a legfontosabb szabályok építéskor és a tervezéskor?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Mivel biztosítják a h</a:t>
            </a:r>
            <a:r>
              <a:rPr lang="hu-HU" sz="1600" dirty="0" smtClean="0"/>
              <a:t>ű</a:t>
            </a:r>
            <a:r>
              <a:rPr lang="hu-HU" dirty="0" smtClean="0"/>
              <a:t>tést, a f</a:t>
            </a:r>
            <a:r>
              <a:rPr lang="hu-HU" sz="1600" dirty="0" smtClean="0"/>
              <a:t>ű</a:t>
            </a:r>
            <a:r>
              <a:rPr lang="hu-HU" dirty="0" smtClean="0"/>
              <a:t>tést és a melegvizet?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Hogyan oldják meg a szell</a:t>
            </a:r>
            <a:r>
              <a:rPr lang="hu-HU" sz="1600" dirty="0" smtClean="0"/>
              <a:t>ő</a:t>
            </a:r>
            <a:r>
              <a:rPr lang="hu-HU" dirty="0" smtClean="0"/>
              <a:t>ztetést?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hu-HU" dirty="0" smtClean="0"/>
              <a:t>Milyen el</a:t>
            </a:r>
            <a:r>
              <a:rPr lang="hu-HU" sz="1600" dirty="0" smtClean="0"/>
              <a:t>ő</a:t>
            </a:r>
            <a:r>
              <a:rPr lang="hu-HU" dirty="0" smtClean="0"/>
              <a:t>nyei vannak a passzívháznak?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660465" y="738282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Összefoglaló kérdések</a:t>
            </a:r>
            <a:endParaRPr lang="hu-HU" sz="2800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3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Saját mappa\Képek\Infó verseny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4268785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Saját mappa\Képek\Infó verseny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1"/>
            <a:ext cx="3563888" cy="2659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Saját mappa\Képek\Infó verseny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556" y="4173616"/>
            <a:ext cx="3612778" cy="2706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Saját mappa\Képek\Infó verseny\letölté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0453"/>
            <a:ext cx="3923928" cy="287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Saját mappa\Képek\Infó verseny\images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276872"/>
            <a:ext cx="3672408" cy="244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44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90581" y="3436508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0070C0"/>
                </a:solidFill>
              </a:rPr>
              <a:t>Források:</a:t>
            </a:r>
            <a:endParaRPr lang="hu-HU" sz="2800" dirty="0">
              <a:solidFill>
                <a:srgbClr val="0070C0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46240" y="4365104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dirty="0">
                <a:hlinkClick r:id="rId2"/>
              </a:rPr>
              <a:t>http://passzivhaz.co</a:t>
            </a:r>
            <a:r>
              <a:rPr lang="hu-HU" dirty="0" smtClean="0">
                <a:hlinkClick r:id="rId2"/>
              </a:rPr>
              <a:t>/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>
                <a:hlinkClick r:id="rId3"/>
              </a:rPr>
              <a:t>http://www.passzivhaz.com</a:t>
            </a:r>
            <a:r>
              <a:rPr lang="hu-HU" dirty="0" smtClean="0">
                <a:hlinkClick r:id="rId3"/>
              </a:rPr>
              <a:t>/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>
                <a:hlinkClick r:id="rId4"/>
              </a:rPr>
              <a:t>http://www.passzivhazak.hu</a:t>
            </a:r>
            <a:r>
              <a:rPr lang="hu-HU" dirty="0" smtClean="0">
                <a:hlinkClick r:id="rId4"/>
              </a:rPr>
              <a:t>/</a:t>
            </a:r>
            <a:endParaRPr lang="hu-HU" dirty="0"/>
          </a:p>
          <a:p>
            <a:pPr>
              <a:lnSpc>
                <a:spcPct val="150000"/>
              </a:lnSpc>
            </a:pPr>
            <a:r>
              <a:rPr lang="hu-HU" dirty="0">
                <a:hlinkClick r:id="rId5"/>
              </a:rPr>
              <a:t>http://</a:t>
            </a:r>
            <a:r>
              <a:rPr lang="hu-HU" dirty="0" smtClean="0">
                <a:hlinkClick r:id="rId5"/>
              </a:rPr>
              <a:t>hu.wikipedia.org/wiki/Passz%C3%ADvh%C3%A1z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11560" y="404664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  <a:latin typeface="Bell MT" pitchFamily="18" charset="0"/>
              </a:rPr>
              <a:t>Szómagyarázat</a:t>
            </a:r>
            <a:r>
              <a:rPr lang="hu-HU" sz="2800" b="1" dirty="0" smtClean="0">
                <a:latin typeface="Bell MT" pitchFamily="18" charset="0"/>
              </a:rPr>
              <a:t>:</a:t>
            </a:r>
            <a:endParaRPr lang="hu-HU" sz="2800" b="1" dirty="0">
              <a:latin typeface="Bell MT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11560" y="112474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latin typeface="Bell MT" pitchFamily="18" charset="0"/>
              </a:rPr>
              <a:t>Energia:</a:t>
            </a:r>
            <a:r>
              <a:rPr lang="hu-HU" dirty="0" smtClean="0">
                <a:latin typeface="Bell MT" pitchFamily="18" charset="0"/>
              </a:rPr>
              <a:t> m</a:t>
            </a:r>
            <a:r>
              <a:rPr lang="hu-HU" sz="1600" dirty="0" smtClean="0">
                <a:latin typeface="Bell MT" pitchFamily="18" charset="0"/>
              </a:rPr>
              <a:t>ű</a:t>
            </a:r>
            <a:r>
              <a:rPr lang="hu-HU" dirty="0" smtClean="0">
                <a:latin typeface="Bell MT" pitchFamily="18" charset="0"/>
              </a:rPr>
              <a:t>ködtet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er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, ami egy berendezést, gépet, járm</a:t>
            </a:r>
            <a:r>
              <a:rPr lang="hu-HU" sz="1600" dirty="0" smtClean="0">
                <a:latin typeface="Bell MT" pitchFamily="18" charset="0"/>
              </a:rPr>
              <a:t>ű</a:t>
            </a:r>
            <a:r>
              <a:rPr lang="hu-HU" dirty="0" smtClean="0">
                <a:latin typeface="Bell MT" pitchFamily="18" charset="0"/>
              </a:rPr>
              <a:t>vet hajt. Az energia nagy része ma k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olajból és földgázból származik.</a:t>
            </a:r>
          </a:p>
          <a:p>
            <a:r>
              <a:rPr lang="hu-HU" b="1" dirty="0" smtClean="0">
                <a:latin typeface="Bell MT" pitchFamily="18" charset="0"/>
              </a:rPr>
              <a:t>Optimális: </a:t>
            </a:r>
            <a:r>
              <a:rPr lang="hu-HU" dirty="0" smtClean="0">
                <a:latin typeface="Bell MT" pitchFamily="18" charset="0"/>
              </a:rPr>
              <a:t>a legkedvez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bb.</a:t>
            </a:r>
          </a:p>
          <a:p>
            <a:r>
              <a:rPr lang="hu-HU" b="1" dirty="0" smtClean="0">
                <a:latin typeface="Bell MT" pitchFamily="18" charset="0"/>
              </a:rPr>
              <a:t>Higiénikus: </a:t>
            </a:r>
            <a:r>
              <a:rPr lang="hu-HU" dirty="0" smtClean="0">
                <a:latin typeface="Bell MT" pitchFamily="18" charset="0"/>
              </a:rPr>
              <a:t>tisztasági követelményeknek megfelel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.</a:t>
            </a:r>
          </a:p>
          <a:p>
            <a:r>
              <a:rPr lang="hu-HU" b="1" dirty="0" smtClean="0">
                <a:latin typeface="Bell MT" pitchFamily="18" charset="0"/>
              </a:rPr>
              <a:t>Klíma: </a:t>
            </a:r>
            <a:r>
              <a:rPr lang="hu-HU" dirty="0" smtClean="0">
                <a:latin typeface="Bell MT" pitchFamily="18" charset="0"/>
              </a:rPr>
              <a:t>éghajlat</a:t>
            </a:r>
          </a:p>
          <a:p>
            <a:r>
              <a:rPr lang="hu-HU" b="1" dirty="0" smtClean="0">
                <a:latin typeface="Bell MT" pitchFamily="18" charset="0"/>
              </a:rPr>
              <a:t>Tanúsítvány: </a:t>
            </a:r>
            <a:r>
              <a:rPr lang="hu-HU" dirty="0" smtClean="0">
                <a:latin typeface="Bell MT" pitchFamily="18" charset="0"/>
              </a:rPr>
              <a:t>igazoló irat</a:t>
            </a:r>
          </a:p>
          <a:p>
            <a:r>
              <a:rPr lang="hu-HU" b="1" dirty="0" smtClean="0">
                <a:latin typeface="Bell MT" pitchFamily="18" charset="0"/>
              </a:rPr>
              <a:t>Megújuló energiaforrások: </a:t>
            </a:r>
            <a:r>
              <a:rPr lang="hu-HU" dirty="0" smtClean="0">
                <a:latin typeface="Bell MT" pitchFamily="18" charset="0"/>
              </a:rPr>
              <a:t>napenergia, szélenergia, 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szivattyúk</a:t>
            </a:r>
          </a:p>
          <a:p>
            <a:endParaRPr lang="hu-HU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29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811643" y="620688"/>
            <a:ext cx="7488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Bell MT" pitchFamily="18" charset="0"/>
              </a:rPr>
              <a:t>A Föld energiakészlete folyamatosan csökken. Az ipar, a közlekedés és a lakosság a hagyományos energiák  nagy részét elhasználta. Kimerül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ben vannak a készletek. </a:t>
            </a:r>
          </a:p>
          <a:p>
            <a:pPr algn="just"/>
            <a:r>
              <a:rPr lang="hu-HU" dirty="0">
                <a:latin typeface="Bell MT" pitchFamily="18" charset="0"/>
              </a:rPr>
              <a:t>A jöv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évtized közepéig törvények írják majd </a:t>
            </a:r>
            <a:r>
              <a:rPr lang="hu-HU" dirty="0" smtClean="0">
                <a:latin typeface="Bell MT" pitchFamily="18" charset="0"/>
              </a:rPr>
              <a:t>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</a:t>
            </a:r>
            <a:r>
              <a:rPr lang="hu-HU" dirty="0">
                <a:latin typeface="Bell MT" pitchFamily="18" charset="0"/>
              </a:rPr>
              <a:t>a környezettudatos építkezést az Európai Unió </a:t>
            </a:r>
            <a:r>
              <a:rPr lang="hu-HU" dirty="0" smtClean="0">
                <a:latin typeface="Bell MT" pitchFamily="18" charset="0"/>
              </a:rPr>
              <a:t>országaiban.</a:t>
            </a:r>
            <a:endParaRPr lang="hu-HU" dirty="0">
              <a:latin typeface="Bell MT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02598" y="245240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Mit tud tenni a lakosság?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858599" y="494116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Hogyan lehet energiatakarékos házakat építeni?</a:t>
            </a:r>
            <a:endParaRPr lang="hu-HU" dirty="0">
              <a:latin typeface="Bell MT" pitchFamily="18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62014" y="3212976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>
                <a:latin typeface="Bell MT" pitchFamily="18" charset="0"/>
              </a:rPr>
              <a:t>A megújuló energiák olyan tartós energiaforrások, amelyek </a:t>
            </a:r>
            <a:r>
              <a:rPr lang="hu-HU" dirty="0" smtClean="0">
                <a:latin typeface="Bell MT" pitchFamily="18" charset="0"/>
              </a:rPr>
              <a:t>kimeríthetetlenek</a:t>
            </a:r>
            <a:r>
              <a:rPr lang="hu-HU" dirty="0">
                <a:latin typeface="Bell MT" pitchFamily="18" charset="0"/>
              </a:rPr>
              <a:t>. Például a nap energiája el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reláthatólag még további öt milliárd évig áll rendelkezésünkre. A megújuló </a:t>
            </a:r>
            <a:r>
              <a:rPr lang="hu-HU" dirty="0" smtClean="0">
                <a:latin typeface="Bell MT" pitchFamily="18" charset="0"/>
              </a:rPr>
              <a:t>energiaforrások </a:t>
            </a:r>
            <a:r>
              <a:rPr lang="hu-HU" dirty="0">
                <a:latin typeface="Bell MT" pitchFamily="18" charset="0"/>
              </a:rPr>
              <a:t>tehát </a:t>
            </a:r>
            <a:r>
              <a:rPr lang="hu-HU" dirty="0" smtClean="0">
                <a:latin typeface="Bell MT" pitchFamily="18" charset="0"/>
              </a:rPr>
              <a:t>lehet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séget </a:t>
            </a:r>
            <a:r>
              <a:rPr lang="hu-HU" dirty="0">
                <a:latin typeface="Bell MT" pitchFamily="18" charset="0"/>
              </a:rPr>
              <a:t>nyújtanak a jöv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t illet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en.</a:t>
            </a:r>
          </a:p>
        </p:txBody>
      </p:sp>
    </p:spTree>
    <p:extLst>
      <p:ext uri="{BB962C8B-B14F-4D97-AF65-F5344CB8AC3E}">
        <p14:creationId xmlns:p14="http://schemas.microsoft.com/office/powerpoint/2010/main" val="21625509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043608" y="776898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A megoldás: </a:t>
            </a:r>
            <a:r>
              <a:rPr lang="hu-HU" sz="2800" b="1" dirty="0" smtClean="0">
                <a:solidFill>
                  <a:srgbClr val="FF0000"/>
                </a:solidFill>
                <a:latin typeface="Bell MT" pitchFamily="18" charset="0"/>
              </a:rPr>
              <a:t>a passzívház</a:t>
            </a:r>
            <a:r>
              <a:rPr lang="hu-HU" sz="2800" b="1" dirty="0" smtClean="0">
                <a:latin typeface="Bell MT" pitchFamily="18" charset="0"/>
              </a:rPr>
              <a:t>.</a:t>
            </a:r>
            <a:endParaRPr lang="hu-HU" sz="2800" b="1" dirty="0">
              <a:latin typeface="Bell MT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049704" y="1451054"/>
            <a:ext cx="74168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dirty="0" smtClean="0">
              <a:latin typeface="Bell MT" pitchFamily="18" charset="0"/>
            </a:endParaRPr>
          </a:p>
          <a:p>
            <a:pPr algn="ctr"/>
            <a:r>
              <a:rPr lang="hu-HU" sz="2800" dirty="0" smtClean="0">
                <a:latin typeface="Bell MT" pitchFamily="18" charset="0"/>
              </a:rPr>
              <a:t>Mi is az a passzívház?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074357" y="2780928"/>
            <a:ext cx="727280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Bell MT" pitchFamily="18" charset="0"/>
              </a:rPr>
              <a:t>A passzívház egy olyan épületet jelent, melynek bels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klímája télen-nyáron kellemes érzést biztosít hagyományos f</a:t>
            </a:r>
            <a:r>
              <a:rPr lang="hu-HU" sz="1600" dirty="0" smtClean="0">
                <a:latin typeface="Bell MT" pitchFamily="18" charset="0"/>
              </a:rPr>
              <a:t>ű</a:t>
            </a:r>
            <a:r>
              <a:rPr lang="hu-HU" dirty="0" smtClean="0">
                <a:latin typeface="Bell MT" pitchFamily="18" charset="0"/>
              </a:rPr>
              <a:t>tési rendszer nélkül.</a:t>
            </a:r>
          </a:p>
          <a:p>
            <a:pPr algn="just"/>
            <a:r>
              <a:rPr lang="hu-HU" dirty="0" smtClean="0">
                <a:latin typeface="Bell MT" pitchFamily="18" charset="0"/>
              </a:rPr>
              <a:t>Az épületben optimális összhangban kell lennie a fal, a padló, a tet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és az ablakok 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szigetel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képességének, az épületek tájolásának, az alkalmazandó anyagok min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ségének, a bels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higiénikus klímát 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állító állandóan friss leveg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r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l gondoskodó 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szivattyús f</a:t>
            </a:r>
            <a:r>
              <a:rPr lang="hu-HU" sz="1600" dirty="0" smtClean="0">
                <a:latin typeface="Bell MT" pitchFamily="18" charset="0"/>
              </a:rPr>
              <a:t>ű</a:t>
            </a:r>
            <a:r>
              <a:rPr lang="hu-HU" dirty="0" smtClean="0">
                <a:latin typeface="Bell MT" pitchFamily="18" charset="0"/>
              </a:rPr>
              <a:t>tési eljárásnak, valamint a természetb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l nyerhet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egyéb energiaforrások kihasználásának (pl. napenergia, szélenergia).</a:t>
            </a:r>
            <a:endParaRPr lang="hu-HU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73307" y="980728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Bell MT" pitchFamily="18" charset="0"/>
              </a:rPr>
              <a:t>Az els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passzívház 1990-ben épült Németországban.</a:t>
            </a:r>
          </a:p>
          <a:p>
            <a:pPr algn="just"/>
            <a:endParaRPr lang="hu-HU" dirty="0" smtClean="0">
              <a:latin typeface="Bell MT" pitchFamily="18" charset="0"/>
            </a:endParaRPr>
          </a:p>
          <a:p>
            <a:pPr algn="just"/>
            <a:r>
              <a:rPr lang="hu-HU" dirty="0" smtClean="0">
                <a:latin typeface="Bell MT" pitchFamily="18" charset="0"/>
              </a:rPr>
              <a:t>Azóta több mint 32000 passzívház épült </a:t>
            </a:r>
            <a:r>
              <a:rPr lang="hu-HU" dirty="0">
                <a:latin typeface="Bell MT" pitchFamily="18" charset="0"/>
              </a:rPr>
              <a:t>Európa-szerte. Az energiatakarékos házak Németországon kívül leginkább Ausztriában és Svájcban, valamint a Skandináv országokban </a:t>
            </a:r>
            <a:r>
              <a:rPr lang="hu-HU" dirty="0" smtClean="0">
                <a:latin typeface="Bell MT" pitchFamily="18" charset="0"/>
              </a:rPr>
              <a:t>kedveltek.  </a:t>
            </a:r>
          </a:p>
          <a:p>
            <a:pPr algn="just"/>
            <a:endParaRPr lang="hu-HU" dirty="0" smtClean="0">
              <a:latin typeface="Bell MT" pitchFamily="18" charset="0"/>
            </a:endParaRPr>
          </a:p>
          <a:p>
            <a:pPr algn="just"/>
            <a:r>
              <a:rPr lang="hu-HU" dirty="0">
                <a:latin typeface="Bell MT" pitchFamily="18" charset="0"/>
              </a:rPr>
              <a:t>Csak azon épületeket nevezhetjük passzívháznak, melyek megfelelnek a darmstadti Passzívház Intézet </a:t>
            </a:r>
            <a:r>
              <a:rPr lang="hu-HU" dirty="0" smtClean="0">
                <a:latin typeface="Bell MT" pitchFamily="18" charset="0"/>
              </a:rPr>
              <a:t>hivatalos </a:t>
            </a:r>
            <a:r>
              <a:rPr lang="hu-HU" dirty="0">
                <a:latin typeface="Bell MT" pitchFamily="18" charset="0"/>
              </a:rPr>
              <a:t>min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sítési rendszerének. Magyarországon 2009 februárjában adták át az els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olyan </a:t>
            </a:r>
            <a:r>
              <a:rPr lang="hu-HU" dirty="0" smtClean="0">
                <a:latin typeface="Bell MT" pitchFamily="18" charset="0"/>
              </a:rPr>
              <a:t>épületet, </a:t>
            </a:r>
            <a:r>
              <a:rPr lang="hu-HU" dirty="0">
                <a:latin typeface="Bell MT" pitchFamily="18" charset="0"/>
              </a:rPr>
              <a:t>amely rendelkezik ilyen hivatalos tanúsítvánnyal</a:t>
            </a:r>
            <a:r>
              <a:rPr lang="hu-HU" dirty="0" smtClean="0">
                <a:latin typeface="Bell MT" pitchFamily="18" charset="0"/>
              </a:rPr>
              <a:t>.</a:t>
            </a:r>
          </a:p>
          <a:p>
            <a:pPr algn="just"/>
            <a:endParaRPr lang="hu-H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852" y="3933056"/>
            <a:ext cx="196215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3275989" y="260648"/>
            <a:ext cx="2664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Története</a:t>
            </a:r>
            <a:endParaRPr lang="hu-HU" sz="2800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2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971600" y="1556792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>
              <a:latin typeface="Bell MT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A </a:t>
            </a:r>
            <a:r>
              <a:rPr lang="hu-HU" dirty="0">
                <a:latin typeface="Bell MT" pitchFamily="18" charset="0"/>
              </a:rPr>
              <a:t>passzívházak f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tési és h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tési energiaigénye egy régebbi épület f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tési energiaigényének 6-10, egy újnak pedig átlagban 12-15 százaléka. </a:t>
            </a:r>
            <a:endParaRPr lang="hu-HU" dirty="0" smtClean="0">
              <a:latin typeface="Bell MT" pitchFamily="18" charset="0"/>
            </a:endParaRPr>
          </a:p>
          <a:p>
            <a:pPr algn="just"/>
            <a:endParaRPr lang="hu-HU" dirty="0">
              <a:latin typeface="Bell MT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A </a:t>
            </a:r>
            <a:r>
              <a:rPr lang="hu-HU" dirty="0">
                <a:latin typeface="Bell MT" pitchFamily="18" charset="0"/>
              </a:rPr>
              <a:t>passzív házakban, mivel sehol sincsenek rések és vastag a szigetelés, a falak h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mérséklete állandó és nincs huzat.  </a:t>
            </a:r>
          </a:p>
          <a:p>
            <a:pPr algn="just"/>
            <a:r>
              <a:rPr lang="hu-HU" dirty="0">
                <a:latin typeface="Bell MT" pitchFamily="18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</a:t>
            </a:r>
            <a:r>
              <a:rPr lang="hu-HU" dirty="0">
                <a:latin typeface="Bell MT" pitchFamily="18" charset="0"/>
              </a:rPr>
              <a:t>A passzívházakat gép szell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zteti, ez pormentesen tartja a leveg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t, nem engedi a túlzott mérték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 párásodást, és garantálja az egészséghez szükséges mennyiség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 friss leveg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t.</a:t>
            </a:r>
          </a:p>
          <a:p>
            <a:pPr algn="just"/>
            <a:r>
              <a:rPr lang="hu-HU" dirty="0">
                <a:latin typeface="Bell MT" pitchFamily="18" charset="0"/>
              </a:rPr>
              <a:t>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</a:t>
            </a:r>
            <a:r>
              <a:rPr lang="hu-HU" dirty="0">
                <a:latin typeface="Bell MT" pitchFamily="18" charset="0"/>
              </a:rPr>
              <a:t>A passzívház nyáron sem </a:t>
            </a:r>
            <a:r>
              <a:rPr lang="hu-HU" dirty="0" smtClean="0">
                <a:latin typeface="Bell MT" pitchFamily="18" charset="0"/>
              </a:rPr>
              <a:t>melegszik </a:t>
            </a:r>
            <a:r>
              <a:rPr lang="hu-HU" dirty="0">
                <a:latin typeface="Bell MT" pitchFamily="18" charset="0"/>
              </a:rPr>
              <a:t>fel túlságosan, és ehhez nincs szükség aktív h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tési rendszerre.</a:t>
            </a:r>
          </a:p>
          <a:p>
            <a:r>
              <a:rPr lang="hu-HU" dirty="0" smtClean="0">
                <a:latin typeface="Bell MT" pitchFamily="18" charset="0"/>
              </a:rPr>
              <a:t> </a:t>
            </a:r>
            <a:endParaRPr lang="hu-HU" dirty="0">
              <a:latin typeface="Bell MT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483768" y="476672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Milyen egy passzívház?</a:t>
            </a:r>
            <a:endParaRPr lang="hu-HU" sz="2800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70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98901" y="1484784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>
                <a:latin typeface="Bell MT" pitchFamily="18" charset="0"/>
              </a:rPr>
              <a:t>Az </a:t>
            </a:r>
            <a:r>
              <a:rPr lang="hu-HU" dirty="0">
                <a:latin typeface="Bell MT" pitchFamily="18" charset="0"/>
              </a:rPr>
              <a:t>építész- és gépészmérnöknek, valamint a kivitelez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knek kezdett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l közösen kell dolgozniuk, figyelembe véve nemcsak a környezeti adottságokat, hanem a lakók életmódját is</a:t>
            </a:r>
            <a:r>
              <a:rPr lang="hu-HU" dirty="0" smtClean="0">
                <a:latin typeface="Bell MT" pitchFamily="18" charset="0"/>
              </a:rPr>
              <a:t>.</a:t>
            </a:r>
          </a:p>
          <a:p>
            <a:pPr algn="just"/>
            <a:endParaRPr lang="hu-HU" dirty="0" smtClean="0">
              <a:latin typeface="Bell MT" pitchFamily="18" charset="0"/>
            </a:endParaRPr>
          </a:p>
          <a:p>
            <a:pPr algn="just"/>
            <a:endParaRPr lang="hu-HU" dirty="0">
              <a:latin typeface="Bell MT" pitchFamily="18" charset="0"/>
            </a:endParaRPr>
          </a:p>
          <a:p>
            <a:pPr algn="just"/>
            <a:r>
              <a:rPr lang="hu-HU" dirty="0" smtClean="0">
                <a:latin typeface="Bell MT" pitchFamily="18" charset="0"/>
              </a:rPr>
              <a:t>Az </a:t>
            </a:r>
            <a:r>
              <a:rPr lang="hu-HU" dirty="0">
                <a:latin typeface="Bell MT" pitchFamily="18" charset="0"/>
              </a:rPr>
              <a:t>elrendezésnek, a tájolásnak, a formának, a beépített berendezéseknek egyaránt megvan a szerepük abban, hogy az épületben télen-nyáron egyenletes legyen a h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mérséklet, friss a leveg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, és lehet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leg mentes legyen olyan zavaró tényez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kt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l, mint a zaj, a por, vagy a pára.</a:t>
            </a:r>
          </a:p>
        </p:txBody>
      </p:sp>
      <p:pic>
        <p:nvPicPr>
          <p:cNvPr id="4098" name="Picture 2" descr="C:\Saját mappa\Képek\Infó verseny\letölté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93096"/>
            <a:ext cx="2885627" cy="23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3203848" y="476672"/>
            <a:ext cx="288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Tervezés</a:t>
            </a:r>
            <a:endParaRPr lang="hu-HU" sz="2800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94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1196752"/>
            <a:ext cx="770485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>
                <a:latin typeface="Bell MT" pitchFamily="18" charset="0"/>
              </a:rPr>
              <a:t>A  </a:t>
            </a:r>
            <a:r>
              <a:rPr lang="hu-HU" dirty="0">
                <a:latin typeface="Bell MT" pitchFamily="18" charset="0"/>
              </a:rPr>
              <a:t>passzívház-szabványokban meghatározott értékek csak akkor teljesíthet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k, ha a ház építésekor és tervezésekor érvényesülnek a legfontosabb szabályok:</a:t>
            </a:r>
          </a:p>
          <a:p>
            <a:pPr algn="just"/>
            <a:endParaRPr lang="hu-HU" dirty="0">
              <a:latin typeface="Bell MT" pitchFamily="18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</a:t>
            </a:r>
            <a:r>
              <a:rPr lang="hu-HU" dirty="0">
                <a:latin typeface="Bell MT" pitchFamily="18" charset="0"/>
              </a:rPr>
              <a:t>Szuper vastag </a:t>
            </a:r>
            <a:r>
              <a:rPr lang="hu-HU" dirty="0" smtClean="0">
                <a:latin typeface="Bell MT" pitchFamily="18" charset="0"/>
              </a:rPr>
              <a:t>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szigetelés </a:t>
            </a:r>
          </a:p>
          <a:p>
            <a:pPr algn="just"/>
            <a:endParaRPr lang="hu-HU" sz="1000" dirty="0">
              <a:latin typeface="Bell MT" pitchFamily="18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</a:t>
            </a:r>
            <a:r>
              <a:rPr lang="hu-HU" dirty="0">
                <a:latin typeface="Bell MT" pitchFamily="18" charset="0"/>
              </a:rPr>
              <a:t>H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hídmentes csomópontok</a:t>
            </a:r>
          </a:p>
          <a:p>
            <a:pPr algn="just"/>
            <a:r>
              <a:rPr lang="hu-HU" sz="1000" dirty="0">
                <a:latin typeface="Bell MT" pitchFamily="18" charset="0"/>
              </a:rPr>
              <a:t> </a:t>
            </a: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Passzívház </a:t>
            </a:r>
            <a:r>
              <a:rPr lang="hu-HU" dirty="0">
                <a:latin typeface="Bell MT" pitchFamily="18" charset="0"/>
              </a:rPr>
              <a:t>min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ség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 ablakok és bejárati </a:t>
            </a:r>
            <a:r>
              <a:rPr lang="hu-HU" dirty="0" smtClean="0">
                <a:latin typeface="Bell MT" pitchFamily="18" charset="0"/>
              </a:rPr>
              <a:t>ajtó</a:t>
            </a:r>
          </a:p>
          <a:p>
            <a:pPr algn="just"/>
            <a:r>
              <a:rPr lang="hu-HU" sz="1000" dirty="0" smtClean="0">
                <a:latin typeface="Bell MT" pitchFamily="18" charset="0"/>
              </a:rPr>
              <a:t> </a:t>
            </a: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A rések megfelel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tömítése</a:t>
            </a:r>
          </a:p>
          <a:p>
            <a:pPr algn="just"/>
            <a:r>
              <a:rPr lang="hu-HU" sz="1000" dirty="0" smtClean="0">
                <a:latin typeface="Bell MT" pitchFamily="18" charset="0"/>
              </a:rPr>
              <a:t> </a:t>
            </a:r>
            <a:endParaRPr lang="hu-HU" sz="1000" dirty="0">
              <a:latin typeface="Bell MT" pitchFamily="18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visszanyer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vel </a:t>
            </a:r>
            <a:r>
              <a:rPr lang="hu-HU" dirty="0">
                <a:latin typeface="Bell MT" pitchFamily="18" charset="0"/>
              </a:rPr>
              <a:t>m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köd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gépi szell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ztetés</a:t>
            </a:r>
          </a:p>
          <a:p>
            <a:pPr algn="just"/>
            <a:r>
              <a:rPr lang="hu-HU" sz="1000" dirty="0">
                <a:latin typeface="Bell MT" pitchFamily="18" charset="0"/>
              </a:rPr>
              <a:t> </a:t>
            </a: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</a:t>
            </a:r>
            <a:r>
              <a:rPr lang="hu-HU" dirty="0">
                <a:latin typeface="Bell MT" pitchFamily="18" charset="0"/>
              </a:rPr>
              <a:t>A bejöv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napsugárzás hasznosítása, nyáron pedig a megfelel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árnyékolás biztosítása tájolással és építészeti </a:t>
            </a:r>
            <a:r>
              <a:rPr lang="hu-HU" dirty="0" smtClean="0">
                <a:latin typeface="Bell MT" pitchFamily="18" charset="0"/>
              </a:rPr>
              <a:t>megoldásokkal </a:t>
            </a:r>
            <a:endParaRPr lang="hu-HU" dirty="0">
              <a:latin typeface="Bell MT" pitchFamily="18" charset="0"/>
            </a:endParaRPr>
          </a:p>
          <a:p>
            <a:pPr algn="just"/>
            <a:r>
              <a:rPr lang="hu-HU" sz="1000" dirty="0">
                <a:latin typeface="Bell MT" pitchFamily="18" charset="0"/>
              </a:rPr>
              <a:t> </a:t>
            </a: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</a:t>
            </a:r>
            <a:r>
              <a:rPr lang="hu-HU" dirty="0">
                <a:latin typeface="Bell MT" pitchFamily="18" charset="0"/>
              </a:rPr>
              <a:t>Minél kedvez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bb felület-térfogat arány, a legjobban többszintes épületekkel </a:t>
            </a:r>
            <a:r>
              <a:rPr lang="hu-HU" dirty="0" smtClean="0">
                <a:latin typeface="Bell MT" pitchFamily="18" charset="0"/>
              </a:rPr>
              <a:t>teljesíthet</a:t>
            </a:r>
            <a:r>
              <a:rPr lang="hu-HU" sz="1600" dirty="0" smtClean="0">
                <a:latin typeface="Bell MT" pitchFamily="18" charset="0"/>
              </a:rPr>
              <a:t>ő</a:t>
            </a:r>
            <a:endParaRPr lang="hu-HU" dirty="0">
              <a:latin typeface="Bell MT" pitchFamily="18" charset="0"/>
            </a:endParaRPr>
          </a:p>
          <a:p>
            <a:pPr algn="just"/>
            <a:r>
              <a:rPr lang="hu-HU" sz="1000" dirty="0">
                <a:latin typeface="Bell MT" pitchFamily="18" charset="0"/>
              </a:rPr>
              <a:t> </a:t>
            </a:r>
          </a:p>
          <a:p>
            <a:pPr marL="171450" indent="-171450" algn="just">
              <a:buFont typeface="Wingdings" pitchFamily="2" charset="2"/>
              <a:buChar char="q"/>
            </a:pPr>
            <a:r>
              <a:rPr lang="hu-HU" dirty="0" smtClean="0">
                <a:latin typeface="Bell MT" pitchFamily="18" charset="0"/>
              </a:rPr>
              <a:t>  </a:t>
            </a:r>
            <a:r>
              <a:rPr lang="hu-HU" dirty="0">
                <a:latin typeface="Bell MT" pitchFamily="18" charset="0"/>
              </a:rPr>
              <a:t>Megújuló energiaforrások és energiatakarékos háztartási berendezések </a:t>
            </a:r>
            <a:r>
              <a:rPr lang="hu-HU" dirty="0" smtClean="0">
                <a:latin typeface="Bell MT" pitchFamily="18" charset="0"/>
              </a:rPr>
              <a:t>használata</a:t>
            </a:r>
            <a:endParaRPr lang="hu-HU" sz="1200" dirty="0">
              <a:latin typeface="Bell MT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131840" y="40466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Kivitelezés</a:t>
            </a:r>
            <a:endParaRPr lang="hu-HU" sz="2800" b="1" dirty="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7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391122" y="44908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Építési elvárások:</a:t>
            </a:r>
            <a:endParaRPr lang="hu-HU" sz="2800" b="1" dirty="0">
              <a:latin typeface="Bell MT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043608" y="1844823"/>
            <a:ext cx="720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Blip>
                <a:blip r:embed="rId2"/>
              </a:buBlip>
            </a:pPr>
            <a:r>
              <a:rPr lang="hu-HU" dirty="0" smtClean="0">
                <a:latin typeface="Bell MT" pitchFamily="18" charset="0"/>
              </a:rPr>
              <a:t>A ház szigetelése a föld fel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l legalább 30 cm.</a:t>
            </a:r>
          </a:p>
          <a:p>
            <a:pPr marL="285750" indent="-285750">
              <a:lnSpc>
                <a:spcPct val="200000"/>
              </a:lnSpc>
              <a:buBlip>
                <a:blip r:embed="rId2"/>
              </a:buBlip>
            </a:pPr>
            <a:r>
              <a:rPr lang="hu-HU" dirty="0" smtClean="0">
                <a:latin typeface="Bell MT" pitchFamily="18" charset="0"/>
              </a:rPr>
              <a:t>Az épületnek 40-50 cm vastag fala van, amib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l a 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szigetelés 20-30 cm. </a:t>
            </a:r>
          </a:p>
          <a:p>
            <a:pPr marL="285750" indent="-285750">
              <a:lnSpc>
                <a:spcPct val="200000"/>
              </a:lnSpc>
              <a:buBlip>
                <a:blip r:embed="rId2"/>
              </a:buBlip>
            </a:pPr>
            <a:r>
              <a:rPr lang="hu-HU" dirty="0" smtClean="0">
                <a:latin typeface="Bell MT" pitchFamily="18" charset="0"/>
              </a:rPr>
              <a:t>A tet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 szigeteléssel együtt 50 cm.</a:t>
            </a:r>
          </a:p>
          <a:p>
            <a:pPr marL="285750" indent="-285750">
              <a:lnSpc>
                <a:spcPct val="200000"/>
              </a:lnSpc>
              <a:buBlip>
                <a:blip r:embed="rId2"/>
              </a:buBlip>
            </a:pPr>
            <a:r>
              <a:rPr lang="hu-HU" dirty="0" smtClean="0">
                <a:latin typeface="Bell MT" pitchFamily="18" charset="0"/>
              </a:rPr>
              <a:t>A h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szigetelt nyílászárók három réteg</a:t>
            </a:r>
            <a:r>
              <a:rPr lang="hu-HU" sz="1600" dirty="0" smtClean="0">
                <a:latin typeface="Bell MT" pitchFamily="18" charset="0"/>
              </a:rPr>
              <a:t>ű</a:t>
            </a:r>
            <a:r>
              <a:rPr lang="hu-HU" dirty="0" smtClean="0">
                <a:latin typeface="Bell MT" pitchFamily="18" charset="0"/>
              </a:rPr>
              <a:t> üvegezéssel, kriptongázzal töltve készültek.</a:t>
            </a:r>
          </a:p>
          <a:p>
            <a:pPr marL="285750" indent="-285750">
              <a:lnSpc>
                <a:spcPct val="200000"/>
              </a:lnSpc>
              <a:buBlip>
                <a:blip r:embed="rId2"/>
              </a:buBlip>
            </a:pPr>
            <a:r>
              <a:rPr lang="hu-HU" dirty="0" smtClean="0">
                <a:latin typeface="Bell MT" pitchFamily="18" charset="0"/>
              </a:rPr>
              <a:t>A melegvíz el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állításához napkollektort szerelünk fel.</a:t>
            </a:r>
          </a:p>
        </p:txBody>
      </p:sp>
    </p:spTree>
    <p:extLst>
      <p:ext uri="{BB962C8B-B14F-4D97-AF65-F5344CB8AC3E}">
        <p14:creationId xmlns:p14="http://schemas.microsoft.com/office/powerpoint/2010/main" val="208889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95736" y="494807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latin typeface="Bell MT" pitchFamily="18" charset="0"/>
              </a:rPr>
              <a:t>F</a:t>
            </a:r>
            <a:r>
              <a:rPr lang="hu-HU" sz="2400" b="1" dirty="0" smtClean="0">
                <a:latin typeface="Bell MT" pitchFamily="18" charset="0"/>
              </a:rPr>
              <a:t>ű</a:t>
            </a:r>
            <a:r>
              <a:rPr lang="hu-HU" sz="2800" b="1" dirty="0" smtClean="0">
                <a:latin typeface="Bell MT" pitchFamily="18" charset="0"/>
              </a:rPr>
              <a:t>tés</a:t>
            </a:r>
            <a:r>
              <a:rPr lang="hu-HU" b="1" dirty="0" smtClean="0">
                <a:latin typeface="Bell MT" pitchFamily="18" charset="0"/>
              </a:rPr>
              <a:t>, </a:t>
            </a:r>
            <a:r>
              <a:rPr lang="hu-HU" sz="2800" b="1" dirty="0" smtClean="0">
                <a:latin typeface="Bell MT" pitchFamily="18" charset="0"/>
              </a:rPr>
              <a:t>h</a:t>
            </a:r>
            <a:r>
              <a:rPr lang="hu-HU" sz="2400" b="1" dirty="0" smtClean="0">
                <a:latin typeface="Bell MT" pitchFamily="18" charset="0"/>
              </a:rPr>
              <a:t>ű</a:t>
            </a:r>
            <a:r>
              <a:rPr lang="hu-HU" sz="2800" b="1" dirty="0" smtClean="0">
                <a:latin typeface="Bell MT" pitchFamily="18" charset="0"/>
              </a:rPr>
              <a:t>tés</a:t>
            </a:r>
            <a:r>
              <a:rPr lang="hu-HU" b="1" dirty="0" smtClean="0">
                <a:latin typeface="Bell MT" pitchFamily="18" charset="0"/>
              </a:rPr>
              <a:t>, </a:t>
            </a:r>
            <a:r>
              <a:rPr lang="hu-HU" sz="2800" b="1" dirty="0" smtClean="0">
                <a:latin typeface="Bell MT" pitchFamily="18" charset="0"/>
              </a:rPr>
              <a:t>melegvíz</a:t>
            </a:r>
            <a:endParaRPr lang="hu-HU" b="1" dirty="0">
              <a:latin typeface="Bell MT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55679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Bell MT" pitchFamily="18" charset="0"/>
              </a:rPr>
              <a:t>Az épületek energiafogyasztásának nagy részét mind </a:t>
            </a:r>
            <a:r>
              <a:rPr lang="hu-HU" dirty="0" smtClean="0">
                <a:latin typeface="Bell MT" pitchFamily="18" charset="0"/>
              </a:rPr>
              <a:t>a rendes, </a:t>
            </a:r>
            <a:r>
              <a:rPr lang="hu-HU" dirty="0">
                <a:latin typeface="Bell MT" pitchFamily="18" charset="0"/>
              </a:rPr>
              <a:t>mind a passzív épületekben a f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tés, a </a:t>
            </a:r>
            <a:r>
              <a:rPr lang="hu-HU" dirty="0" smtClean="0">
                <a:latin typeface="Bell MT" pitchFamily="18" charset="0"/>
              </a:rPr>
              <a:t>melegvíz készítése </a:t>
            </a:r>
            <a:r>
              <a:rPr lang="hu-HU" dirty="0">
                <a:latin typeface="Bell MT" pitchFamily="18" charset="0"/>
              </a:rPr>
              <a:t>és a h</a:t>
            </a:r>
            <a:r>
              <a:rPr lang="hu-HU" sz="1600" dirty="0">
                <a:latin typeface="Bell MT" pitchFamily="18" charset="0"/>
              </a:rPr>
              <a:t>ű</a:t>
            </a:r>
            <a:r>
              <a:rPr lang="hu-HU" dirty="0">
                <a:latin typeface="Bell MT" pitchFamily="18" charset="0"/>
              </a:rPr>
              <a:t>tés teszi ki. A passzívházakban </a:t>
            </a:r>
            <a:r>
              <a:rPr lang="hu-HU" dirty="0" smtClean="0">
                <a:latin typeface="Bell MT" pitchFamily="18" charset="0"/>
              </a:rPr>
              <a:t>ez a </a:t>
            </a:r>
            <a:r>
              <a:rPr lang="hu-HU" dirty="0">
                <a:latin typeface="Bell MT" pitchFamily="18" charset="0"/>
              </a:rPr>
              <a:t>három összefügg</a:t>
            </a:r>
            <a:r>
              <a:rPr lang="hu-HU" sz="1600" dirty="0">
                <a:latin typeface="Bell MT" pitchFamily="18" charset="0"/>
              </a:rPr>
              <a:t>ő</a:t>
            </a:r>
            <a:r>
              <a:rPr lang="hu-HU" dirty="0">
                <a:latin typeface="Bell MT" pitchFamily="18" charset="0"/>
              </a:rPr>
              <a:t> rendszert alkot, </a:t>
            </a:r>
            <a:r>
              <a:rPr lang="hu-HU" dirty="0" smtClean="0">
                <a:latin typeface="Bell MT" pitchFamily="18" charset="0"/>
              </a:rPr>
              <a:t>amit f</a:t>
            </a:r>
            <a:r>
              <a:rPr lang="hu-HU" sz="1600" dirty="0" smtClean="0">
                <a:latin typeface="Bell MT" pitchFamily="18" charset="0"/>
              </a:rPr>
              <a:t>ő</a:t>
            </a:r>
            <a:r>
              <a:rPr lang="hu-HU" dirty="0" smtClean="0">
                <a:latin typeface="Bell MT" pitchFamily="18" charset="0"/>
              </a:rPr>
              <a:t>ként </a:t>
            </a:r>
            <a:r>
              <a:rPr lang="hu-HU" dirty="0">
                <a:latin typeface="Bell MT" pitchFamily="18" charset="0"/>
              </a:rPr>
              <a:t>megújuló </a:t>
            </a:r>
            <a:r>
              <a:rPr lang="hu-HU" dirty="0" smtClean="0">
                <a:latin typeface="Bell MT" pitchFamily="18" charset="0"/>
              </a:rPr>
              <a:t>források biztosítanak.</a:t>
            </a:r>
            <a:endParaRPr lang="hu-HU" dirty="0">
              <a:latin typeface="Bell MT" pitchFamily="18" charset="0"/>
            </a:endParaRPr>
          </a:p>
          <a:p>
            <a:r>
              <a:rPr lang="hu-HU" dirty="0">
                <a:latin typeface="Bell MT" pitchFamily="18" charset="0"/>
              </a:rPr>
              <a:t> </a:t>
            </a:r>
          </a:p>
          <a:p>
            <a:r>
              <a:rPr lang="hu-HU" dirty="0">
                <a:latin typeface="Bell MT" pitchFamily="18" charset="0"/>
              </a:rPr>
              <a:t>A passzívházban </a:t>
            </a:r>
            <a:r>
              <a:rPr lang="hu-HU" dirty="0" smtClean="0">
                <a:latin typeface="Bell MT" pitchFamily="18" charset="0"/>
              </a:rPr>
              <a:t>a legkevesebbre csökkentik az elhasznált energiamennyiséget, </a:t>
            </a:r>
            <a:r>
              <a:rPr lang="hu-HU" dirty="0">
                <a:latin typeface="Bell MT" pitchFamily="18" charset="0"/>
              </a:rPr>
              <a:t>amire pedig szükség van, részben megújuló energiaforrásokból fedezik.</a:t>
            </a:r>
          </a:p>
        </p:txBody>
      </p:sp>
      <p:pic>
        <p:nvPicPr>
          <p:cNvPr id="2050" name="Picture 2" descr="C:\Saját mappa\Képek\Infó verseny\passzivhaz_ke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45024"/>
            <a:ext cx="3600400" cy="2732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4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urbulenci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1186</TotalTime>
  <Words>927</Words>
  <Application>Microsoft Office PowerPoint</Application>
  <PresentationFormat>Diavetítés a képernyőre (4:3 oldalarány)</PresentationFormat>
  <Paragraphs>111</Paragraphs>
  <Slides>16</Slides>
  <Notes>3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Turbulencia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Felhasznalo</dc:creator>
  <cp:lastModifiedBy>Geráné Kovács Ildikó</cp:lastModifiedBy>
  <cp:revision>65</cp:revision>
  <dcterms:created xsi:type="dcterms:W3CDTF">2013-02-06T18:25:53Z</dcterms:created>
  <dcterms:modified xsi:type="dcterms:W3CDTF">2013-02-15T11:05:39Z</dcterms:modified>
</cp:coreProperties>
</file>