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90312187534718"/>
          <c:y val="5.2714257913239942E-2"/>
          <c:w val="0.46128604758201469"/>
          <c:h val="0.85962325288509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Összes hulladék (tonna)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</c:numCache>
            </c:numRef>
          </c:cat>
          <c:val>
            <c:numRef>
              <c:f>Munka1!$B$2:$B$5</c:f>
              <c:numCache>
                <c:formatCode>#,##0</c:formatCode>
                <c:ptCount val="4"/>
                <c:pt idx="0">
                  <c:v>24660920</c:v>
                </c:pt>
                <c:pt idx="1">
                  <c:v>22287476</c:v>
                </c:pt>
                <c:pt idx="2">
                  <c:v>16949197</c:v>
                </c:pt>
                <c:pt idx="3">
                  <c:v>15735423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Háztartási hulladék (tonna)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6308907545759112E-2"/>
                  <c:y val="-2.009360137459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</c:numCache>
            </c:numRef>
          </c:cat>
          <c:val>
            <c:numRef>
              <c:f>Munka1!$C$2:$C$5</c:f>
              <c:numCache>
                <c:formatCode>General</c:formatCode>
                <c:ptCount val="4"/>
                <c:pt idx="0">
                  <c:v>4442050</c:v>
                </c:pt>
                <c:pt idx="1">
                  <c:v>2978311</c:v>
                </c:pt>
                <c:pt idx="2">
                  <c:v>3466070</c:v>
                </c:pt>
                <c:pt idx="3">
                  <c:v>2864896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067072"/>
        <c:axId val="558091648"/>
      </c:barChart>
      <c:catAx>
        <c:axId val="55806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8091648"/>
        <c:crosses val="autoZero"/>
        <c:auto val="1"/>
        <c:lblAlgn val="ctr"/>
        <c:lblOffset val="100"/>
        <c:noMultiLvlLbl val="0"/>
      </c:catAx>
      <c:valAx>
        <c:axId val="558091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5806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31938779289069"/>
          <c:y val="0.20122713363985306"/>
          <c:w val="0.17275249839964871"/>
          <c:h val="0.643047455707057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Összes hulladék / fő/ tonna</c:v>
                </c:pt>
                <c:pt idx="1">
                  <c:v>Háztartási hulladék / fő / tonna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1.58</c:v>
                </c:pt>
                <c:pt idx="1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Ausztria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Összes hulladék / fő/ tonna</c:v>
                </c:pt>
                <c:pt idx="1">
                  <c:v>Háztartási hulladék / fő / tonna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4.16</c:v>
                </c:pt>
                <c:pt idx="1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Szlovákia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Összes hulladék / fő/ tonna</c:v>
                </c:pt>
                <c:pt idx="1">
                  <c:v>Háztartási hulladék / fő / tonna</c:v>
                </c:pt>
              </c:strCache>
            </c:strRef>
          </c:cat>
          <c:val>
            <c:numRef>
              <c:f>Munka1!$D$2:$D$3</c:f>
              <c:numCache>
                <c:formatCode>General</c:formatCode>
                <c:ptCount val="2"/>
                <c:pt idx="0">
                  <c:v>1.94</c:v>
                </c:pt>
                <c:pt idx="1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Románia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Összes hulladék / fő/ tonna</c:v>
                </c:pt>
                <c:pt idx="1">
                  <c:v>Háztartási hulladék / fő / tonna</c:v>
                </c:pt>
              </c:strCache>
            </c:strRef>
          </c:cat>
          <c:val>
            <c:numRef>
              <c:f>Munka1!$E$2:$E$3</c:f>
              <c:numCache>
                <c:formatCode>General</c:formatCode>
                <c:ptCount val="2"/>
                <c:pt idx="0">
                  <c:v>10.17</c:v>
                </c:pt>
                <c:pt idx="1">
                  <c:v>0.28000000000000003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Szlovénia</c:v>
                </c:pt>
              </c:strCache>
            </c:strRef>
          </c:tx>
          <c:spPr>
            <a:solidFill>
              <a:srgbClr val="003A1A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Összes hulladék / fő/ tonna</c:v>
                </c:pt>
                <c:pt idx="1">
                  <c:v>Háztartási hulladék / fő / tonna</c:v>
                </c:pt>
              </c:strCache>
            </c:strRef>
          </c:cat>
          <c:val>
            <c:numRef>
              <c:f>Munka1!$F$2:$F$3</c:f>
              <c:numCache>
                <c:formatCode>General</c:formatCode>
                <c:ptCount val="2"/>
                <c:pt idx="0">
                  <c:v>2.48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089728"/>
        <c:axId val="302604288"/>
      </c:barChart>
      <c:catAx>
        <c:axId val="30008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302604288"/>
        <c:crosses val="autoZero"/>
        <c:auto val="1"/>
        <c:lblAlgn val="ctr"/>
        <c:lblOffset val="100"/>
        <c:noMultiLvlLbl val="0"/>
      </c:catAx>
      <c:valAx>
        <c:axId val="30260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89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04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919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1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111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869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236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631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40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76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8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43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2DF5-9ADA-4772-B22B-C0153C7010E0}" type="datetimeFigureOut">
              <a:rPr lang="hu-HU" smtClean="0"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7C51-E2D3-4901-B51D-8CCD113FA9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33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kornyezetbarat.hulladekboltermek.hu/" TargetMode="External"/><Relationship Id="rId3" Type="http://schemas.openxmlformats.org/officeDocument/2006/relationships/hyperlink" Target="http://hazikornyezetvedelem.hupont.hu/" TargetMode="External"/><Relationship Id="rId7" Type="http://schemas.openxmlformats.org/officeDocument/2006/relationships/hyperlink" Target="http://www.ksh.hu/" TargetMode="External"/><Relationship Id="rId2" Type="http://schemas.openxmlformats.org/officeDocument/2006/relationships/hyperlink" Target="http://www.okopannon.h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clipart.com/" TargetMode="External"/><Relationship Id="rId5" Type="http://schemas.openxmlformats.org/officeDocument/2006/relationships/hyperlink" Target="http://www.szelektiv.hu/" TargetMode="External"/><Relationship Id="rId4" Type="http://schemas.openxmlformats.org/officeDocument/2006/relationships/hyperlink" Target="http://www.kvvm.hu/" TargetMode="External"/><Relationship Id="rId9" Type="http://schemas.openxmlformats.org/officeDocument/2006/relationships/hyperlink" Target="http://www.tisztajovo.h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400800" cy="936104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Újrahasznosítása, ártalmatlanítása vagy szemét hegyek</a:t>
            </a:r>
            <a:endParaRPr lang="hu-H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A szemét útja</a:t>
            </a:r>
            <a:endParaRPr lang="hu-HU" dirty="0">
              <a:solidFill>
                <a:srgbClr val="003A1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250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9552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Nyírő Máté SZ 9/3.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91880" y="581078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Öveges József Szakközépiskola és Szakiskola </a:t>
            </a:r>
            <a:endParaRPr lang="hu-HU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1118 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Budapest, Beregszász út 10.</a:t>
            </a:r>
          </a:p>
        </p:txBody>
      </p:sp>
    </p:spTree>
    <p:extLst>
      <p:ext uri="{BB962C8B-B14F-4D97-AF65-F5344CB8AC3E}">
        <p14:creationId xmlns:p14="http://schemas.microsoft.com/office/powerpoint/2010/main" val="271474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0"/>
    </mc:Choice>
    <mc:Fallback>
      <p:transition spd="slow" advTm="75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Környezettudatos vásárlás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11560" y="112474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Keressük a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többutast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VÁLASSZUK: </a:t>
            </a:r>
            <a:endParaRPr lang="hu-H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Visszaváltható üveget vagy műanyagot,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legkevesebb csomagolásút,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pultnál kimérős felvágottat, sajtot,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piacon árult,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zöldséget-gyümölcsöt,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Tartósított helyett frisset,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Tartós, javítható dolgokat!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68416" y="1124744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Kerüljük az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egyutast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 VEGYÜNK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Fémdobozos italt,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Eldobós PET palackos üdítőt, ásványvizet,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Előre kicsomagolt felvágottat, gyümölcsöt, sajtot,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Kombi-dobozos csomagolású árut,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Feleslegesen nylonzacskót,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Egyszer használatos tárgyakat!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09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20"/>
    </mc:Choice>
    <mc:Fallback>
      <p:transition spd="slow" advTm="43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8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3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3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3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3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3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3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3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Mit gyűjtsek?</a:t>
            </a:r>
          </a:p>
          <a:p>
            <a:endParaRPr lang="hu-HU" sz="4000" dirty="0" smtClean="0">
              <a:solidFill>
                <a:srgbClr val="003A1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25000" endPos="45500" dir="5400000" sy="-100000" algn="bl" rotWithShape="0"/>
              </a:effectLst>
              <a:latin typeface="Arial Black" pitchFamily="34" charset="0"/>
            </a:endParaRPr>
          </a:p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Mit </a:t>
            </a:r>
            <a:r>
              <a:rPr lang="hu-H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NE</a:t>
            </a:r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 dobjak az otthoni szemetesbe?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59"/>
            <a:ext cx="6322933" cy="22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85192" y="5655987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2400" b="1" dirty="0" smtClean="0">
                <a:ln/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MŰANYAG – SZÍNES ÜVEG – FEHÉR ÜVEG – FÉMDOBOZ – PAPÍR </a:t>
            </a:r>
            <a:endParaRPr lang="hu-HU" sz="2400" b="1" dirty="0">
              <a:ln/>
              <a:solidFill>
                <a:srgbClr val="34411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42"/>
    </mc:Choice>
    <mc:Fallback>
      <p:transition spd="slow" advTm="15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Miért kell szelektíven gyűjteni?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33264" y="162880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Lehetővé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tesszük a szemét anyagonkénti újrafelhasználását.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90872" y="2636912"/>
            <a:ext cx="7941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újabb nyersanyagok a régiekből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növeltük a szemét mennyiségét a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szeméttelepeken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használnak úgynevezett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elsődleges nyersanyagokat (az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általunk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kidobott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anyagokból gyártanak különböző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termékeket)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nergiát takarítunk meg (kevesebb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technológiai lépés szükséges egy műanyag, vagy egy papíráru gyártásához, ha az alapanyag eleve műanyag, vagy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papír)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7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84"/>
    </mc:Choice>
    <mc:Fallback>
      <p:transition spd="slow" advTm="24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Hogyan kell szelektíven gyűjteni?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59973"/>
              </p:ext>
            </p:extLst>
          </p:nvPr>
        </p:nvGraphicFramePr>
        <p:xfrm>
          <a:off x="446856" y="1628800"/>
          <a:ext cx="8229600" cy="4663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88840"/>
                <a:gridCol w="3600400"/>
                <a:gridCol w="3240360"/>
              </a:tblGrid>
              <a:tr h="139040">
                <a:tc>
                  <a:txBody>
                    <a:bodyPr/>
                    <a:lstStyle/>
                    <a:p>
                      <a:r>
                        <a:rPr lang="hu-HU" dirty="0" smtClean="0"/>
                        <a:t>Anyagfajta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Szelektíven gyűjthető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gyűjthető szelektíven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MŰANYAG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ásványvizes és üdítős PET palackok lapítva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elöblített tejfölös és joghurtos poharak,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műanyag zacskók, reklámtáskák műanyag fóliák,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PP és HDPE jelzésű kozmetikai szeres flakonok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kazetta, CD-lemez,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vegyszeres, zsíros flakonok,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fogkefe,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műanyag játékok,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hungarocell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PAPÍR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újságpapír,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kartondobozok összehajtva,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tiszta csomagolópapírok,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irodai papírhulladékok, telefonkönyv,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szórólapok és reklámkiadványok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zsíros, szennyezett papírok, műanyag borító,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indigó, faxpapír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használt egészségügyi papírok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pelenka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4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01"/>
    </mc:Choice>
    <mc:Fallback>
      <p:transition spd="slow" advTm="321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51016"/>
              </p:ext>
            </p:extLst>
          </p:nvPr>
        </p:nvGraphicFramePr>
        <p:xfrm>
          <a:off x="539552" y="548680"/>
          <a:ext cx="8229600" cy="4480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88840"/>
                <a:gridCol w="3600400"/>
                <a:gridCol w="3240360"/>
              </a:tblGrid>
              <a:tr h="139040">
                <a:tc>
                  <a:txBody>
                    <a:bodyPr/>
                    <a:lstStyle/>
                    <a:p>
                      <a:r>
                        <a:rPr lang="hu-HU" dirty="0" smtClean="0"/>
                        <a:t>Anyagfajta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Szelektíven gyűjthető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gyűjthető szelektíven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FEHÉR</a:t>
                      </a:r>
                    </a:p>
                    <a:p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ÜVEG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befőttes üvegek,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ásványvizes üvegpalackok, röviditalok üvegpalackjai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ablaküveg,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tükör,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villanykörte,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hőálló üvegtál,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szemüveg,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neoncső,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orvosságos üvegek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SZÍNES</a:t>
                      </a:r>
                    </a:p>
                    <a:p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ÜVEG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borosüvegek,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sörösüvegek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porcelán,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kerámia,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orvosságos üvegek 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FÉM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alumínium italdobozok,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alufólia,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fém konzervdobozok,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fém zárókupakok 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ételmaradékkal szennyezett konzervdobozok</a:t>
                      </a:r>
                      <a:endParaRPr lang="hu-H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57192"/>
            <a:ext cx="1523810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4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31"/>
    </mc:Choice>
    <mc:Fallback>
      <p:transition spd="slow" advTm="3213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Komposztálás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11560" y="978624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jelentősen csökkenthetjük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háztartásokból elszállítandó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hulladékot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javíthatjuk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kertünk talajminőségét 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növényi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eredetű hulladékokat hasznosan juttathatjuk vissza a természet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körforgásába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kell műtrágyát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vennünk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kell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megfizetnünk a zöldhulladék elszállításáért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377778" cy="34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9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21"/>
    </mc:Choice>
    <mc:Fallback>
      <p:transition spd="slow" advTm="19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Tudtad?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6856" y="782578"/>
            <a:ext cx="8157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háztartásokban is keletkeznek veszélyes hulladékok.</a:t>
            </a:r>
            <a:endParaRPr lang="hu-H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97055" y="1736685"/>
            <a:ext cx="772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veszélyes hulladékokat külön kell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gyűjteni!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82243"/>
              </p:ext>
            </p:extLst>
          </p:nvPr>
        </p:nvGraphicFramePr>
        <p:xfrm>
          <a:off x="619828" y="2420888"/>
          <a:ext cx="7984620" cy="41788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0044"/>
                <a:gridCol w="5184576"/>
              </a:tblGrid>
              <a:tr h="509037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Anyagfajta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Hol helyezzük el?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3131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GYÓGYSZER</a:t>
                      </a:r>
                      <a:endParaRPr lang="hu-H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hulladéklerakókba kerülve károsíthatják a természetet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 talajvízbe, földbe jutva egészségünket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gyűjtőpontokban helyezzük el</a:t>
                      </a:r>
                      <a:endParaRPr lang="hu-H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8611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ELEKTRONIKAI HULLADÉK</a:t>
                      </a:r>
                      <a:endParaRPr lang="hu-H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szeméttárolóba, lomtalanításkor utcára helyezése nem helyes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2005. augusztus 13-tól ha új készüléket veszünk, a vásárlás helyén visszaveszik régi</a:t>
                      </a:r>
                      <a:r>
                        <a:rPr lang="hu-HU" sz="1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feleslegessé vált készülékünket</a:t>
                      </a:r>
                      <a:endParaRPr lang="hu-H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9037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ELEM</a:t>
                      </a:r>
                      <a:endParaRPr lang="hu-H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gyűjtőpontokban helyezzük el</a:t>
                      </a:r>
                      <a:endParaRPr lang="hu-H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9037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HASZNÁLT OLAJ</a:t>
                      </a:r>
                      <a:endParaRPr lang="hu-H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gyűjtőpontokban helyezzük 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5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58"/>
    </mc:Choice>
    <mc:Fallback>
      <p:transition spd="slow" advTm="34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7070381"/>
              </p:ext>
            </p:extLst>
          </p:nvPr>
        </p:nvGraphicFramePr>
        <p:xfrm>
          <a:off x="971600" y="1281126"/>
          <a:ext cx="7560840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ím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Keletkezett hulladék Magyarországon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74649" y="6491351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Eurostat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4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22"/>
    </mc:Choice>
    <mc:Fallback>
      <p:transition spd="slow" advTm="2752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Keletkezett hulladékok összehasonlítása szomszédos országokkal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8872328"/>
              </p:ext>
            </p:extLst>
          </p:nvPr>
        </p:nvGraphicFramePr>
        <p:xfrm>
          <a:off x="971600" y="1052736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74649" y="6491351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Eurostat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2010-es adatok alapján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6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29"/>
    </mc:Choice>
    <mc:Fallback>
      <p:transition spd="slow" advTm="2162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33" y="626252"/>
            <a:ext cx="3724895" cy="31627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7564" y="1043640"/>
            <a:ext cx="70927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 a szemét vagy hulladék?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hulladék csoportosítása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hulladék káros hatásai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Hulladékgazdálkodás szempontok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Hulladék útja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Vegyes kommunális hulladék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Szelektív hulladékgyűjtés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Környezettudatos vásárlás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Statisztikai adatok</a:t>
            </a:r>
          </a:p>
        </p:txBody>
      </p:sp>
      <p:sp>
        <p:nvSpPr>
          <p:cNvPr id="2" name="Cím 1"/>
          <p:cNvSpPr txBox="1">
            <a:spLocks/>
          </p:cNvSpPr>
          <p:nvPr/>
        </p:nvSpPr>
        <p:spPr>
          <a:xfrm>
            <a:off x="313184" y="116632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Miről volt szó?</a:t>
            </a:r>
          </a:p>
        </p:txBody>
      </p:sp>
    </p:spTree>
    <p:extLst>
      <p:ext uri="{BB962C8B-B14F-4D97-AF65-F5344CB8AC3E}">
        <p14:creationId xmlns:p14="http://schemas.microsoft.com/office/powerpoint/2010/main" val="23051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60"/>
    </mc:Choice>
    <mc:Fallback>
      <p:transition spd="slow" advTm="2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Mi a szemét vagy hulladék?</a:t>
            </a:r>
            <a:endParaRPr lang="hu-HU" dirty="0">
              <a:solidFill>
                <a:srgbClr val="003A1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250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Mindaz a tárgy vagy anyag, amelytől birtokosa megválik, megválni szándékozik, vagy megválni köteles.</a:t>
            </a:r>
          </a:p>
          <a:p>
            <a:pPr marL="0" indent="0" algn="ctr">
              <a:buNone/>
            </a:pPr>
            <a:endParaRPr lang="hu-H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hulladék az, ami már nem jó semmire?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hulladék az, amit senki sem használ?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hulladék az, amit valaki kidob?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Hulladék, vagy nyersanyag?</a:t>
            </a:r>
          </a:p>
          <a:p>
            <a:pPr marL="0" indent="0">
              <a:buNone/>
            </a:pP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1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45"/>
    </mc:Choice>
    <mc:Fallback>
      <p:transition spd="slow" advTm="21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Mire emlékszel?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33032"/>
              </p:ext>
            </p:extLst>
          </p:nvPr>
        </p:nvGraphicFramePr>
        <p:xfrm>
          <a:off x="446855" y="980728"/>
          <a:ext cx="7941570" cy="5328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329"/>
                <a:gridCol w="1080120"/>
                <a:gridCol w="1080121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itchFamily="34" charset="0"/>
                          <a:cs typeface="Arial" pitchFamily="34" charset="0"/>
                        </a:rPr>
                        <a:t>Állítás</a:t>
                      </a:r>
                      <a:endParaRPr lang="hu-H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itchFamily="34" charset="0"/>
                          <a:cs typeface="Arial" pitchFamily="34" charset="0"/>
                        </a:rPr>
                        <a:t>IGAZ</a:t>
                      </a:r>
                      <a:endParaRPr lang="hu-H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itchFamily="34" charset="0"/>
                          <a:cs typeface="Arial" pitchFamily="34" charset="0"/>
                        </a:rPr>
                        <a:t>HAMIS</a:t>
                      </a:r>
                      <a:endParaRPr lang="hu-H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SZEMÉT = Mindaz a tárgy vagy anyag, amelytől birtokosa megválik, megválni szándékozik, vagy megválni köteles.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ÚJRAHASZNOSÍTÁS = Fertőzésveszély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Hulladékgazdálkodás legfontosabb szempontja a megelőzés.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Vegyes kommunális hulladékot költséges szétválogatni.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Környezettudatos vásárlás során igyekezzünk eldobós PET palackba csomagolt üdítőt venni.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Környezettudatos vásárlás során válasszunk a pultnál kimérős felvágottakból.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Ajánlatos szelektíven gyűjteni: </a:t>
                      </a:r>
                      <a:r>
                        <a:rPr lang="hu-H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műanyag – színes üveg – fehér üveg – fém - papír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 szelektív gyűjtés során lehetővé tesszük a szemét anyagonkénti újrafelhasználását.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Komposztálás során nő a háztartásokból elszállítandó</a:t>
                      </a:r>
                      <a:r>
                        <a:rPr lang="hu-H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hulladék.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 használt főzőolaj</a:t>
                      </a:r>
                      <a:r>
                        <a:rPr lang="hu-H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is veszélyes hulladék.</a:t>
                      </a:r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72" y="31957"/>
            <a:ext cx="1152128" cy="12064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98" y="1446966"/>
            <a:ext cx="286921" cy="325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51" y="1955689"/>
            <a:ext cx="286921" cy="325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40" y="2281539"/>
            <a:ext cx="286921" cy="3258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22" y="2666012"/>
            <a:ext cx="286921" cy="3258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50" y="3174581"/>
            <a:ext cx="286921" cy="3258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39" y="3717032"/>
            <a:ext cx="286921" cy="3258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16" y="4293096"/>
            <a:ext cx="286921" cy="3258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17" y="4869160"/>
            <a:ext cx="286921" cy="32585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51" y="5463136"/>
            <a:ext cx="286921" cy="3258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22" y="5941386"/>
            <a:ext cx="286921" cy="325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49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744"/>
    </mc:Choice>
    <mc:Fallback>
      <p:transition spd="slow" advTm="11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Felhasznált irodalom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6856" y="1196752"/>
            <a:ext cx="7941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www.okopannon.hu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hazikornyezetvedelem.hupont.hu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www.kvvm.hu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www.szelektiv.hu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http://iclipart.com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http://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www.ksh.hu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http://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kornyezetbarat.hulladekboltermek.hu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http://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www.tisztajovo.hu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Kiss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Endre: Környezetvédelem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és energiagazdálkodás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Marjainé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Dr.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Szerényi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Zsuzsanna,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Kerekes Sándor: Hulladékgazdálkodás </a:t>
            </a:r>
          </a:p>
          <a:p>
            <a:endParaRPr lang="hu-H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0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2"/>
    </mc:Choice>
    <mc:Fallback>
      <p:transition spd="slow" advTm="866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426996" y="2132856"/>
            <a:ext cx="8229600" cy="25202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07544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7"/>
    </mc:Choice>
    <mc:Fallback>
      <p:transition spd="slow" advTm="27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A hulladék csoportosítása</a:t>
            </a:r>
            <a:endParaRPr lang="hu-HU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9512" y="1412776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u="sng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Keletkezés helye szerint: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termelési (ipari, mezőgazdasági)</a:t>
            </a:r>
          </a:p>
          <a:p>
            <a:pPr>
              <a:spcBef>
                <a:spcPct val="50000"/>
              </a:spcBef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települési (háztartási, intézményi)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6408" y="3212976"/>
            <a:ext cx="5715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Halmazállapot szerint</a:t>
            </a:r>
            <a:r>
              <a:rPr kumimoji="0" lang="hu-H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				</a:t>
            </a:r>
            <a:r>
              <a:rPr lang="hu-HU" sz="2400" kern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szilárd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		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folyékony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		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gáz </a:t>
            </a: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4913851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u="sng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Veszélyesség szerint:</a:t>
            </a:r>
            <a:r>
              <a:rPr lang="hu-H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veszélyes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(közvetlen veszélyt jelentenek a 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környezetre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nem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veszélyes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94327"/>
            <a:ext cx="2195736" cy="148795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74" y="1407508"/>
            <a:ext cx="1777443" cy="20313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21" y="3288454"/>
            <a:ext cx="1346032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00"/>
    </mc:Choice>
    <mc:Fallback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579296" cy="5674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Szemét hegy?</a:t>
            </a:r>
          </a:p>
          <a:p>
            <a:r>
              <a:rPr lang="hu-HU" sz="32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vagy</a:t>
            </a:r>
          </a:p>
          <a:p>
            <a:r>
              <a:rPr lang="hu-HU" sz="54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Újrahasznosítás?</a:t>
            </a:r>
            <a:endParaRPr lang="hu-HU" sz="5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05714"/>
            <a:ext cx="3145175" cy="33129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05714"/>
            <a:ext cx="3208969" cy="32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1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6"/>
    </mc:Choice>
    <mc:Fallback>
      <p:transition spd="slow" advTm="9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260648"/>
            <a:ext cx="8229600" cy="9989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Hulladék káros hatásai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6647" y="1412776"/>
            <a:ext cx="7890017" cy="396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Talaj, felszín alatti és felszíni vizek szennyeződése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Levegő szennyeződése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Fertőzésveszély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Rovarok, rágcsálók elszaporodása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Esztétikai szennyezés</a:t>
            </a:r>
            <a:endParaRPr lang="hu-HU" sz="2400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052" name="Picture 4" descr="http://eaglesinleadership.org/wp-content/uploads/2012/08/garbage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17" y="2348880"/>
            <a:ext cx="2316039" cy="358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8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56"/>
    </mc:Choice>
    <mc:Fallback>
      <p:transition spd="slow" advTm="14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46856" y="116632"/>
            <a:ext cx="8229600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Hulladékgazdálkodás szempont rendszere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484784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biztosítsa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hulladék keletkezésének </a:t>
            </a:r>
            <a:r>
              <a:rPr lang="hu-HU" sz="2000" b="1" dirty="0" smtClean="0">
                <a:solidFill>
                  <a:srgbClr val="003A1A"/>
                </a:solidFill>
                <a:latin typeface="Arial" pitchFamily="34" charset="0"/>
                <a:cs typeface="Arial" pitchFamily="34" charset="0"/>
              </a:rPr>
              <a:t>megelőzését</a:t>
            </a:r>
            <a:endParaRPr lang="hu-HU" sz="2000" b="1" dirty="0">
              <a:solidFill>
                <a:srgbClr val="003A1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keletkező hulladék mennyiségének és </a:t>
            </a:r>
            <a:r>
              <a:rPr lang="hu-HU" sz="2000" b="1" dirty="0">
                <a:solidFill>
                  <a:srgbClr val="003A1A"/>
                </a:solidFill>
                <a:latin typeface="Arial" pitchFamily="34" charset="0"/>
                <a:cs typeface="Arial" pitchFamily="34" charset="0"/>
              </a:rPr>
              <a:t>veszélyességének </a:t>
            </a:r>
            <a:r>
              <a:rPr lang="hu-HU" sz="2000" b="1" dirty="0" smtClean="0">
                <a:solidFill>
                  <a:srgbClr val="003A1A"/>
                </a:solidFill>
                <a:latin typeface="Arial" pitchFamily="34" charset="0"/>
                <a:cs typeface="Arial" pitchFamily="34" charset="0"/>
              </a:rPr>
              <a:t>csökkentését, újra használatát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hulladék </a:t>
            </a:r>
            <a:r>
              <a:rPr lang="hu-HU" sz="2000" b="1" dirty="0" smtClean="0">
                <a:solidFill>
                  <a:srgbClr val="003A1A"/>
                </a:solidFill>
                <a:latin typeface="Arial" pitchFamily="34" charset="0"/>
                <a:cs typeface="Arial" pitchFamily="34" charset="0"/>
              </a:rPr>
              <a:t>hasznosítását</a:t>
            </a:r>
            <a:endParaRPr lang="hu-HU" sz="2000" b="1" dirty="0">
              <a:solidFill>
                <a:srgbClr val="003A1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környezetkímélő </a:t>
            </a:r>
            <a:r>
              <a:rPr lang="hu-HU" sz="2000" b="1" dirty="0" smtClean="0">
                <a:solidFill>
                  <a:srgbClr val="003A1A"/>
                </a:solidFill>
                <a:latin typeface="Arial" pitchFamily="34" charset="0"/>
                <a:cs typeface="Arial" pitchFamily="34" charset="0"/>
              </a:rPr>
              <a:t>ártalmatlanítását</a:t>
            </a:r>
            <a:endParaRPr lang="hu-HU" sz="2000" b="1" dirty="0">
              <a:solidFill>
                <a:srgbClr val="003A1A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hu-H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8775"/>
            <a:ext cx="6138140" cy="35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4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62"/>
    </mc:Choice>
    <mc:Fallback>
      <p:transition spd="slow" advTm="20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r>
              <a:rPr lang="hu-HU" sz="4000" dirty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A hulladék </a:t>
            </a:r>
            <a:r>
              <a:rPr lang="hu-HU" sz="40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útja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97707" y="135954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Hová kerül a </a:t>
            </a:r>
            <a:r>
              <a:rPr lang="hu-H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szemét?</a:t>
            </a:r>
            <a:endParaRPr lang="hu-HU" sz="3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3033" y="4224670"/>
            <a:ext cx="404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szelektíven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gyűjthető újrahasznosítható 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hulladék</a:t>
            </a:r>
            <a:endParaRPr lang="hu-HU" sz="2400" b="1" dirty="0" smtClean="0">
              <a:solidFill>
                <a:srgbClr val="3441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 rot="6925543">
            <a:off x="2047313" y="3279429"/>
            <a:ext cx="720080" cy="4019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 rot="3881392">
            <a:off x="6539387" y="3279373"/>
            <a:ext cx="720080" cy="4019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42588" y="4224670"/>
            <a:ext cx="367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vegyes kommunális 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hulladék</a:t>
            </a:r>
            <a:endParaRPr lang="hu-HU" sz="2400" b="1" dirty="0" smtClean="0">
              <a:solidFill>
                <a:srgbClr val="3441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47664" y="20608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Attól függ, hogyan gyűjtőd. </a:t>
            </a:r>
          </a:p>
        </p:txBody>
      </p:sp>
    </p:spTree>
    <p:extLst>
      <p:ext uri="{BB962C8B-B14F-4D97-AF65-F5344CB8AC3E}">
        <p14:creationId xmlns:p14="http://schemas.microsoft.com/office/powerpoint/2010/main" val="185300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9"/>
    </mc:Choice>
    <mc:Fallback>
      <p:transition spd="slow" advTm="1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9" grpId="0" animBg="1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52347" y="1052736"/>
            <a:ext cx="80648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Égetés 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a szemét értékes anyagai megsemmisülnek 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a keletkező salak, veszélyes hulladék 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Gondoskodni kell a szakszerű elhelyezésről</a:t>
            </a:r>
          </a:p>
          <a:p>
            <a:pPr marL="285750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Lerakás</a:t>
            </a: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dirty="0" smtClean="0">
              <a:solidFill>
                <a:srgbClr val="34411B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a szemét értékes anyagait nem lehet hasznosítani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a talajvíz és a felszíni vizek szennyeződése </a:t>
            </a: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lehetséges</a:t>
            </a:r>
            <a:endParaRPr lang="hu-HU" dirty="0" smtClean="0">
              <a:solidFill>
                <a:srgbClr val="34411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Komposztálás</a:t>
            </a: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a komposzttrágya talajjavító, humuszpótló 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értékes </a:t>
            </a: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anyag</a:t>
            </a:r>
            <a:endParaRPr lang="hu-HU" dirty="0" smtClean="0">
              <a:solidFill>
                <a:srgbClr val="34411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Hulladékhasznosítás 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az utólagos szétválogatása sokszor megoldhatatlan </a:t>
            </a:r>
          </a:p>
          <a:p>
            <a:pPr marL="742950" lvl="1" indent="-285750">
              <a:lnSpc>
                <a:spcPct val="150000"/>
              </a:lnSpc>
              <a:buClr>
                <a:srgbClr val="003A1A"/>
              </a:buClr>
              <a:buFont typeface="Wingdings" pitchFamily="2" charset="2"/>
              <a:buChar char="ü"/>
            </a:pPr>
            <a:r>
              <a:rPr lang="hu-HU" dirty="0" smtClean="0">
                <a:solidFill>
                  <a:srgbClr val="34411B"/>
                </a:solidFill>
                <a:latin typeface="Arial" pitchFamily="34" charset="0"/>
                <a:cs typeface="Arial" pitchFamily="34" charset="0"/>
              </a:rPr>
              <a:t>nagyon költséges</a:t>
            </a:r>
            <a:endParaRPr lang="hu-HU" dirty="0">
              <a:solidFill>
                <a:srgbClr val="34411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44" y="886073"/>
            <a:ext cx="1498104" cy="122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44" y="5432184"/>
            <a:ext cx="1350868" cy="135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3.gstatic.com/images?q=tbn:ANd9GcTLLr5p6ld7UOjZG9Eo3LqecIVd3d_Rx0jEcqcb-jorpx0bxgk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44" y="4099308"/>
            <a:ext cx="12192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83" y="2112344"/>
            <a:ext cx="1527423" cy="14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3528" y="116632"/>
            <a:ext cx="83937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34411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Vegyes kommunális hulladék</a:t>
            </a:r>
            <a:endParaRPr lang="hu-HU" sz="4400" b="1" dirty="0">
              <a:ln w="1905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34411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66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91"/>
    </mc:Choice>
    <mc:Fallback>
      <p:transition spd="slow" advTm="28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6632"/>
            <a:ext cx="83937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34411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Szelektív hulladék</a:t>
            </a:r>
            <a:endParaRPr lang="hu-HU" sz="4400" b="1" dirty="0">
              <a:ln w="1905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34411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Jobbra nyíl 2"/>
          <p:cNvSpPr/>
          <p:nvPr/>
        </p:nvSpPr>
        <p:spPr>
          <a:xfrm rot="5400000">
            <a:off x="4128725" y="1643831"/>
            <a:ext cx="720080" cy="4019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73965" y="262634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dirty="0" smtClean="0">
                <a:solidFill>
                  <a:srgbClr val="003A1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  <a:latin typeface="Arial Black" pitchFamily="34" charset="0"/>
              </a:rPr>
              <a:t>ÚJRAHASZNOSÍTÁS</a:t>
            </a:r>
            <a:endParaRPr lang="hu-HU" sz="5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21" y="3861048"/>
            <a:ext cx="2592288" cy="26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2"/>
    </mc:Choice>
    <mc:Fallback>
      <p:transition spd="slow" advTm="8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6.4|10.5|8|8.6|11.5|11.4|11.1|9.1|8.1|8.4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826</Words>
  <Application>Microsoft Office PowerPoint</Application>
  <PresentationFormat>Diavetítés a képernyőre (4:3 oldalarány)</PresentationFormat>
  <Paragraphs>195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A szemét útja</vt:lpstr>
      <vt:lpstr>Mi a szemét vagy hulladék?</vt:lpstr>
      <vt:lpstr>A hulladék csoportosítása</vt:lpstr>
      <vt:lpstr>PowerPoint bemutató</vt:lpstr>
      <vt:lpstr>PowerPoint bemutató</vt:lpstr>
      <vt:lpstr>PowerPoint bemutató</vt:lpstr>
      <vt:lpstr>A hulladék útja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57</cp:revision>
  <dcterms:created xsi:type="dcterms:W3CDTF">2013-02-07T16:42:04Z</dcterms:created>
  <dcterms:modified xsi:type="dcterms:W3CDTF">2013-02-14T21:49:44Z</dcterms:modified>
</cp:coreProperties>
</file>