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E1E201-1E4E-48C1-9E08-FBE2E5E6338E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3EBECB-B315-41EC-B433-E267FE07BD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linst.hu/letoltok/kiadvanyok/hulladekgazdalkodas.pdf" TargetMode="External"/><Relationship Id="rId7" Type="http://schemas.openxmlformats.org/officeDocument/2006/relationships/hyperlink" Target="http://kornyezetbarat.hulladekboltermek.hu/" TargetMode="External"/><Relationship Id="rId2" Type="http://schemas.openxmlformats.org/officeDocument/2006/relationships/hyperlink" Target="http://understood.blog.hu/2012/05/04/recycling_4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u/search?hl=hu&amp;client=firefox-a&amp;rls=org.mozilla:hu:official&amp;q=szem%C3%A9t&amp;bav=on.2,or.r_gc.r_pw.r_qf.&amp;biw=1280&amp;bih=885&amp;um=1&amp;ie=UTF-8&amp;tbm=isch&amp;source=og&amp;sa=N&amp;tab=wi&amp;ei=ZmIaUez1EpSQhQeK3oHIBQ" TargetMode="External"/><Relationship Id="rId5" Type="http://schemas.openxmlformats.org/officeDocument/2006/relationships/hyperlink" Target="http://hu.wikipedia.org/wiki/Hullad%C3%A9k" TargetMode="External"/><Relationship Id="rId4" Type="http://schemas.openxmlformats.org/officeDocument/2006/relationships/hyperlink" Target="http://www.homokhatsagihulladek.hu/sulisarok/Informaciok/A%20hulladekok.ph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05800" cy="1143000"/>
          </a:xfrm>
        </p:spPr>
        <p:txBody>
          <a:bodyPr/>
          <a:lstStyle/>
          <a:p>
            <a:r>
              <a:rPr lang="hu-HU" dirty="0" smtClean="0"/>
              <a:t>Egressy Gábor Két Tanítási Nyelvű Szakközépiskola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0"/>
            <a:ext cx="8305800" cy="1124744"/>
          </a:xfrm>
        </p:spPr>
        <p:txBody>
          <a:bodyPr/>
          <a:lstStyle/>
          <a:p>
            <a:r>
              <a:rPr lang="hu-HU" dirty="0" smtClean="0"/>
              <a:t>Szemét Útja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58052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Felkészítő tanár: </a:t>
            </a:r>
            <a:r>
              <a:rPr lang="hu-HU" dirty="0" smtClean="0"/>
              <a:t>Szathmári </a:t>
            </a:r>
            <a:r>
              <a:rPr lang="hu-HU" dirty="0" smtClean="0"/>
              <a:t>József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 Marsai Máté</a:t>
            </a:r>
            <a:endParaRPr lang="hu-H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4000"/>
            <a:ext cx="8075240" cy="457200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modern társadalmak egyik legégetőbb kérdése a környezeti problémák kezelése, a környezet terhelésének gyors növekedése. Vizeink, erdőink, a levegő, a nem vagy lassan megújuló energia- és nyersanyagforrások védelme mind a jelen, mind a jövő generációi szempontjából kulcsfontosságú kérdés. Környezetünk védelmében a hulladékok hasznosítása kiemelten fontos terület.</a:t>
            </a:r>
            <a:endParaRPr lang="hu-HU" sz="2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Modern társadalmak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392392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Napjainkban a szemét- és hulladékmennyiség folyamatos növekedésének vagyunk tanúi. A termelésből származó hulladékmennyiség megugrása a 2. világháború után kialakult. A háztartásokban keletkező szemét/hulladék mennyiségének növekedése pedig a mára kialakult fenntarthatatlan fogyasztási minták eredménye, amelynek kezdetei szintén a 2. világháború utánra nyúlnak vissza, amióta a fogyasztás jelentősen bővült, a fejlett ipari országokban úgyszólván központi életelv lett.</a:t>
            </a: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Szemét növekedése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77072"/>
            <a:ext cx="3331071" cy="2507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4077072"/>
            <a:ext cx="446449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A hulladékok szelektálása azt jelenti, hogy a keletkező papír, fém, üveg és műanyag hulladékot különválogatva gyűjtjük. Ez több féle módon lehetséges: Gyűjthetjük 4 kukába válogatva, vagy egy kukába az </a:t>
            </a:r>
            <a:r>
              <a:rPr lang="hu-HU" sz="2000" dirty="0" err="1" smtClean="0"/>
              <a:t>összeset</a:t>
            </a:r>
            <a:r>
              <a:rPr lang="hu-HU" sz="2000" dirty="0" smtClean="0"/>
              <a:t>. A lényeg az, hogy a különböző újrahasznosítható hulladékok semmiképp ne kerüljenek a vegyes kukába, később a "szeméttelepre" a nem újrahasznosíthatókkal együtt, hanem a szelektív hulladékgyűjtőbe helyezzük el. Ez azért fontos, mert a legtöbb hulladék különválogatva anyagában újrahasznosítható, vegyesen viszont csak növeli a szeméthegyet.</a:t>
            </a: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Szelektív hulladékgyűjtés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000504"/>
            <a:ext cx="3714776" cy="2448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szelektív hulladékgyűjtésről az egyik legnagyobb téveszme, hogy a hulladékokat begyűjtésnél összeöntik. Ennek oka a hiányos kommunikáció és az emberek lustasága. Könnyebb ezzel a kifogással eltolni magunktól a szelektálás plusz feladatait, mind tudatosan vásárolni, komposztálni és hetente eljárni a gyűjtőszigetre. Magyarországon nagyon sokféle begyűjtési mód ismert, ezért is nehéz követni, hol-hogyan történik.</a:t>
            </a: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Előfordul..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00438"/>
            <a:ext cx="4286280" cy="2720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Sokféleképpen nevezzük, de mindegyiknek egy a lényege, az anyagában történő hasznosítás, azaz a hulladékból újra termék készül. Az anyagok újrafeldolgozásával jelentős mennyiségű elsődleges nyersanyagot takaríthatunk meg, ami a környezet szempontjából mindenképpen kedvező. A jelenség attól vált kritikussá, hogy a korábbi méretű falusi gazdaságokkal ellentétben a városok nem tudnak mit kezdeni a saját maguk által termelt szennyel és szeméttel, az mérgezi a környezetet.</a:t>
            </a: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Újrahasznosítás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86190"/>
            <a:ext cx="386538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veszélyes hulladék fogalma magában hordozza a hulladék szót, ami azt jelenti, hogy olyan anyagról van szó, amelyre már nincs szükségünk, feleslegessé vált, meg szeretnénk szabadulni tőle. Ebből azonnal következik, hogy amíg nem válik az a bizonyos anyag hulladékká addig az nem veszélyes hulladék. Addig csak olyan anyag, amely veszélyes és tárolásával, felhasználásával óvatosabban kell bánnunk. A környezetünkre elsősorban a már hulladékká vált anyagok a veszélyesek, hiszen ezek kerülnek ki a tulajdonunkból, ellenőrzésünk alól.</a:t>
            </a: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Veszélyes hulladék</a:t>
            </a:r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143380"/>
            <a:ext cx="2886548" cy="2366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folyókról, illetve a szél által a tengerekbe, óceánokba szállított hulladék sok gondot okoz a különféle életformáknak. A tengeráramlások sok helyen hatalmas egybefüggő szemét-szigetekké terelik össze az úszó, lassan lebomló hulladékot, amelyekbe sok állat beleakad, illetve amelyek felszínén utazó kis méretű lények, kórokozók addig általuk elérhetetlen tájakra jutnak el, ami káros is lehet.</a:t>
            </a: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Tengeri hulladék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3971944" cy="2873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hu-HU" dirty="0" smtClean="0"/>
              <a:t>Miből lesz szemét?</a:t>
            </a:r>
          </a:p>
          <a:p>
            <a:pPr marL="571500" indent="-571500">
              <a:buFont typeface="+mj-lt"/>
              <a:buAutoNum type="romanUcPeriod"/>
            </a:pPr>
            <a:r>
              <a:rPr lang="hu-HU" dirty="0" smtClean="0"/>
              <a:t>Miből állt az első szeméthalom?</a:t>
            </a:r>
          </a:p>
          <a:p>
            <a:pPr marL="571500" indent="-571500">
              <a:buFont typeface="+mj-lt"/>
              <a:buAutoNum type="romanUcPeriod"/>
            </a:pPr>
            <a:r>
              <a:rPr lang="hu-HU" dirty="0" smtClean="0"/>
              <a:t>Milyen </a:t>
            </a:r>
            <a:r>
              <a:rPr lang="hu-HU" dirty="0" smtClean="0"/>
              <a:t>járványok voltak a középkorban?</a:t>
            </a:r>
          </a:p>
          <a:p>
            <a:pPr marL="571500" indent="-571500">
              <a:buFont typeface="+mj-lt"/>
              <a:buAutoNum type="romanUcPeriod"/>
            </a:pPr>
            <a:r>
              <a:rPr lang="hu-HU" dirty="0" smtClean="0"/>
              <a:t>Melyik </a:t>
            </a:r>
            <a:r>
              <a:rPr lang="hu-HU" dirty="0" smtClean="0"/>
              <a:t>két módon lehet a szemetet gyűjteni?</a:t>
            </a:r>
          </a:p>
          <a:p>
            <a:pPr marL="571500" indent="-571500">
              <a:buFont typeface="+mj-lt"/>
              <a:buAutoNum type="romanUcPeriod"/>
            </a:pPr>
            <a:r>
              <a:rPr lang="hu-HU" dirty="0" smtClean="0"/>
              <a:t>Mi a lényege az újrahasznosításnak?</a:t>
            </a:r>
          </a:p>
          <a:p>
            <a:pPr marL="571500" indent="-571500">
              <a:buFont typeface="+mj-lt"/>
              <a:buAutoNum type="romanUcPeriod"/>
            </a:pPr>
            <a:endParaRPr lang="hu-HU" dirty="0" smtClean="0"/>
          </a:p>
          <a:p>
            <a:pPr marL="571500" indent="-571500">
              <a:buFont typeface="+mj-lt"/>
              <a:buAutoNum type="romanUcPeriod"/>
            </a:pPr>
            <a:endParaRPr lang="hu-HU" dirty="0" smtClean="0"/>
          </a:p>
          <a:p>
            <a:pPr marL="571500" indent="-571500">
              <a:buFont typeface="+mj-lt"/>
              <a:buAutoNum type="romanUcPeriod"/>
            </a:pPr>
            <a:endParaRPr lang="hu-HU" dirty="0" smtClean="0"/>
          </a:p>
          <a:p>
            <a:pPr marL="571500" indent="-571500">
              <a:buFont typeface="+mj-lt"/>
              <a:buAutoNum type="romanUcPeriod"/>
            </a:pPr>
            <a:endParaRPr lang="hu-HU" dirty="0" smtClean="0"/>
          </a:p>
          <a:p>
            <a:pPr marL="571500" indent="-571500">
              <a:buFont typeface="+mj-lt"/>
              <a:buAutoNum type="romanUcPeriod"/>
            </a:pPr>
            <a:endParaRPr lang="hu-HU" dirty="0" smtClean="0"/>
          </a:p>
          <a:p>
            <a:pPr marL="571500" indent="-571500">
              <a:buFont typeface="+mj-lt"/>
              <a:buAutoNum type="romanUcPeriod"/>
            </a:pPr>
            <a:endParaRPr lang="hu-HU" dirty="0" smtClean="0"/>
          </a:p>
          <a:p>
            <a:pPr marL="571500" indent="-571500">
              <a:buFont typeface="+mj-lt"/>
              <a:buAutoNum type="romanUcPeriod"/>
            </a:pPr>
            <a:endParaRPr lang="hu-HU" dirty="0" smtClean="0"/>
          </a:p>
          <a:p>
            <a:pPr marL="571500" indent="-571500">
              <a:buFont typeface="+mj-lt"/>
              <a:buAutoNum type="romanUcPeriod"/>
            </a:pPr>
            <a:endParaRPr lang="hu-HU" dirty="0" smtClean="0"/>
          </a:p>
          <a:p>
            <a:pPr marL="571500" indent="-571500">
              <a:buFont typeface="+mj-lt"/>
              <a:buAutoNum type="romanUcPeriod"/>
            </a:pPr>
            <a:endParaRPr lang="hu-HU" dirty="0" smtClean="0"/>
          </a:p>
          <a:p>
            <a:pPr marL="571500" indent="-571500">
              <a:buFont typeface="+mj-lt"/>
              <a:buAutoNum type="romanUcPeriod"/>
            </a:pPr>
            <a:endParaRPr lang="hu-HU" dirty="0" smtClean="0"/>
          </a:p>
          <a:p>
            <a:pPr marL="571500" indent="-571500">
              <a:buFont typeface="+mj-lt"/>
              <a:buAutoNum type="romanUcPeriod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Kérdések</a:t>
            </a:r>
            <a:endParaRPr lang="hu-H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http://understood.blog.hu/2012/05/04/recycling_454</a:t>
            </a: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dirty="0" smtClean="0">
                <a:hlinkClick r:id="rId3"/>
              </a:rPr>
              <a:t>http://www.ecolinst.hu/letoltok/kiadvanyok/hulladekgazdalkodas.pdf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http://www.homokhatsagihulladek.hu/sulisarok/Informaciok/A%20hulladekok.php</a:t>
            </a:r>
            <a:endParaRPr lang="hu-HU" dirty="0" smtClean="0"/>
          </a:p>
          <a:p>
            <a:r>
              <a:rPr lang="hu-HU" dirty="0" smtClean="0">
                <a:hlinkClick r:id="rId5"/>
              </a:rPr>
              <a:t>http://hu.wikipedia.org/wiki/Hullad%C3%A9k</a:t>
            </a:r>
            <a:endParaRPr lang="hu-HU" dirty="0" smtClean="0"/>
          </a:p>
          <a:p>
            <a:r>
              <a:rPr lang="hu-HU" dirty="0" smtClean="0">
                <a:hlinkClick r:id="rId6"/>
              </a:rPr>
              <a:t>http://www.google.hu/search?hl=hu&amp;client=firefox-a&amp;rls=org.mozilla:hu:official&amp;q=szem%C3%A9t&amp;bav=on.2,or.r_gc.r_pw.r_qf.&amp;biw=1280&amp;bih=885&amp;um=1&amp;ie=UTF-8&amp;tbm=isch&amp;source=og&amp;sa=N&amp;tab=wi&amp;ei=ZmIaUez1EpSQhQeK3oHIBQ</a:t>
            </a:r>
            <a:endParaRPr lang="hu-HU" dirty="0" smtClean="0"/>
          </a:p>
          <a:p>
            <a:r>
              <a:rPr lang="hu-HU" dirty="0" smtClean="0">
                <a:hlinkClick r:id="rId7"/>
              </a:rPr>
              <a:t>http://kornyezetbarat.hulladekboltermek.hu/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Források</a:t>
            </a:r>
            <a:endParaRPr lang="hu-H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hu-HU" sz="5000" dirty="0" smtClean="0"/>
              <a:t>Köszönöm a figyelmet</a:t>
            </a:r>
            <a:endParaRPr lang="hu-HU" sz="50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hulladék egyidős az élettel. Minden élőlény termel valamiféle hulladékot élete során, és maga is „hulladékká” válik, mikor elpusztul. A természetben keletkező hulladékok nyersanyagként szolgálnak más élő szervezetek számára. A lebontó szervezetek (pl. gombák, baktériumok) azok az élőlények, amelyek visszaalakítják az elhalt szerves anyagokat ásványi anyagokká.</a:t>
            </a:r>
            <a:endParaRPr lang="hu-HU" sz="2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Bevezetés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Ha nincs már szükségünk valamire, kidobjuk, szemét lesz belőle. A szeméttermelés alapvető emberi tulajdonság, nem termelődik efféle anyag. A köznapi életben a háztartási vegyes hulladékot nevezik szemétnek, hulladéknak a termelési folyamat során visszamaradó anyagokat, és az osztályozott, válogatott szemetet mondjuk.</a:t>
            </a:r>
            <a:endParaRPr lang="hu-HU" sz="2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szemét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3843511" cy="255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69247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Az állandó települések mellett jöttek létre az első „szeméttelepek”. A legrégebbi szeméttárolók egyikét egy kőkorszaki településen találták Norvégiában, szeméthalom volt.  A hatalmas szemétdombot, amely jórészt csontokból, cserepekből és hamuból állt időnként felgyújtották, valószínűleg azért, hogy megszabaduljanak a kellemetlen szagoktól és csökkentsék a szemét által elfoglalt helyet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Kezdetek Kezdete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45024"/>
            <a:ext cx="3582195" cy="2615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95588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rómaiak fejlett kultúrájában már létezett a maihoz hasonló szemétszállítási rendszer. A keletkező szilárd konyhai hulladékot cserépedényekben tárolták, és megfelelő fizetségért naponta elszállították azt a városon kívüli parasztgazdáknak. Számos ókori városban épültek vízelvezető rendszerek is voltak, 4 méter magas csatorna volt, így a folyékony hulladékot, szennyvizet ez a „modern” csatornarendszer vezette el, melyet térítés ellenében lehetett igénybe venni</a:t>
            </a:r>
            <a:endParaRPr lang="hu-HU" sz="2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Ókori Róma 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89040"/>
            <a:ext cx="3705200" cy="277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„sötét” középkorban a szemetet kihajították az ablakon az utcára, a vároldalba. Az emberek a rothadó, bűzlő anyagokkal teli utcákon csak gólyalábon, vagy az azóta divatos magas sarkú cipőkben tudtak járni. Rengeteg patkány nyüzsgött ezeken a helyeken rendszeres járványokat okozva (pestis, kolera). Mikor felismerték a szemét és a járványok közötti összefüggést, magánvállalkozások alakultak a szemét elszállítására.</a:t>
            </a:r>
            <a:endParaRPr lang="hu-HU" sz="2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Igénytelen középkor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4026768" cy="291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hulladék eltakarítása azonban csak a 19. században vált általánossá, miután Robert Koch kétséget kizáróan igazolta, hogy a betegségeket a szemétben levő kórokozók okozzák. A keletkezett szemetet elszállították a településen kívülre, azonban biztonságos elhelyezésről még nem lehetett beszélni.</a:t>
            </a:r>
            <a:endParaRPr lang="hu-HU" sz="2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Fejlődik a társadalom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2851517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23241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A hulladékeltakarítás csak későn vált általánossá. A 19. század végén létrehozták az első szemétégetőt, sőt már beszélhetünk szelektív válogatásról is, melyet kézzel oldottak meg 1898-ban az USA-ban. Az ipari forradalom után a hulladék összetétele drasztikusan megváltozott. Míg a régebbi korok hulladéka főként szerves alapú volt, addig a jelené nagy mennyiségben tartalmaz életre közvetlenül veszélyes anyagokat, természetidegen, nem lebomló maradékokat</a:t>
            </a:r>
            <a:r>
              <a:rPr lang="hu-HU" dirty="0" smtClean="0"/>
              <a:t>. 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Hulladék változás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293096"/>
            <a:ext cx="3521968" cy="235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4000"/>
            <a:ext cx="4978896" cy="5073352"/>
          </a:xfrm>
        </p:spPr>
        <p:txBody>
          <a:bodyPr>
            <a:normAutofit/>
          </a:bodyPr>
          <a:lstStyle/>
          <a:p>
            <a:r>
              <a:rPr lang="hu-HU" sz="2000" dirty="0" smtClean="0"/>
              <a:t>Talán a legkörnyezetkímélőbb hulladékkezelést valósították meg a falusi parasztgazdák. Gyakorlatilag elszállítandó hulladékot nem termeltek. Csomagoló anyagokra nem volt szükségük, mert nagyrészt önellátóak voltak, tároló edényeiket pedig évtizedekig használták. A szerves hulladékokat feletették a háziállatokkal, vagy a talaj trágyázására használták.</a:t>
            </a:r>
            <a:endParaRPr lang="hu-HU" sz="2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Parasztgazdák..</a:t>
            </a:r>
            <a:endParaRPr lang="hu-H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49188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1016</Words>
  <Application>Microsoft Office PowerPoint</Application>
  <PresentationFormat>Diavetítés a képernyőre (4:3 oldalarány)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Papír</vt:lpstr>
      <vt:lpstr>Szemét Útja</vt:lpstr>
      <vt:lpstr>Bevezetés</vt:lpstr>
      <vt:lpstr>A szemét</vt:lpstr>
      <vt:lpstr>Kezdetek Kezdete</vt:lpstr>
      <vt:lpstr>Ókori Róma </vt:lpstr>
      <vt:lpstr>Igénytelen középkor</vt:lpstr>
      <vt:lpstr>Fejlődik a társadalom</vt:lpstr>
      <vt:lpstr>Hulladék változás</vt:lpstr>
      <vt:lpstr>Parasztgazdák..</vt:lpstr>
      <vt:lpstr>Modern társadalmak</vt:lpstr>
      <vt:lpstr>Szemét növekedése</vt:lpstr>
      <vt:lpstr>Szelektív hulladékgyűjtés</vt:lpstr>
      <vt:lpstr>Előfordul..</vt:lpstr>
      <vt:lpstr>Újrahasznosítás</vt:lpstr>
      <vt:lpstr>Veszélyes hulladék</vt:lpstr>
      <vt:lpstr>Tengeri hulladék</vt:lpstr>
      <vt:lpstr>Kérdések</vt:lpstr>
      <vt:lpstr>Források</vt:lpstr>
      <vt:lpstr>Köszönöm a figyelmet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Vendég</dc:creator>
  <cp:lastModifiedBy>Vendég</cp:lastModifiedBy>
  <cp:revision>28</cp:revision>
  <dcterms:created xsi:type="dcterms:W3CDTF">2013-01-30T06:59:00Z</dcterms:created>
  <dcterms:modified xsi:type="dcterms:W3CDTF">2013-02-13T07:05:29Z</dcterms:modified>
</cp:coreProperties>
</file>