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0" r:id="rId4"/>
    <p:sldId id="261" r:id="rId5"/>
    <p:sldId id="262" r:id="rId6"/>
    <p:sldId id="265" r:id="rId7"/>
    <p:sldId id="268" r:id="rId8"/>
    <p:sldId id="257" r:id="rId9"/>
    <p:sldId id="267" r:id="rId10"/>
    <p:sldId id="266" r:id="rId11"/>
    <p:sldId id="259" r:id="rId12"/>
    <p:sldId id="264" r:id="rId13"/>
    <p:sldId id="263" r:id="rId14"/>
    <p:sldId id="271" r:id="rId15"/>
    <p:sldId id="269" r:id="rId16"/>
    <p:sldId id="272" r:id="rId17"/>
    <p:sldId id="270" r:id="rId18"/>
    <p:sldId id="279" r:id="rId19"/>
    <p:sldId id="275" r:id="rId20"/>
    <p:sldId id="276" r:id="rId21"/>
    <p:sldId id="282" r:id="rId22"/>
    <p:sldId id="273" r:id="rId23"/>
    <p:sldId id="277" r:id="rId24"/>
    <p:sldId id="278" r:id="rId25"/>
    <p:sldId id="283" r:id="rId26"/>
    <p:sldId id="280" r:id="rId27"/>
    <p:sldId id="281" r:id="rId2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00FF00"/>
    <a:srgbClr val="000000"/>
    <a:srgbClr val="9966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72" d="100"/>
          <a:sy n="72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50F2F-B9D2-413C-BD0C-E27418C4BE08}" type="datetimeFigureOut">
              <a:rPr lang="hu-HU" smtClean="0"/>
              <a:pPr/>
              <a:t>2013.02.20.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1E0A0-D3A2-4937-A378-ED66CFBFA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8039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1E0A0-D3A2-4937-A378-ED66CFBFAA56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849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ED9A4-6E8F-476E-A053-51F15F7E12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83111-1B3A-4DFF-A587-CED73B0838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F7173-7098-4DAB-9384-14A31D56B1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24C86-06A0-4499-894B-60644F1031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D6EE5-28D0-4997-8606-5E9C54580C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54534-4825-43ED-9D34-2F08068472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D18CB-AC98-4CF8-94CB-F7FFA4CF20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0922F-F407-4936-9810-B3B6E04DBF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2450A-D231-4233-90E3-9CDCACF566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86BB-5526-4A58-B284-70BB63789A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E369B-B143-47F5-B87C-D9162B2504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B00"/>
            </a:gs>
            <a:gs pos="50000">
              <a:srgbClr val="008000"/>
            </a:gs>
            <a:gs pos="100000">
              <a:srgbClr val="003B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7C43FF8-C1BB-4C7A-BE0C-53FBE00337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M2U00278.a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M2U00277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7772400" cy="1470025"/>
          </a:xfrm>
        </p:spPr>
        <p:txBody>
          <a:bodyPr/>
          <a:lstStyle/>
          <a:p>
            <a:pPr eaLnBrk="1" hangingPunct="1"/>
            <a:r>
              <a:rPr lang="hu-HU" sz="6000" b="1" dirty="0" err="1" smtClean="0">
                <a:solidFill>
                  <a:srgbClr val="66FF33"/>
                </a:solidFill>
                <a:latin typeface="Comic Sans MS" pitchFamily="66" charset="0"/>
              </a:rPr>
              <a:t>Ökoiskola</a:t>
            </a:r>
            <a:endParaRPr lang="hu-HU" sz="6000" b="1" dirty="0" smtClean="0">
              <a:solidFill>
                <a:srgbClr val="66FF33"/>
              </a:solidFill>
              <a:latin typeface="Comic Sans MS" pitchFamily="66" charset="0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292600"/>
            <a:ext cx="6696918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400" b="1" dirty="0" smtClean="0">
                <a:solidFill>
                  <a:srgbClr val="FF9900"/>
                </a:solidFill>
                <a:latin typeface="Comic Sans MS" pitchFamily="66" charset="0"/>
              </a:rPr>
              <a:t>Készítette:</a:t>
            </a:r>
            <a:r>
              <a:rPr lang="hu-HU" sz="2400" dirty="0" smtClean="0">
                <a:solidFill>
                  <a:srgbClr val="FF9900"/>
                </a:solidFill>
                <a:latin typeface="Comic Sans MS" pitchFamily="66" charset="0"/>
              </a:rPr>
              <a:t>Horváth Eliza Anna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b="1" dirty="0" smtClean="0">
                <a:solidFill>
                  <a:srgbClr val="FF9900"/>
                </a:solidFill>
                <a:latin typeface="Comic Sans MS" pitchFamily="66" charset="0"/>
              </a:rPr>
              <a:t>Felkészítő tanár:</a:t>
            </a:r>
            <a:r>
              <a:rPr lang="hu-HU" sz="2400" dirty="0" smtClean="0">
                <a:solidFill>
                  <a:srgbClr val="FF9900"/>
                </a:solidFill>
                <a:latin typeface="Comic Sans MS" pitchFamily="66" charset="0"/>
              </a:rPr>
              <a:t>Marton Anikó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b="1" dirty="0" smtClean="0">
                <a:solidFill>
                  <a:srgbClr val="FF9900"/>
                </a:solidFill>
                <a:latin typeface="Comic Sans MS" pitchFamily="66" charset="0"/>
              </a:rPr>
              <a:t>Iskola neve:</a:t>
            </a:r>
            <a:r>
              <a:rPr lang="hu-HU" sz="2400" dirty="0" smtClean="0">
                <a:solidFill>
                  <a:srgbClr val="FF9900"/>
                </a:solidFill>
                <a:latin typeface="Comic Sans MS" pitchFamily="66" charset="0"/>
              </a:rPr>
              <a:t>Fekete István-Vörösmarty Mihály Általános Iskola Gimnázium és Szakközépiskola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b="1" dirty="0" smtClean="0">
                <a:solidFill>
                  <a:srgbClr val="FF9900"/>
                </a:solidFill>
                <a:latin typeface="Comic Sans MS" pitchFamily="66" charset="0"/>
              </a:rPr>
              <a:t>Iskola</a:t>
            </a:r>
            <a:r>
              <a:rPr lang="hu-HU" sz="2400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hu-HU" sz="2400" b="1" dirty="0" smtClean="0">
                <a:solidFill>
                  <a:srgbClr val="FF9900"/>
                </a:solidFill>
                <a:latin typeface="Comic Sans MS" pitchFamily="66" charset="0"/>
              </a:rPr>
              <a:t>címe:</a:t>
            </a:r>
            <a:r>
              <a:rPr lang="hu-HU" sz="2400" dirty="0" smtClean="0">
                <a:solidFill>
                  <a:srgbClr val="FF9900"/>
                </a:solidFill>
                <a:latin typeface="Comic Sans MS" pitchFamily="66" charset="0"/>
              </a:rPr>
              <a:t>8400 Ajka Fürst Sándor utca 2.</a:t>
            </a:r>
          </a:p>
          <a:p>
            <a:pPr eaLnBrk="1" hangingPunct="1">
              <a:lnSpc>
                <a:spcPct val="80000"/>
              </a:lnSpc>
            </a:pPr>
            <a:r>
              <a:rPr lang="hu-HU" sz="1200" dirty="0" smtClean="0"/>
              <a:t>     </a:t>
            </a:r>
          </a:p>
          <a:p>
            <a:pPr eaLnBrk="1" hangingPunct="1">
              <a:lnSpc>
                <a:spcPct val="80000"/>
              </a:lnSpc>
            </a:pPr>
            <a:endParaRPr lang="hu-HU" sz="1200" dirty="0" smtClean="0"/>
          </a:p>
          <a:p>
            <a:pPr eaLnBrk="1" hangingPunct="1">
              <a:lnSpc>
                <a:spcPct val="80000"/>
              </a:lnSpc>
            </a:pPr>
            <a:endParaRPr lang="hu-HU" sz="12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353483" y="692150"/>
            <a:ext cx="6340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66FF33"/>
                </a:solidFill>
              </a:rPr>
              <a:t>PET palackok </a:t>
            </a:r>
            <a:r>
              <a:rPr lang="hu-HU" sz="4000" b="1" dirty="0">
                <a:solidFill>
                  <a:srgbClr val="66FF33"/>
                </a:solidFill>
              </a:rPr>
              <a:t>és kupakok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972000" y="2277096"/>
            <a:ext cx="7200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9900"/>
                </a:solidFill>
              </a:rPr>
              <a:t>100-100 </a:t>
            </a:r>
            <a:r>
              <a:rPr lang="hu-HU" sz="2800" b="1" dirty="0">
                <a:solidFill>
                  <a:srgbClr val="FF9900"/>
                </a:solidFill>
              </a:rPr>
              <a:t>db </a:t>
            </a:r>
            <a:r>
              <a:rPr lang="hu-HU" sz="2800" b="1" dirty="0" smtClean="0">
                <a:solidFill>
                  <a:srgbClr val="FF9900"/>
                </a:solidFill>
              </a:rPr>
              <a:t>kupakért vagy palackért 10 pötty jár.  </a:t>
            </a:r>
            <a:r>
              <a:rPr lang="hu-HU" sz="2800" b="1" dirty="0">
                <a:solidFill>
                  <a:srgbClr val="FF9900"/>
                </a:solidFill>
              </a:rPr>
              <a:t>Ezeket</a:t>
            </a:r>
            <a:r>
              <a:rPr lang="hu-HU" sz="2800" b="1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hu-HU" sz="2800" b="1" dirty="0">
                <a:solidFill>
                  <a:srgbClr val="FF9900"/>
                </a:solidFill>
              </a:rPr>
              <a:t>a</a:t>
            </a:r>
            <a:r>
              <a:rPr lang="hu-HU" sz="2800" b="1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hu-HU" sz="2800" b="1" dirty="0">
                <a:solidFill>
                  <a:srgbClr val="FF9900"/>
                </a:solidFill>
              </a:rPr>
              <a:t>gyerekek otthon is gyűjtik,</a:t>
            </a:r>
            <a:r>
              <a:rPr lang="hu-HU" sz="2800" b="1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hu-HU" sz="2800" b="1" dirty="0">
                <a:solidFill>
                  <a:srgbClr val="FF9900"/>
                </a:solidFill>
              </a:rPr>
              <a:t>szüleik, rokonság és a barátok bevonásával.</a:t>
            </a:r>
          </a:p>
        </p:txBody>
      </p:sp>
      <p:pic>
        <p:nvPicPr>
          <p:cNvPr id="11268" name="Picture 5" descr="MP90032111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88658">
            <a:off x="7048160" y="4078605"/>
            <a:ext cx="1868634" cy="2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P90032111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8658" flipH="1">
            <a:off x="277451" y="4105989"/>
            <a:ext cx="1868634" cy="2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49250" y="476250"/>
            <a:ext cx="8794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b="1" smtClean="0">
                <a:solidFill>
                  <a:schemeClr val="folHlink"/>
                </a:solidFill>
              </a:rPr>
              <a:t>Zöldnapok</a:t>
            </a:r>
            <a:r>
              <a:rPr lang="hu-HU" sz="4000" b="1">
                <a:solidFill>
                  <a:schemeClr val="folHlink"/>
                </a:solidFill>
              </a:rPr>
              <a:t>, projektek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0" y="2491658"/>
            <a:ext cx="91439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9900"/>
                </a:solidFill>
              </a:rPr>
              <a:t>Az osztályok saját szervezésben is tarthatnak projekteket, de segíthetnek szülők is. </a:t>
            </a:r>
            <a:r>
              <a:rPr lang="hu-HU" sz="2800" b="1" dirty="0" smtClean="0">
                <a:solidFill>
                  <a:srgbClr val="FF9900"/>
                </a:solidFill>
              </a:rPr>
              <a:t/>
            </a:r>
            <a:br>
              <a:rPr lang="hu-HU" sz="2800" b="1" dirty="0" smtClean="0">
                <a:solidFill>
                  <a:srgbClr val="FF9900"/>
                </a:solidFill>
              </a:rPr>
            </a:br>
            <a:r>
              <a:rPr lang="hu-HU" sz="2800" b="1" dirty="0" smtClean="0">
                <a:solidFill>
                  <a:srgbClr val="FF9900"/>
                </a:solidFill>
              </a:rPr>
              <a:t>Ezek </a:t>
            </a:r>
            <a:r>
              <a:rPr lang="hu-HU" sz="2800" b="1" dirty="0" smtClean="0">
                <a:solidFill>
                  <a:srgbClr val="FF9900"/>
                </a:solidFill>
              </a:rPr>
              <a:t>lehetnek tanórákon, délután vagy akár hétvégeken. Alkalmanként 20 pötty adható.</a:t>
            </a:r>
            <a:endParaRPr lang="hu-HU" sz="28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b="1" smtClean="0">
                <a:solidFill>
                  <a:schemeClr val="folHlink"/>
                </a:solidFill>
              </a:rPr>
              <a:t>Madáretetők, madarak etetése </a:t>
            </a:r>
            <a:endParaRPr lang="hu-HU" sz="4000" b="1">
              <a:solidFill>
                <a:schemeClr val="folHlink"/>
              </a:solidFill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95537" y="1484784"/>
            <a:ext cx="835292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9900"/>
                </a:solidFill>
              </a:rPr>
              <a:t>Fontos a téli etetés, hiszen ilyenkor kevés élelmet találnak madaraink. Ha az osztályok meg is nevezik a kis kétlábúakat, akkor bónusz pöttyöket kapnak. </a:t>
            </a:r>
            <a:r>
              <a:rPr lang="hu-HU" sz="2800" b="1" dirty="0" smtClean="0">
                <a:solidFill>
                  <a:srgbClr val="FF9900"/>
                </a:solidFill>
              </a:rPr>
              <a:t/>
            </a:r>
            <a:br>
              <a:rPr lang="hu-HU" sz="2800" b="1" dirty="0" smtClean="0">
                <a:solidFill>
                  <a:srgbClr val="FF9900"/>
                </a:solidFill>
              </a:rPr>
            </a:br>
            <a:r>
              <a:rPr lang="hu-HU" sz="2800" b="1" dirty="0" smtClean="0">
                <a:solidFill>
                  <a:srgbClr val="FF9900"/>
                </a:solidFill>
              </a:rPr>
              <a:t>(</a:t>
            </a:r>
            <a:r>
              <a:rPr lang="hu-HU" sz="2800" b="1" dirty="0" smtClean="0">
                <a:solidFill>
                  <a:srgbClr val="FF9900"/>
                </a:solidFill>
              </a:rPr>
              <a:t>Ezeket a biológia tanárok is jegyzik. </a:t>
            </a:r>
            <a:r>
              <a:rPr lang="hu-HU" sz="2800" b="1" dirty="0" smtClean="0">
                <a:solidFill>
                  <a:srgbClr val="FF9900"/>
                </a:solidFill>
              </a:rPr>
              <a:t/>
            </a:r>
            <a:br>
              <a:rPr lang="hu-HU" sz="2800" b="1" dirty="0" smtClean="0">
                <a:solidFill>
                  <a:srgbClr val="FF9900"/>
                </a:solidFill>
              </a:rPr>
            </a:br>
            <a:r>
              <a:rPr lang="hu-HU" sz="2800" b="1" dirty="0" smtClean="0">
                <a:solidFill>
                  <a:srgbClr val="FF9900"/>
                </a:solidFill>
              </a:rPr>
              <a:t>Később </a:t>
            </a:r>
            <a:r>
              <a:rPr lang="hu-HU" sz="2800" b="1" dirty="0" smtClean="0">
                <a:solidFill>
                  <a:srgbClr val="FF9900"/>
                </a:solidFill>
              </a:rPr>
              <a:t>jól jöhet a feleléskor.)</a:t>
            </a:r>
            <a:endParaRPr lang="hu-HU" sz="2800" b="1" dirty="0">
              <a:solidFill>
                <a:srgbClr val="FF9900"/>
              </a:solidFill>
            </a:endParaRPr>
          </a:p>
        </p:txBody>
      </p:sp>
      <p:pic>
        <p:nvPicPr>
          <p:cNvPr id="13316" name="Picture 5" descr="MP90043176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08500"/>
            <a:ext cx="25209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14446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folHlink"/>
                </a:solidFill>
              </a:rPr>
              <a:t>Természet Búvár használata </a:t>
            </a:r>
            <a:endParaRPr lang="hu-HU" sz="4000" b="1" dirty="0">
              <a:solidFill>
                <a:schemeClr val="folHlink"/>
              </a:solidFill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0" y="2924175"/>
            <a:ext cx="89376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9900"/>
                </a:solidFill>
              </a:rPr>
              <a:t>Egy-egy cikk feldolgozásáért 10 pötty jár, ami csoportosan és egyénileg is elvégezhető. </a:t>
            </a:r>
            <a:r>
              <a:rPr lang="hu-HU" sz="2800" b="1" dirty="0">
                <a:solidFill>
                  <a:srgbClr val="FF9900"/>
                </a:solidFill>
              </a:rPr>
              <a:t>Ezt a folyóiratot iskolánk évek óta használja a tanórákon.</a:t>
            </a:r>
          </a:p>
        </p:txBody>
      </p:sp>
      <p:pic>
        <p:nvPicPr>
          <p:cNvPr id="14340" name="Picture 5" descr="MC90032647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4941888"/>
            <a:ext cx="18637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MC90032647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503363"/>
            <a:ext cx="13684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MC90032647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79388" y="757238"/>
            <a:ext cx="25209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00965" y="333375"/>
            <a:ext cx="55563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4000" b="1" smtClean="0">
                <a:solidFill>
                  <a:srgbClr val="66FF33"/>
                </a:solidFill>
              </a:rPr>
              <a:t>Növények és ápolásuk</a:t>
            </a:r>
            <a:endParaRPr lang="hu-HU" sz="4000" b="1">
              <a:solidFill>
                <a:srgbClr val="66FF33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3068638"/>
            <a:ext cx="9144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>
                <a:solidFill>
                  <a:srgbClr val="FF9900"/>
                </a:solidFill>
              </a:rPr>
              <a:t>Legyen minél több növény </a:t>
            </a:r>
            <a:r>
              <a:rPr lang="hu-HU" sz="2800" b="1" smtClean="0">
                <a:solidFill>
                  <a:srgbClr val="FF9900"/>
                </a:solidFill>
              </a:rPr>
              <a:t>az iskolában, </a:t>
            </a:r>
            <a:r>
              <a:rPr lang="hu-HU" sz="2800" b="1">
                <a:solidFill>
                  <a:srgbClr val="FF9900"/>
                </a:solidFill>
              </a:rPr>
              <a:t>termekben és ne felejtsenek el róluk gondoskodni a gyerekek. Ezért </a:t>
            </a:r>
            <a:r>
              <a:rPr lang="hu-HU" sz="2800" b="1" smtClean="0">
                <a:solidFill>
                  <a:srgbClr val="FF9900"/>
                </a:solidFill>
              </a:rPr>
              <a:t>20 pötty jár hetente. </a:t>
            </a:r>
            <a:endParaRPr lang="hu-HU" sz="2800" b="1">
              <a:solidFill>
                <a:srgbClr val="FF9900"/>
              </a:solidFill>
            </a:endParaRPr>
          </a:p>
        </p:txBody>
      </p:sp>
      <p:pic>
        <p:nvPicPr>
          <p:cNvPr id="15364" name="Picture 4" descr="MP90043126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230346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MP90043929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6143" y="4005263"/>
            <a:ext cx="175418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MP90017786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5113"/>
            <a:ext cx="1700212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 descr="MP90039994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052513"/>
            <a:ext cx="1343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4" descr="MC900020123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4508500"/>
            <a:ext cx="12604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5" descr="MP900401891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1125538"/>
            <a:ext cx="1420813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93713" y="260350"/>
            <a:ext cx="6715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40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Udvari </a:t>
            </a:r>
            <a:r>
              <a:rPr lang="hu-HU" sz="40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munkák, takarítás </a:t>
            </a:r>
            <a:endParaRPr lang="hu-HU" sz="4000" b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0825" y="2565400"/>
            <a:ext cx="85518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 smtClean="0">
                <a:solidFill>
                  <a:srgbClr val="FF9900"/>
                </a:solidFill>
              </a:rPr>
              <a:t>Havonta </a:t>
            </a:r>
            <a:r>
              <a:rPr lang="hu-HU" sz="2800" b="1">
                <a:solidFill>
                  <a:srgbClr val="FF9900"/>
                </a:solidFill>
              </a:rPr>
              <a:t>az évszaknak megfelelő kerti munka végzéséért </a:t>
            </a:r>
            <a:r>
              <a:rPr lang="hu-HU" sz="2800" b="1" smtClean="0">
                <a:solidFill>
                  <a:srgbClr val="FF9900"/>
                </a:solidFill>
              </a:rPr>
              <a:t>(</a:t>
            </a:r>
            <a:r>
              <a:rPr lang="hu-HU" sz="2800" smtClean="0">
                <a:solidFill>
                  <a:srgbClr val="FF9900"/>
                </a:solidFill>
              </a:rPr>
              <a:t>söprés</a:t>
            </a:r>
            <a:r>
              <a:rPr lang="hu-HU" sz="2800">
                <a:solidFill>
                  <a:srgbClr val="FF9900"/>
                </a:solidFill>
              </a:rPr>
              <a:t>, tereprendezés, sziklakert gyomlálás, </a:t>
            </a:r>
            <a:r>
              <a:rPr lang="hu-HU" sz="2800" smtClean="0">
                <a:solidFill>
                  <a:srgbClr val="FF9900"/>
                </a:solidFill>
              </a:rPr>
              <a:t>virágültetés, hólapátolás</a:t>
            </a:r>
            <a:r>
              <a:rPr lang="hu-HU" sz="2800">
                <a:solidFill>
                  <a:srgbClr val="FF9900"/>
                </a:solidFill>
              </a:rPr>
              <a:t>, stb.</a:t>
            </a:r>
            <a:r>
              <a:rPr lang="hu-HU" sz="2800" b="1">
                <a:solidFill>
                  <a:srgbClr val="FF9900"/>
                </a:solidFill>
              </a:rPr>
              <a:t>) és az osztályterem takarításáért (</a:t>
            </a:r>
            <a:r>
              <a:rPr lang="hu-HU" sz="2800">
                <a:solidFill>
                  <a:srgbClr val="FF9900"/>
                </a:solidFill>
              </a:rPr>
              <a:t>ablakpucolás, portörlés, söprés, felmosás</a:t>
            </a:r>
            <a:r>
              <a:rPr lang="hu-HU" sz="2800" b="1">
                <a:solidFill>
                  <a:srgbClr val="FF9900"/>
                </a:solidFill>
              </a:rPr>
              <a:t>) </a:t>
            </a:r>
            <a:r>
              <a:rPr lang="hu-HU" sz="2800" b="1" smtClean="0">
                <a:solidFill>
                  <a:srgbClr val="FF9900"/>
                </a:solidFill>
              </a:rPr>
              <a:t>20 pötty </a:t>
            </a:r>
            <a:r>
              <a:rPr lang="hu-HU" sz="2800" b="1">
                <a:solidFill>
                  <a:srgbClr val="FF9900"/>
                </a:solidFill>
              </a:rPr>
              <a:t>jár.</a:t>
            </a:r>
          </a:p>
        </p:txBody>
      </p:sp>
      <p:pic>
        <p:nvPicPr>
          <p:cNvPr id="16388" name="Picture 5" descr="MP90042436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738688"/>
            <a:ext cx="180022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MC90033294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981075"/>
            <a:ext cx="13160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42794" y="476250"/>
            <a:ext cx="62632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4000" b="1" smtClean="0">
                <a:solidFill>
                  <a:srgbClr val="66FF33"/>
                </a:solidFill>
              </a:rPr>
              <a:t>Természetközeli sportok</a:t>
            </a:r>
            <a:endParaRPr lang="hu-HU" sz="4000" b="1">
              <a:solidFill>
                <a:srgbClr val="66FF33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716463" y="1196975"/>
            <a:ext cx="44275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 smtClean="0">
                <a:solidFill>
                  <a:srgbClr val="FF9900"/>
                </a:solidFill>
              </a:rPr>
              <a:t>Minden kiruccanásért </a:t>
            </a:r>
            <a:r>
              <a:rPr lang="hu-HU" sz="2800" b="1">
                <a:solidFill>
                  <a:srgbClr val="FF9900"/>
                </a:solidFill>
              </a:rPr>
              <a:t>3</a:t>
            </a:r>
            <a:r>
              <a:rPr lang="hu-HU" sz="2800" b="1" smtClean="0">
                <a:solidFill>
                  <a:srgbClr val="FF9900"/>
                </a:solidFill>
              </a:rPr>
              <a:t>0 pötty </a:t>
            </a:r>
            <a:r>
              <a:rPr lang="hu-HU" sz="2800" b="1">
                <a:solidFill>
                  <a:srgbClr val="FF9900"/>
                </a:solidFill>
              </a:rPr>
              <a:t>jár, ha az egész </a:t>
            </a:r>
            <a:r>
              <a:rPr lang="hu-HU" sz="2800" b="1" smtClean="0">
                <a:solidFill>
                  <a:srgbClr val="FF9900"/>
                </a:solidFill>
              </a:rPr>
              <a:t>osztály </a:t>
            </a:r>
            <a:r>
              <a:rPr lang="hu-HU" sz="2800" b="1">
                <a:solidFill>
                  <a:srgbClr val="FF9900"/>
                </a:solidFill>
              </a:rPr>
              <a:t>kirándul vagy túrázik, </a:t>
            </a:r>
            <a:r>
              <a:rPr lang="hu-HU" sz="2800" b="1" smtClean="0">
                <a:solidFill>
                  <a:srgbClr val="FF9900"/>
                </a:solidFill>
              </a:rPr>
              <a:t>bónusz pötty, ha az osztályban valaki  </a:t>
            </a:r>
            <a:r>
              <a:rPr lang="hu-HU" sz="2800" b="1">
                <a:solidFill>
                  <a:srgbClr val="FF9900"/>
                </a:solidFill>
              </a:rPr>
              <a:t>rendszeresen űz valamilyen zöld sportot</a:t>
            </a:r>
            <a:r>
              <a:rPr lang="hu-HU">
                <a:solidFill>
                  <a:srgbClr val="FF9900"/>
                </a:solidFill>
              </a:rPr>
              <a:t> </a:t>
            </a:r>
            <a:r>
              <a:rPr lang="hu-HU" sz="2800">
                <a:solidFill>
                  <a:srgbClr val="FF9900"/>
                </a:solidFill>
              </a:rPr>
              <a:t>(pl.: kerékpározás, túrázás, lovaglás stb.)</a:t>
            </a:r>
          </a:p>
        </p:txBody>
      </p:sp>
      <p:pic>
        <p:nvPicPr>
          <p:cNvPr id="17412" name="Picture 4" descr="299446_483783064985362_1898868142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39608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71550" y="5229225"/>
            <a:ext cx="272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solidFill>
                  <a:srgbClr val="66FF33"/>
                </a:solidFill>
              </a:rPr>
              <a:t>Jessyvel a legelőn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66813" y="4238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Arial" charset="0"/>
            </a:endParaRPr>
          </a:p>
        </p:txBody>
      </p:sp>
      <p:sp>
        <p:nvSpPr>
          <p:cNvPr id="18435" name="Szövegdoboz 2"/>
          <p:cNvSpPr txBox="1">
            <a:spLocks noChangeArrowheads="1"/>
          </p:cNvSpPr>
          <p:nvPr/>
        </p:nvSpPr>
        <p:spPr bwMode="auto">
          <a:xfrm>
            <a:off x="0" y="2603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FF00"/>
                </a:solidFill>
              </a:rPr>
              <a:t> </a:t>
            </a:r>
            <a:r>
              <a:rPr lang="hu-HU" sz="3600" b="1" dirty="0">
                <a:solidFill>
                  <a:srgbClr val="00FF00"/>
                </a:solidFill>
              </a:rPr>
              <a:t>P</a:t>
            </a:r>
            <a:r>
              <a:rPr lang="hu-HU" sz="3600" b="1" dirty="0" smtClean="0">
                <a:solidFill>
                  <a:srgbClr val="00FF00"/>
                </a:solidFill>
              </a:rPr>
              <a:t>ályázatok</a:t>
            </a:r>
            <a:r>
              <a:rPr lang="hu-HU" sz="3600" b="1" dirty="0">
                <a:solidFill>
                  <a:srgbClr val="00FF00"/>
                </a:solidFill>
              </a:rPr>
              <a:t>, versenyek</a:t>
            </a:r>
          </a:p>
        </p:txBody>
      </p:sp>
      <p:sp>
        <p:nvSpPr>
          <p:cNvPr id="18436" name="Szövegdoboz 3"/>
          <p:cNvSpPr txBox="1">
            <a:spLocks noChangeArrowheads="1"/>
          </p:cNvSpPr>
          <p:nvPr/>
        </p:nvSpPr>
        <p:spPr bwMode="auto">
          <a:xfrm>
            <a:off x="0" y="2548061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 dirty="0">
                <a:solidFill>
                  <a:srgbClr val="FF9900"/>
                </a:solidFill>
              </a:rPr>
              <a:t>A részvételért </a:t>
            </a:r>
            <a:r>
              <a:rPr lang="hu-HU" sz="2800" b="1" dirty="0" smtClean="0">
                <a:solidFill>
                  <a:srgbClr val="FF9900"/>
                </a:solidFill>
              </a:rPr>
              <a:t>10 pötty gazdagítja az osztályt. </a:t>
            </a:r>
            <a:r>
              <a:rPr lang="hu-HU" sz="2800" b="1" dirty="0" smtClean="0">
                <a:solidFill>
                  <a:srgbClr val="FF9900"/>
                </a:solidFill>
              </a:rPr>
              <a:t/>
            </a:r>
            <a:br>
              <a:rPr lang="hu-HU" sz="2800" b="1" dirty="0" smtClean="0">
                <a:solidFill>
                  <a:srgbClr val="FF9900"/>
                </a:solidFill>
              </a:rPr>
            </a:br>
            <a:r>
              <a:rPr lang="hu-HU" sz="2800" b="1" dirty="0" smtClean="0">
                <a:solidFill>
                  <a:srgbClr val="FF9900"/>
                </a:solidFill>
              </a:rPr>
              <a:t/>
            </a:r>
            <a:br>
              <a:rPr lang="hu-HU" sz="2800" b="1" dirty="0" smtClean="0">
                <a:solidFill>
                  <a:srgbClr val="FF9900"/>
                </a:solidFill>
              </a:rPr>
            </a:br>
            <a:r>
              <a:rPr lang="hu-HU" sz="2800" b="1" dirty="0" smtClean="0">
                <a:solidFill>
                  <a:srgbClr val="FF9900"/>
                </a:solidFill>
              </a:rPr>
              <a:t>Eredményes </a:t>
            </a:r>
            <a:r>
              <a:rPr lang="hu-HU" sz="2800" b="1" dirty="0" smtClean="0">
                <a:solidFill>
                  <a:srgbClr val="FF9900"/>
                </a:solidFill>
              </a:rPr>
              <a:t>szereplésért bónusz pötty jár.</a:t>
            </a:r>
            <a:endParaRPr lang="hu-HU" sz="28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zövegdoboz 2"/>
          <p:cNvSpPr txBox="1">
            <a:spLocks noChangeArrowheads="1"/>
          </p:cNvSpPr>
          <p:nvPr/>
        </p:nvSpPr>
        <p:spPr bwMode="auto">
          <a:xfrm>
            <a:off x="0" y="404813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b="1">
                <a:solidFill>
                  <a:srgbClr val="00FF00"/>
                </a:solidFill>
              </a:rPr>
              <a:t>Hány </a:t>
            </a:r>
            <a:r>
              <a:rPr lang="hu-HU" sz="4000" b="1" smtClean="0">
                <a:solidFill>
                  <a:srgbClr val="00FF00"/>
                </a:solidFill>
              </a:rPr>
              <a:t>pöttyöt </a:t>
            </a:r>
            <a:r>
              <a:rPr lang="hu-HU" sz="4000" b="1">
                <a:solidFill>
                  <a:srgbClr val="00FF00"/>
                </a:solidFill>
              </a:rPr>
              <a:t>lehet  gyűjteni </a:t>
            </a:r>
            <a:r>
              <a:rPr lang="hu-HU" sz="4000" b="1" smtClean="0">
                <a:solidFill>
                  <a:srgbClr val="00FF00"/>
                </a:solidFill>
              </a:rPr>
              <a:t>a verseny </a:t>
            </a:r>
            <a:r>
              <a:rPr lang="hu-HU" sz="4000" b="1">
                <a:solidFill>
                  <a:srgbClr val="00FF00"/>
                </a:solidFill>
              </a:rPr>
              <a:t>során ? </a:t>
            </a:r>
          </a:p>
        </p:txBody>
      </p:sp>
      <p:sp>
        <p:nvSpPr>
          <p:cNvPr id="19459" name="Szövegdoboz 3"/>
          <p:cNvSpPr txBox="1">
            <a:spLocks noChangeArrowheads="1"/>
          </p:cNvSpPr>
          <p:nvPr/>
        </p:nvSpPr>
        <p:spPr bwMode="auto">
          <a:xfrm>
            <a:off x="2051050" y="2708275"/>
            <a:ext cx="4459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AutoNum type="alphaLcParenR"/>
            </a:pPr>
            <a:r>
              <a:rPr lang="hu-HU" sz="2400" b="1" dirty="0">
                <a:hlinkClick r:id="rId2" action="ppaction://hlinksldjump"/>
              </a:rPr>
              <a:t>Bármennyit</a:t>
            </a:r>
            <a:endParaRPr lang="hu-HU" sz="2400" b="1" dirty="0"/>
          </a:p>
          <a:p>
            <a:pPr marL="457200" indent="-457200">
              <a:buFont typeface="Arial" charset="0"/>
              <a:buAutoNum type="alphaLcParenR"/>
            </a:pPr>
            <a:r>
              <a:rPr lang="hu-HU" sz="2400" b="1" dirty="0">
                <a:hlinkClick r:id="rId3" action="ppaction://hlinksldjump"/>
              </a:rPr>
              <a:t>Feladatonként </a:t>
            </a:r>
            <a:r>
              <a:rPr lang="hu-HU" sz="2400" b="1" dirty="0" smtClean="0">
                <a:hlinkClick r:id="rId3" action="ppaction://hlinksldjump"/>
              </a:rPr>
              <a:t>10 pöttyöt</a:t>
            </a:r>
            <a:endParaRPr lang="hu-HU" sz="2400" b="1" dirty="0"/>
          </a:p>
          <a:p>
            <a:pPr marL="457200" indent="-457200">
              <a:buFont typeface="Arial" charset="0"/>
              <a:buAutoNum type="alphaLcParenR"/>
            </a:pPr>
            <a:r>
              <a:rPr lang="hu-HU" sz="2400" b="1" dirty="0" smtClean="0">
                <a:hlinkClick r:id="rId4" action="ppaction://hlinksldjump"/>
              </a:rPr>
              <a:t>50-150 pötty </a:t>
            </a:r>
            <a:r>
              <a:rPr lang="hu-HU" sz="2400" b="1" dirty="0">
                <a:hlinkClick r:id="rId4" action="ppaction://hlinksldjump"/>
              </a:rPr>
              <a:t>között</a:t>
            </a:r>
            <a:endParaRPr lang="hu-H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zövegdoboz 2"/>
          <p:cNvSpPr txBox="1">
            <a:spLocks noChangeArrowheads="1"/>
          </p:cNvSpPr>
          <p:nvPr/>
        </p:nvSpPr>
        <p:spPr bwMode="auto">
          <a:xfrm>
            <a:off x="136525" y="836613"/>
            <a:ext cx="90074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600">
                <a:solidFill>
                  <a:srgbClr val="FF9900"/>
                </a:solidFill>
              </a:rPr>
              <a:t>Jól válaszoltál !</a:t>
            </a:r>
          </a:p>
        </p:txBody>
      </p:sp>
      <p:pic>
        <p:nvPicPr>
          <p:cNvPr id="20483" name="Picture 7" descr="MC900433820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8527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Jobbra nyíl 6">
            <a:hlinkClick r:id="rId4" action="ppaction://hlinksldjump"/>
          </p:cNvPr>
          <p:cNvSpPr/>
          <p:nvPr/>
        </p:nvSpPr>
        <p:spPr>
          <a:xfrm>
            <a:off x="7092950" y="5445125"/>
            <a:ext cx="1582738" cy="915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313124"/>
            <a:ext cx="8229600" cy="2231752"/>
          </a:xfrm>
        </p:spPr>
        <p:txBody>
          <a:bodyPr/>
          <a:lstStyle/>
          <a:p>
            <a:pPr eaLnBrk="1" hangingPunct="1"/>
            <a:r>
              <a:rPr lang="sv-SE" sz="4000" b="1" dirty="0" smtClean="0">
                <a:solidFill>
                  <a:srgbClr val="66FF33"/>
                </a:solidFill>
                <a:latin typeface="Comic Sans MS" pitchFamily="66" charset="0"/>
              </a:rPr>
              <a:t>Vajon miért nem minden iskola Ökoiskola ?</a:t>
            </a:r>
            <a:endParaRPr lang="hu-HU" sz="4000" b="1" dirty="0" smtClean="0">
              <a:solidFill>
                <a:srgbClr val="66FF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C90042448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650" y="2484438"/>
            <a:ext cx="17907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Szövegdoboz 4"/>
          <p:cNvSpPr txBox="1">
            <a:spLocks noChangeArrowheads="1"/>
          </p:cNvSpPr>
          <p:nvPr/>
        </p:nvSpPr>
        <p:spPr bwMode="auto">
          <a:xfrm>
            <a:off x="468313" y="476250"/>
            <a:ext cx="83232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9600">
                <a:solidFill>
                  <a:srgbClr val="FF9900"/>
                </a:solidFill>
              </a:rPr>
              <a:t>Rossz  válasz !</a:t>
            </a:r>
          </a:p>
        </p:txBody>
      </p:sp>
      <p:sp>
        <p:nvSpPr>
          <p:cNvPr id="6" name="Jobbra nyíl 5">
            <a:hlinkClick r:id="rId4" action="ppaction://hlinksldjump"/>
          </p:cNvPr>
          <p:cNvSpPr/>
          <p:nvPr/>
        </p:nvSpPr>
        <p:spPr>
          <a:xfrm>
            <a:off x="7164388" y="5445125"/>
            <a:ext cx="1728787" cy="91598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C90042448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650" y="2484438"/>
            <a:ext cx="17907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Szövegdoboz 4"/>
          <p:cNvSpPr txBox="1">
            <a:spLocks noChangeArrowheads="1"/>
          </p:cNvSpPr>
          <p:nvPr/>
        </p:nvSpPr>
        <p:spPr bwMode="auto">
          <a:xfrm>
            <a:off x="468313" y="476250"/>
            <a:ext cx="83232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9600">
                <a:solidFill>
                  <a:srgbClr val="FF9900"/>
                </a:solidFill>
              </a:rPr>
              <a:t>Rossz  válasz !</a:t>
            </a:r>
          </a:p>
        </p:txBody>
      </p:sp>
      <p:sp>
        <p:nvSpPr>
          <p:cNvPr id="6" name="Jobbra nyíl 5">
            <a:hlinkClick r:id="rId4" action="ppaction://hlinksldjump"/>
          </p:cNvPr>
          <p:cNvSpPr/>
          <p:nvPr/>
        </p:nvSpPr>
        <p:spPr>
          <a:xfrm>
            <a:off x="7164388" y="5445125"/>
            <a:ext cx="1728787" cy="91598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zövegdoboz 1"/>
          <p:cNvSpPr txBox="1">
            <a:spLocks noChangeArrowheads="1"/>
          </p:cNvSpPr>
          <p:nvPr/>
        </p:nvSpPr>
        <p:spPr bwMode="auto">
          <a:xfrm>
            <a:off x="0" y="765175"/>
            <a:ext cx="9144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b="1">
                <a:solidFill>
                  <a:srgbClr val="00FF00"/>
                </a:solidFill>
              </a:rPr>
              <a:t>Mit nyernek a győztes osztályok ? Kattints a jó válaszra !</a:t>
            </a:r>
          </a:p>
        </p:txBody>
      </p:sp>
      <p:sp>
        <p:nvSpPr>
          <p:cNvPr id="22531" name="Szövegdoboz 2"/>
          <p:cNvSpPr txBox="1">
            <a:spLocks noChangeArrowheads="1"/>
          </p:cNvSpPr>
          <p:nvPr/>
        </p:nvSpPr>
        <p:spPr bwMode="auto">
          <a:xfrm>
            <a:off x="684213" y="2565400"/>
            <a:ext cx="6473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371600" lvl="2" indent="-457200">
              <a:buFont typeface="Arial" charset="0"/>
              <a:buAutoNum type="alphaLcParenR"/>
            </a:pPr>
            <a:r>
              <a:rPr lang="hu-HU" sz="2400" b="1" dirty="0">
                <a:hlinkClick r:id="rId3" action="ppaction://hlinksldjump"/>
              </a:rPr>
              <a:t>Tapasztalatot és vidám perceket</a:t>
            </a:r>
            <a:endParaRPr lang="hu-HU" sz="2400" b="1" dirty="0"/>
          </a:p>
          <a:p>
            <a:pPr marL="1371600" lvl="2" indent="-457200">
              <a:buFont typeface="Arial" charset="0"/>
              <a:buAutoNum type="alphaLcParenR"/>
            </a:pPr>
            <a:r>
              <a:rPr lang="hu-HU" sz="2400" b="1" dirty="0">
                <a:hlinkClick r:id="rId4" action="ppaction://hlinksldjump"/>
              </a:rPr>
              <a:t>Pénzt </a:t>
            </a:r>
            <a:endParaRPr lang="hu-HU" sz="2400" b="1" dirty="0"/>
          </a:p>
          <a:p>
            <a:pPr marL="1371600" lvl="2" indent="-457200">
              <a:buFont typeface="Arial" charset="0"/>
              <a:buAutoNum type="alphaLcParenR"/>
            </a:pPr>
            <a:r>
              <a:rPr lang="hu-HU" sz="2400" b="1" smtClean="0">
                <a:hlinkClick r:id="rId5" action="ppaction://hlinksldjump"/>
              </a:rPr>
              <a:t>Újságot </a:t>
            </a:r>
            <a:r>
              <a:rPr lang="hu-HU" sz="2400" b="1">
                <a:hlinkClick r:id="rId5" action="ppaction://hlinksldjump"/>
              </a:rPr>
              <a:t>és </a:t>
            </a:r>
            <a:r>
              <a:rPr lang="hu-HU" sz="2400" b="1" smtClean="0">
                <a:hlinkClick r:id="rId5" action="ppaction://hlinksldjump"/>
              </a:rPr>
              <a:t>kirándulást</a:t>
            </a:r>
            <a:endParaRPr lang="hu-H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MC900433820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7813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Szövegdoboz 4"/>
          <p:cNvSpPr txBox="1">
            <a:spLocks noChangeArrowheads="1"/>
          </p:cNvSpPr>
          <p:nvPr/>
        </p:nvSpPr>
        <p:spPr bwMode="auto">
          <a:xfrm>
            <a:off x="0" y="40481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9600">
                <a:solidFill>
                  <a:srgbClr val="FF9900"/>
                </a:solidFill>
              </a:rPr>
              <a:t>Jól </a:t>
            </a:r>
            <a:r>
              <a:rPr lang="hu-HU">
                <a:solidFill>
                  <a:srgbClr val="FF9900"/>
                </a:solidFill>
              </a:rPr>
              <a:t> </a:t>
            </a:r>
            <a:r>
              <a:rPr lang="hu-HU" sz="9600">
                <a:solidFill>
                  <a:srgbClr val="FF9900"/>
                </a:solidFill>
              </a:rPr>
              <a:t>válaszoltál </a:t>
            </a:r>
            <a:r>
              <a:rPr lang="hu-HU">
                <a:solidFill>
                  <a:srgbClr val="FF9900"/>
                </a:solidFill>
              </a:rPr>
              <a:t> </a:t>
            </a:r>
            <a:r>
              <a:rPr lang="hu-HU" sz="9600">
                <a:solidFill>
                  <a:srgbClr val="FF9900"/>
                </a:solidFill>
              </a:rPr>
              <a:t>!</a:t>
            </a:r>
          </a:p>
        </p:txBody>
      </p:sp>
      <p:sp>
        <p:nvSpPr>
          <p:cNvPr id="6" name="Jobbra nyíl 5">
            <a:hlinkClick r:id="rId4" action="ppaction://hlinksldjump"/>
          </p:cNvPr>
          <p:cNvSpPr/>
          <p:nvPr/>
        </p:nvSpPr>
        <p:spPr>
          <a:xfrm>
            <a:off x="7092950" y="5589588"/>
            <a:ext cx="1554163" cy="915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MC90042448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650" y="2484438"/>
            <a:ext cx="17907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Szövegdoboz 4"/>
          <p:cNvSpPr txBox="1">
            <a:spLocks noChangeArrowheads="1"/>
          </p:cNvSpPr>
          <p:nvPr/>
        </p:nvSpPr>
        <p:spPr bwMode="auto">
          <a:xfrm>
            <a:off x="611188" y="404813"/>
            <a:ext cx="7956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600">
                <a:solidFill>
                  <a:srgbClr val="FF9900"/>
                </a:solidFill>
              </a:rPr>
              <a:t>Rossz válasz !</a:t>
            </a:r>
          </a:p>
        </p:txBody>
      </p:sp>
      <p:sp>
        <p:nvSpPr>
          <p:cNvPr id="6" name="Jobbra nyíl 5">
            <a:hlinkClick r:id="rId4" action="ppaction://hlinksldjump"/>
          </p:cNvPr>
          <p:cNvSpPr/>
          <p:nvPr/>
        </p:nvSpPr>
        <p:spPr>
          <a:xfrm>
            <a:off x="7164388" y="5589588"/>
            <a:ext cx="1554162" cy="844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MC90042448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650" y="2484438"/>
            <a:ext cx="17907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Szövegdoboz 4"/>
          <p:cNvSpPr txBox="1">
            <a:spLocks noChangeArrowheads="1"/>
          </p:cNvSpPr>
          <p:nvPr/>
        </p:nvSpPr>
        <p:spPr bwMode="auto">
          <a:xfrm>
            <a:off x="611188" y="404813"/>
            <a:ext cx="7956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9600">
                <a:solidFill>
                  <a:srgbClr val="FF9900"/>
                </a:solidFill>
              </a:rPr>
              <a:t>Rossz válasz !</a:t>
            </a:r>
          </a:p>
        </p:txBody>
      </p:sp>
      <p:sp>
        <p:nvSpPr>
          <p:cNvPr id="6" name="Jobbra nyíl 5">
            <a:hlinkClick r:id="rId4" action="ppaction://hlinksldjump"/>
          </p:cNvPr>
          <p:cNvSpPr/>
          <p:nvPr/>
        </p:nvSpPr>
        <p:spPr>
          <a:xfrm>
            <a:off x="7164388" y="5589588"/>
            <a:ext cx="1554162" cy="844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Kép 2" descr="Fénykép10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40913"/>
            <a:ext cx="2736304" cy="393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zövegdoboz 3"/>
          <p:cNvSpPr txBox="1">
            <a:spLocks noChangeArrowheads="1"/>
          </p:cNvSpPr>
          <p:nvPr/>
        </p:nvSpPr>
        <p:spPr bwMode="auto">
          <a:xfrm>
            <a:off x="539750" y="836613"/>
            <a:ext cx="857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6000" dirty="0">
                <a:solidFill>
                  <a:srgbClr val="FF9900"/>
                </a:solidFill>
              </a:rPr>
              <a:t>Köszönöm a figyelmet ! </a:t>
            </a:r>
          </a:p>
        </p:txBody>
      </p:sp>
      <p:sp>
        <p:nvSpPr>
          <p:cNvPr id="25604" name="Szövegdoboz 5"/>
          <p:cNvSpPr txBox="1">
            <a:spLocks noChangeArrowheads="1"/>
          </p:cNvSpPr>
          <p:nvPr/>
        </p:nvSpPr>
        <p:spPr bwMode="auto">
          <a:xfrm>
            <a:off x="2843808" y="5733256"/>
            <a:ext cx="3312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rgbClr val="FF9900"/>
                </a:solidFill>
              </a:rPr>
              <a:t>Horváth Eliza </a:t>
            </a:r>
            <a:r>
              <a:rPr lang="hu-HU" sz="2400" dirty="0" smtClean="0">
                <a:solidFill>
                  <a:srgbClr val="FF9900"/>
                </a:solidFill>
              </a:rPr>
              <a:t>Anna</a:t>
            </a:r>
          </a:p>
          <a:p>
            <a:pPr algn="ctr"/>
            <a:r>
              <a:rPr lang="hu-HU" sz="2400" smtClean="0">
                <a:solidFill>
                  <a:srgbClr val="FF9900"/>
                </a:solidFill>
              </a:rPr>
              <a:t>9.G</a:t>
            </a:r>
            <a:endParaRPr lang="hu-HU" sz="24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64965" y="404664"/>
            <a:ext cx="4604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9900"/>
                </a:solidFill>
              </a:rPr>
              <a:t>Köszönettel tartozom:</a:t>
            </a:r>
            <a:endParaRPr lang="hu-HU" sz="3200" b="1" dirty="0">
              <a:solidFill>
                <a:srgbClr val="FF99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339760" y="2138080"/>
            <a:ext cx="44598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9900"/>
                </a:solidFill>
              </a:rPr>
              <a:t>Marton Anikó tanárnőnek,</a:t>
            </a:r>
          </a:p>
          <a:p>
            <a:pPr algn="ctr"/>
            <a:r>
              <a:rPr lang="hu-HU" sz="2400" b="1" dirty="0" smtClean="0">
                <a:solidFill>
                  <a:srgbClr val="FF9900"/>
                </a:solidFill>
              </a:rPr>
              <a:t>Herbert Zoltán tanár úrnak,</a:t>
            </a:r>
          </a:p>
          <a:p>
            <a:pPr algn="ctr"/>
            <a:r>
              <a:rPr lang="hu-HU" sz="2400" b="1" dirty="0" smtClean="0">
                <a:solidFill>
                  <a:srgbClr val="FF9900"/>
                </a:solidFill>
              </a:rPr>
              <a:t>Anyukámnak,</a:t>
            </a:r>
          </a:p>
          <a:p>
            <a:pPr algn="ctr"/>
            <a:r>
              <a:rPr lang="hu-HU" sz="2400" b="1" dirty="0" smtClean="0">
                <a:solidFill>
                  <a:srgbClr val="FF9900"/>
                </a:solidFill>
              </a:rPr>
              <a:t>osztálytársaimnak.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123728" y="4797152"/>
            <a:ext cx="51716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9900"/>
                </a:solidFill>
              </a:rPr>
              <a:t>/A felhasznált képek saját készítésűek </a:t>
            </a:r>
          </a:p>
          <a:p>
            <a:pPr algn="ctr"/>
            <a:r>
              <a:rPr lang="hu-HU" sz="2000" b="1" dirty="0" smtClean="0">
                <a:solidFill>
                  <a:srgbClr val="FF9900"/>
                </a:solidFill>
              </a:rPr>
              <a:t>vagy </a:t>
            </a:r>
          </a:p>
          <a:p>
            <a:pPr algn="ctr"/>
            <a:r>
              <a:rPr lang="hu-HU" sz="2000" b="1" dirty="0" smtClean="0">
                <a:solidFill>
                  <a:srgbClr val="FF9900"/>
                </a:solidFill>
              </a:rPr>
              <a:t>a Microsoft Office részei/</a:t>
            </a:r>
            <a:endParaRPr lang="hu-HU" sz="20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12776"/>
            <a:ext cx="8229600" cy="4032448"/>
          </a:xfrm>
        </p:spPr>
        <p:txBody>
          <a:bodyPr/>
          <a:lstStyle/>
          <a:p>
            <a:pPr eaLnBrk="1" hangingPunct="1"/>
            <a:r>
              <a:rPr lang="hu-HU" sz="4000" b="1" dirty="0" smtClean="0">
                <a:solidFill>
                  <a:srgbClr val="66FF33"/>
                </a:solidFill>
                <a:latin typeface="Comic Sans MS" pitchFamily="66" charset="0"/>
              </a:rPr>
              <a:t>A következő diákon prezentálom mennyi munkával jár ez tanárnak, diáknak, szülőnek is egyaránt.</a:t>
            </a:r>
            <a:endParaRPr lang="hu-HU" sz="4000" dirty="0" smtClean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16832"/>
            <a:ext cx="8229600" cy="1143000"/>
          </a:xfrm>
        </p:spPr>
        <p:txBody>
          <a:bodyPr/>
          <a:lstStyle/>
          <a:p>
            <a:pPr eaLnBrk="1" hangingPunct="1"/>
            <a:r>
              <a:rPr lang="hu-HU" sz="4000" b="1" dirty="0" smtClean="0">
                <a:solidFill>
                  <a:srgbClr val="66FF33"/>
                </a:solidFill>
                <a:latin typeface="Comic Sans MS" pitchFamily="66" charset="0"/>
              </a:rPr>
              <a:t>Hogyan óvod a környezeted ?</a:t>
            </a:r>
          </a:p>
        </p:txBody>
      </p:sp>
      <p:pic>
        <p:nvPicPr>
          <p:cNvPr id="5123" name="Picture 5" descr="MC90042444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3068960"/>
            <a:ext cx="1752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b="1" dirty="0" smtClean="0">
                <a:solidFill>
                  <a:srgbClr val="66FF33"/>
                </a:solidFill>
                <a:latin typeface="Comic Sans MS" pitchFamily="66" charset="0"/>
              </a:rPr>
              <a:t/>
            </a:r>
            <a:br>
              <a:rPr lang="hu-HU" sz="4000" b="1" dirty="0" smtClean="0">
                <a:solidFill>
                  <a:srgbClr val="66FF33"/>
                </a:solidFill>
                <a:latin typeface="Comic Sans MS" pitchFamily="66" charset="0"/>
              </a:rPr>
            </a:br>
            <a:r>
              <a:rPr lang="hu-HU" sz="4000" b="1" dirty="0" smtClean="0">
                <a:solidFill>
                  <a:srgbClr val="66FF33"/>
                </a:solidFill>
                <a:latin typeface="Comic Sans MS" pitchFamily="66" charset="0"/>
              </a:rPr>
              <a:t>Orbán Réka </a:t>
            </a:r>
            <a:r>
              <a:rPr lang="hu-HU" sz="4000" b="1" dirty="0" smtClean="0">
                <a:solidFill>
                  <a:srgbClr val="66FF33"/>
                </a:solidFill>
                <a:latin typeface="Comic Sans MS" pitchFamily="66" charset="0"/>
              </a:rPr>
              <a:t/>
            </a:r>
            <a:br>
              <a:rPr lang="hu-HU" sz="4000" b="1" dirty="0" smtClean="0">
                <a:solidFill>
                  <a:srgbClr val="66FF33"/>
                </a:solidFill>
                <a:latin typeface="Comic Sans MS" pitchFamily="66" charset="0"/>
              </a:rPr>
            </a:br>
            <a:r>
              <a:rPr lang="hu-HU" sz="4000" b="1" dirty="0" smtClean="0">
                <a:solidFill>
                  <a:srgbClr val="66FF33"/>
                </a:solidFill>
                <a:latin typeface="Comic Sans MS" pitchFamily="66" charset="0"/>
              </a:rPr>
              <a:t>9.g </a:t>
            </a:r>
            <a:r>
              <a:rPr lang="hu-HU" sz="4000" b="1" dirty="0" smtClean="0">
                <a:solidFill>
                  <a:srgbClr val="66FF33"/>
                </a:solidFill>
                <a:latin typeface="Comic Sans MS" pitchFamily="66" charset="0"/>
              </a:rPr>
              <a:t>osztályos tanuló</a:t>
            </a:r>
          </a:p>
        </p:txBody>
      </p:sp>
      <p:pic>
        <p:nvPicPr>
          <p:cNvPr id="5" name="M2U00278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12000" y="2434772"/>
            <a:ext cx="6120000" cy="344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25412" y="1340768"/>
            <a:ext cx="90185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b="1" dirty="0">
                <a:solidFill>
                  <a:srgbClr val="66FF33"/>
                </a:solidFill>
              </a:rPr>
              <a:t>Miért szereted a te </a:t>
            </a:r>
            <a:r>
              <a:rPr lang="hu-HU" sz="4000" b="1" dirty="0" smtClean="0">
                <a:solidFill>
                  <a:srgbClr val="66FF33"/>
                </a:solidFill>
              </a:rPr>
              <a:t/>
            </a:r>
            <a:br>
              <a:rPr lang="hu-HU" sz="4000" b="1" dirty="0" smtClean="0">
                <a:solidFill>
                  <a:srgbClr val="66FF33"/>
                </a:solidFill>
              </a:rPr>
            </a:br>
            <a:r>
              <a:rPr lang="hu-HU" sz="4000" b="1" dirty="0" err="1" smtClean="0">
                <a:solidFill>
                  <a:srgbClr val="66FF33"/>
                </a:solidFill>
              </a:rPr>
              <a:t>Ökoiskoládat</a:t>
            </a:r>
            <a:r>
              <a:rPr lang="hu-HU" sz="4000" b="1" dirty="0" smtClean="0">
                <a:solidFill>
                  <a:srgbClr val="66FF33"/>
                </a:solidFill>
              </a:rPr>
              <a:t> </a:t>
            </a:r>
            <a:r>
              <a:rPr lang="hu-HU" sz="4000" b="1" dirty="0">
                <a:solidFill>
                  <a:srgbClr val="66FF33"/>
                </a:solidFill>
              </a:rPr>
              <a:t>?</a:t>
            </a:r>
          </a:p>
        </p:txBody>
      </p:sp>
      <p:pic>
        <p:nvPicPr>
          <p:cNvPr id="7171" name="Picture 6" descr="MC90042448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677" y="3500438"/>
            <a:ext cx="3908646" cy="158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871581" y="404813"/>
            <a:ext cx="54008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4000" b="1" dirty="0">
                <a:solidFill>
                  <a:srgbClr val="66FF33"/>
                </a:solidFill>
              </a:rPr>
              <a:t>Pék Evelin </a:t>
            </a:r>
            <a:r>
              <a:rPr lang="hu-HU" sz="4000" b="1" dirty="0" smtClean="0">
                <a:solidFill>
                  <a:srgbClr val="66FF33"/>
                </a:solidFill>
              </a:rPr>
              <a:t/>
            </a:r>
            <a:br>
              <a:rPr lang="hu-HU" sz="4000" b="1" dirty="0" smtClean="0">
                <a:solidFill>
                  <a:srgbClr val="66FF33"/>
                </a:solidFill>
              </a:rPr>
            </a:br>
            <a:r>
              <a:rPr lang="hu-HU" sz="4000" b="1" dirty="0" smtClean="0">
                <a:solidFill>
                  <a:srgbClr val="66FF33"/>
                </a:solidFill>
              </a:rPr>
              <a:t>9.g </a:t>
            </a:r>
            <a:r>
              <a:rPr lang="hu-HU" sz="4000" b="1" dirty="0">
                <a:solidFill>
                  <a:srgbClr val="66FF33"/>
                </a:solidFill>
              </a:rPr>
              <a:t>osztályos tanuló.</a:t>
            </a:r>
          </a:p>
        </p:txBody>
      </p:sp>
      <p:pic>
        <p:nvPicPr>
          <p:cNvPr id="5" name="M2U0027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12000" y="2290756"/>
            <a:ext cx="6120000" cy="344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116013" y="1412875"/>
            <a:ext cx="662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>
              <a:latin typeface="Arial" charset="0"/>
            </a:endParaRPr>
          </a:p>
        </p:txBody>
      </p:sp>
      <p:sp>
        <p:nvSpPr>
          <p:cNvPr id="9219" name="Szövegdoboz 5"/>
          <p:cNvSpPr txBox="1">
            <a:spLocks noChangeArrowheads="1"/>
          </p:cNvSpPr>
          <p:nvPr/>
        </p:nvSpPr>
        <p:spPr bwMode="auto">
          <a:xfrm>
            <a:off x="0" y="90805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 dirty="0">
                <a:solidFill>
                  <a:srgbClr val="00FF00"/>
                </a:solidFill>
                <a:latin typeface="Arial" charset="0"/>
              </a:rPr>
              <a:t>Iskolánk minden tanév szeptemberében </a:t>
            </a:r>
            <a:r>
              <a:rPr lang="hu-HU" sz="2400" b="1" dirty="0" err="1" smtClean="0">
                <a:solidFill>
                  <a:srgbClr val="00FF00"/>
                </a:solidFill>
                <a:latin typeface="Arial" charset="0"/>
              </a:rPr>
              <a:t>Öko-versenyt</a:t>
            </a:r>
            <a:r>
              <a:rPr lang="hu-HU" sz="2400" b="1" dirty="0" smtClean="0">
                <a:solidFill>
                  <a:srgbClr val="00FF00"/>
                </a:solidFill>
                <a:latin typeface="Arial" charset="0"/>
              </a:rPr>
              <a:t>  hirdet, </a:t>
            </a:r>
            <a:r>
              <a:rPr lang="hu-HU" sz="2400" b="1" dirty="0">
                <a:solidFill>
                  <a:srgbClr val="00FF00"/>
                </a:solidFill>
                <a:latin typeface="Arial" charset="0"/>
              </a:rPr>
              <a:t>melynek célja, hogy a </a:t>
            </a:r>
            <a:r>
              <a:rPr lang="hu-HU" sz="2400" b="1" dirty="0" smtClean="0">
                <a:solidFill>
                  <a:srgbClr val="00FF00"/>
                </a:solidFill>
                <a:latin typeface="Arial" charset="0"/>
              </a:rPr>
              <a:t>diákokat  a fenntarthatóságra  </a:t>
            </a:r>
            <a:r>
              <a:rPr lang="hu-HU" sz="2400" b="1" dirty="0">
                <a:solidFill>
                  <a:srgbClr val="00FF00"/>
                </a:solidFill>
                <a:latin typeface="Arial" charset="0"/>
              </a:rPr>
              <a:t>nevelje. </a:t>
            </a:r>
            <a:r>
              <a:rPr lang="hu-HU" sz="2400" b="1" dirty="0" smtClean="0">
                <a:solidFill>
                  <a:srgbClr val="00FF00"/>
                </a:solidFill>
                <a:latin typeface="Arial" charset="0"/>
              </a:rPr>
              <a:t>A feladatokért zöld pöttyöt kapnak az osztályok. A pöttygyűjtő </a:t>
            </a:r>
            <a:r>
              <a:rPr lang="hu-HU" sz="2400" b="1" dirty="0">
                <a:solidFill>
                  <a:srgbClr val="00FF00"/>
                </a:solidFill>
                <a:latin typeface="Arial" charset="0"/>
              </a:rPr>
              <a:t>akcióban a </a:t>
            </a:r>
            <a:r>
              <a:rPr lang="hu-HU" sz="2400" b="1" dirty="0" smtClean="0">
                <a:solidFill>
                  <a:srgbClr val="00FF00"/>
                </a:solidFill>
                <a:latin typeface="Arial" charset="0"/>
              </a:rPr>
              <a:t>leglelkesebb </a:t>
            </a:r>
            <a:r>
              <a:rPr lang="hu-HU" sz="2400" b="1" dirty="0">
                <a:solidFill>
                  <a:srgbClr val="00FF00"/>
                </a:solidFill>
                <a:latin typeface="Arial" charset="0"/>
              </a:rPr>
              <a:t>osztály  </a:t>
            </a:r>
            <a:r>
              <a:rPr lang="hu-HU" sz="2400" b="1" dirty="0" smtClean="0">
                <a:solidFill>
                  <a:srgbClr val="00FF00"/>
                </a:solidFill>
                <a:latin typeface="Arial" charset="0"/>
              </a:rPr>
              <a:t>Természet Búvár folyóirat előfizetésben és tanulmányi kirándulásban részesül. Az </a:t>
            </a:r>
            <a:r>
              <a:rPr lang="hu-HU" sz="2400" b="1" dirty="0">
                <a:solidFill>
                  <a:srgbClr val="00FF00"/>
                </a:solidFill>
                <a:latin typeface="Arial" charset="0"/>
              </a:rPr>
              <a:t>iskola honlapján mindenki megnézheti az osztályok </a:t>
            </a:r>
            <a:r>
              <a:rPr lang="hu-HU" sz="2400" b="1" dirty="0" smtClean="0">
                <a:solidFill>
                  <a:srgbClr val="00FF00"/>
                </a:solidFill>
                <a:latin typeface="Arial" charset="0"/>
              </a:rPr>
              <a:t>teljesítményét. </a:t>
            </a:r>
            <a:endParaRPr lang="hu-HU" sz="2400" b="1" dirty="0">
              <a:solidFill>
                <a:srgbClr val="00FF00"/>
              </a:solidFill>
              <a:latin typeface="Arial" charset="0"/>
            </a:endParaRPr>
          </a:p>
        </p:txBody>
      </p:sp>
      <p:pic>
        <p:nvPicPr>
          <p:cNvPr id="9220" name="Picture 5" descr="MC90041344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47177"/>
            <a:ext cx="3456384" cy="290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627784" y="5084762"/>
            <a:ext cx="17183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000000"/>
                </a:solidFill>
                <a:latin typeface="Arial" charset="0"/>
              </a:rPr>
              <a:t>10 </a:t>
            </a:r>
            <a:r>
              <a:rPr lang="hu-HU" sz="2800" b="1" dirty="0" smtClean="0">
                <a:solidFill>
                  <a:srgbClr val="000000"/>
                </a:solidFill>
                <a:latin typeface="Arial" charset="0"/>
              </a:rPr>
              <a:t>pötty</a:t>
            </a:r>
            <a:endParaRPr lang="hu-HU" sz="28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339975" y="692150"/>
            <a:ext cx="3910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4000">
                <a:solidFill>
                  <a:srgbClr val="66FF33"/>
                </a:solidFill>
              </a:rPr>
              <a:t>Szelektív kukák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899592" y="3429000"/>
            <a:ext cx="77048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FF9900"/>
                </a:solidFill>
              </a:rPr>
              <a:t>A mi iskolánkban csak úgy mint az udvaron, az osztályokban is vannak szelektív kukák. Külön gyűjtjük a papírokat illetve a pillepalackokat.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448</Words>
  <Application>Microsoft Office PowerPoint</Application>
  <PresentationFormat>Diavetítés a képernyőre (4:3 oldalarány)</PresentationFormat>
  <Paragraphs>59</Paragraphs>
  <Slides>27</Slides>
  <Notes>1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Alapértelmezett terv</vt:lpstr>
      <vt:lpstr>Ökoiskola</vt:lpstr>
      <vt:lpstr>Vajon miért nem minden iskola Ökoiskola ?</vt:lpstr>
      <vt:lpstr>A következő diákon prezentálom mennyi munkával jár ez tanárnak, diáknak, szülőnek is egyaránt.</vt:lpstr>
      <vt:lpstr>Hogyan óvod a környezeted ?</vt:lpstr>
      <vt:lpstr> Orbán Réka  9.g osztályos tanuló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</vt:vector>
  </TitlesOfParts>
  <Company>Ajka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tanár</dc:creator>
  <cp:lastModifiedBy>Anikó</cp:lastModifiedBy>
  <cp:revision>63</cp:revision>
  <dcterms:created xsi:type="dcterms:W3CDTF">2013-02-17T13:14:10Z</dcterms:created>
  <dcterms:modified xsi:type="dcterms:W3CDTF">2013-02-20T12:13:27Z</dcterms:modified>
</cp:coreProperties>
</file>