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7" r:id="rId17"/>
    <p:sldId id="278" r:id="rId18"/>
    <p:sldId id="272" r:id="rId19"/>
    <p:sldId id="273" r:id="rId20"/>
    <p:sldId id="274" r:id="rId21"/>
    <p:sldId id="275" r:id="rId22"/>
    <p:sldId id="276" r:id="rId2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éma alapján készült stílus 1 – 2. jelölőszín">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52D3E-C144-4F07-BF49-1FEBC8AC6152}" type="datetimeFigureOut">
              <a:rPr lang="hu-HU" smtClean="0"/>
              <a:pPr/>
              <a:t>2013.02.12.</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C7743-A50E-48B7-9CBD-E51B09F057F1}" type="slidenum">
              <a:rPr lang="hu-HU" smtClean="0"/>
              <a:pPr/>
              <a:t>‹#›</a:t>
            </a:fld>
            <a:endParaRPr lang="hu-HU"/>
          </a:p>
        </p:txBody>
      </p:sp>
    </p:spTree>
    <p:extLst>
      <p:ext uri="{BB962C8B-B14F-4D97-AF65-F5344CB8AC3E}">
        <p14:creationId xmlns:p14="http://schemas.microsoft.com/office/powerpoint/2010/main" val="227793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http://www.flickr.com/photos/usnationalarchives/3814965246/</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http://www.flickr.com/photos/usnationalarchives/4271686355/in/photostream/</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http://www.flickr.com/photos/library_of_congress/7656198446/meta/</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http://miau.gau.hu/miau/29/domotor/hullcsop.htm</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12</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http://commons.wikimedia.org/wiki/File:37thDivisionTroopsWith2InchBombsHamel1916.jpg?uselang=nl</a:t>
            </a:r>
          </a:p>
          <a:p>
            <a:r>
              <a:rPr lang="hu-HU" dirty="0" err="1" smtClean="0"/>
              <a:t>Paint</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13</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Paint</a:t>
            </a:r>
            <a:r>
              <a:rPr lang="hu-HU" baseline="0" dirty="0" smtClean="0"/>
              <a:t> (a többi az előzőekben szerepelt)</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15</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http://www.flickr.com/photos/usnationalarchives/3703565579/sizes/l/</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17</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http://www.flickr.com/photos/49487266@N07/4835746606</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18</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http://www.flickr.com/photos/floridamemory/3328074451/in/faves-leswalsh/</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19</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http://www.flickr.com/photos/nationaalarchief/2949246144/</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20</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http://www.flickr.com/photos/library_of_congress/2163950720/</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21</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http://commons.wikimedia.org/wiki/File:CAMPERS_STOCK_UP_AT_THE_GARNER_STATE_PARK_GROCERY_STORE_-_NARA_-_546216.tif</a:t>
            </a:r>
          </a:p>
          <a:p>
            <a:r>
              <a:rPr lang="hu-HU" dirty="0" smtClean="0"/>
              <a:t>http://www.flickr.com/photos/nationaalarchief/6808274267/</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http://www.flickr.com/photos/twm_news/6210681159/in/photostream/</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22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http://commons.wikimedia.org/wiki/File:Stick_deodorant_(blur).jpg?uselang=ja</a:t>
            </a:r>
          </a:p>
          <a:p>
            <a:r>
              <a:rPr lang="hu-HU" dirty="0" smtClean="0"/>
              <a:t>http://commons.wikimedia.org/wiki/File:Axe_deodorants.jpg</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http://www.flickr.com/photos/statelibraryqueensland/3960940455/</a:t>
            </a:r>
          </a:p>
          <a:p>
            <a:r>
              <a:rPr lang="hu-HU" dirty="0" smtClean="0"/>
              <a:t>http://commons.wikimedia.org/wiki/File:INF3-85_Anti-litter.jpg</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http://www.flickr.com/photos/usnationalarchives/3952619085/in/gallery-7278052@N06-72157622622632301/</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http://www.flickr.com/photos/usnationalarchives/7087491627/</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http://ro.wikipedia.org/wiki/Fi%C8%99ier:Recycling_bins_Timisoara.jpg</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http://commons.wikimedia.org/wiki/File:Battery_Half.png</a:t>
            </a:r>
            <a:endParaRPr lang="hu-HU" dirty="0"/>
          </a:p>
        </p:txBody>
      </p:sp>
      <p:sp>
        <p:nvSpPr>
          <p:cNvPr id="4" name="Dia számának helye 3"/>
          <p:cNvSpPr>
            <a:spLocks noGrp="1"/>
          </p:cNvSpPr>
          <p:nvPr>
            <p:ph type="sldNum" sz="quarter" idx="10"/>
          </p:nvPr>
        </p:nvSpPr>
        <p:spPr/>
        <p:txBody>
          <a:bodyPr/>
          <a:lstStyle/>
          <a:p>
            <a:fld id="{067C7743-A50E-48B7-9CBD-E51B09F057F1}" type="slidenum">
              <a:rPr lang="hu-HU" smtClean="0"/>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F3E9856-50C6-433A-A36F-B852622118B8}" type="datetimeFigureOut">
              <a:rPr lang="hu-HU" smtClean="0"/>
              <a:pPr/>
              <a:t>2013.02.12.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B7E9275-33BC-492C-86F3-40157D557674}"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64999">
              <a:srgbClr val="F0EBD5"/>
            </a:gs>
            <a:gs pos="100000">
              <a:srgbClr val="D1C39F"/>
            </a:gs>
          </a:gsLst>
          <a:lin ang="16800000" scaled="0"/>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E9856-50C6-433A-A36F-B852622118B8}" type="datetimeFigureOut">
              <a:rPr lang="hu-HU" smtClean="0"/>
              <a:pPr/>
              <a:t>2013.02.12.</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E9275-33BC-492C-86F3-40157D557674}"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http://www.commons.wikimedia.org/" TargetMode="External"/><Relationship Id="rId2" Type="http://schemas.openxmlformats.org/officeDocument/2006/relationships/hyperlink" Target="http://www.flickr.com/" TargetMode="External"/><Relationship Id="rId1" Type="http://schemas.openxmlformats.org/officeDocument/2006/relationships/slideLayout" Target="../slideLayouts/slideLayout7.xml"/><Relationship Id="rId5" Type="http://schemas.openxmlformats.org/officeDocument/2006/relationships/hyperlink" Target="http://miau.gau.hu/miau/29/domotor/hullcsop.htm" TargetMode="External"/><Relationship Id="rId4" Type="http://schemas.openxmlformats.org/officeDocument/2006/relationships/hyperlink" Target="http://www.wikipedia.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3814965246_99af7372fc_b.jpg"/>
          <p:cNvPicPr>
            <a:picLocks noChangeAspect="1"/>
          </p:cNvPicPr>
          <p:nvPr/>
        </p:nvPicPr>
        <p:blipFill>
          <a:blip r:embed="rId3" cstate="print"/>
          <a:stretch>
            <a:fillRect/>
          </a:stretch>
        </p:blipFill>
        <p:spPr>
          <a:xfrm>
            <a:off x="3286116" y="1000108"/>
            <a:ext cx="2103120" cy="3121152"/>
          </a:xfrm>
          <a:prstGeom prst="rect">
            <a:avLst/>
          </a:prstGeom>
        </p:spPr>
      </p:pic>
      <p:sp>
        <p:nvSpPr>
          <p:cNvPr id="2" name="Cím 1"/>
          <p:cNvSpPr>
            <a:spLocks noGrp="1"/>
          </p:cNvSpPr>
          <p:nvPr>
            <p:ph type="ctrTitle"/>
          </p:nvPr>
        </p:nvSpPr>
        <p:spPr/>
        <p:txBody>
          <a:bodyPr/>
          <a:lstStyle/>
          <a:p>
            <a:r>
              <a:rPr lang="hu-HU" dirty="0" smtClean="0">
                <a:latin typeface="Batang" pitchFamily="18" charset="-127"/>
                <a:ea typeface="Batang" pitchFamily="18" charset="-127"/>
              </a:rPr>
              <a:t>A </a:t>
            </a:r>
            <a:r>
              <a:rPr lang="hu-HU" b="1" dirty="0" smtClean="0">
                <a:solidFill>
                  <a:schemeClr val="bg1"/>
                </a:solidFill>
                <a:effectLst>
                  <a:outerShdw blurRad="38100" dist="38100" dir="2700000" algn="tl">
                    <a:srgbClr val="000000">
                      <a:alpha val="43137"/>
                    </a:srgbClr>
                  </a:outerShdw>
                </a:effectLst>
                <a:latin typeface="Batang" pitchFamily="18" charset="-127"/>
                <a:ea typeface="Batang" pitchFamily="18" charset="-127"/>
              </a:rPr>
              <a:t>szemét</a:t>
            </a:r>
            <a:r>
              <a:rPr lang="hu-HU" dirty="0" smtClean="0">
                <a:latin typeface="Batang" pitchFamily="18" charset="-127"/>
                <a:ea typeface="Batang" pitchFamily="18" charset="-127"/>
              </a:rPr>
              <a:t> útja</a:t>
            </a:r>
            <a:endParaRPr lang="hu-HU" dirty="0">
              <a:latin typeface="Batang" pitchFamily="18" charset="-127"/>
              <a:ea typeface="Batang" pitchFamily="18" charset="-127"/>
            </a:endParaRPr>
          </a:p>
        </p:txBody>
      </p:sp>
      <p:sp>
        <p:nvSpPr>
          <p:cNvPr id="3" name="Alcím 2"/>
          <p:cNvSpPr>
            <a:spLocks noGrp="1"/>
          </p:cNvSpPr>
          <p:nvPr>
            <p:ph type="subTitle" idx="1"/>
          </p:nvPr>
        </p:nvSpPr>
        <p:spPr>
          <a:xfrm rot="20329709">
            <a:off x="4567039" y="4196748"/>
            <a:ext cx="3733475" cy="1461473"/>
          </a:xfrm>
        </p:spPr>
        <p:txBody>
          <a:bodyPr>
            <a:normAutofit fontScale="47500" lnSpcReduction="20000"/>
          </a:bodyPr>
          <a:lstStyle/>
          <a:p>
            <a:r>
              <a:rPr lang="hu-HU" u="sng" dirty="0" smtClean="0">
                <a:solidFill>
                  <a:schemeClr val="tx1">
                    <a:lumMod val="75000"/>
                    <a:lumOff val="25000"/>
                  </a:schemeClr>
                </a:solidFill>
              </a:rPr>
              <a:t>Gyetvai Rebeka</a:t>
            </a:r>
          </a:p>
          <a:p>
            <a:r>
              <a:rPr lang="hu-HU" u="sng" dirty="0" smtClean="0">
                <a:solidFill>
                  <a:schemeClr val="tx1">
                    <a:lumMod val="75000"/>
                    <a:lumOff val="25000"/>
                  </a:schemeClr>
                </a:solidFill>
              </a:rPr>
              <a:t>Felkészítő tanár: </a:t>
            </a:r>
            <a:r>
              <a:rPr lang="hu-HU" dirty="0" smtClean="0">
                <a:solidFill>
                  <a:schemeClr val="tx1">
                    <a:lumMod val="75000"/>
                    <a:lumOff val="25000"/>
                  </a:schemeClr>
                </a:solidFill>
              </a:rPr>
              <a:t>Dr. </a:t>
            </a:r>
            <a:r>
              <a:rPr lang="hu-HU" dirty="0" err="1" smtClean="0">
                <a:solidFill>
                  <a:schemeClr val="tx1">
                    <a:lumMod val="75000"/>
                    <a:lumOff val="25000"/>
                  </a:schemeClr>
                </a:solidFill>
              </a:rPr>
              <a:t>Endrészné</a:t>
            </a:r>
            <a:r>
              <a:rPr lang="hu-HU" dirty="0" smtClean="0">
                <a:solidFill>
                  <a:schemeClr val="tx1">
                    <a:lumMod val="75000"/>
                    <a:lumOff val="25000"/>
                  </a:schemeClr>
                </a:solidFill>
              </a:rPr>
              <a:t> Monori Gyöngyi</a:t>
            </a:r>
          </a:p>
          <a:p>
            <a:r>
              <a:rPr lang="hu-HU" u="sng" dirty="0" smtClean="0">
                <a:solidFill>
                  <a:schemeClr val="tx1">
                    <a:lumMod val="75000"/>
                    <a:lumOff val="25000"/>
                  </a:schemeClr>
                </a:solidFill>
              </a:rPr>
              <a:t>Kazinczy Ferenc Általános Iskola</a:t>
            </a:r>
          </a:p>
          <a:p>
            <a:r>
              <a:rPr lang="hu-HU" dirty="0" smtClean="0">
                <a:solidFill>
                  <a:schemeClr val="tx1">
                    <a:lumMod val="75000"/>
                    <a:lumOff val="25000"/>
                  </a:schemeClr>
                </a:solidFill>
              </a:rPr>
              <a:t>5600 Békéscsaba, Irányi utca 14.</a:t>
            </a:r>
          </a:p>
          <a:p>
            <a:r>
              <a:rPr lang="hu-HU" dirty="0" smtClean="0">
                <a:solidFill>
                  <a:schemeClr val="tx1">
                    <a:lumMod val="75000"/>
                    <a:lumOff val="25000"/>
                  </a:schemeClr>
                </a:solidFill>
              </a:rPr>
              <a:t>8. osztály</a:t>
            </a:r>
            <a:endParaRPr lang="hu-HU" dirty="0">
              <a:solidFill>
                <a:schemeClr val="tx1">
                  <a:lumMod val="75000"/>
                  <a:lumOff val="25000"/>
                </a:schemeClr>
              </a:solidFill>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amond(in)">
                                      <p:cBhvr>
                                        <p:cTn id="20" dur="500"/>
                                        <p:tgtEl>
                                          <p:spTgt spid="3">
                                            <p:txEl>
                                              <p:pRg st="1" end="1"/>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500"/>
                                        <p:tgtEl>
                                          <p:spTgt spid="3">
                                            <p:txEl>
                                              <p:pRg st="2" end="2"/>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amond(in)">
                                      <p:cBhvr>
                                        <p:cTn id="26" dur="500"/>
                                        <p:tgtEl>
                                          <p:spTgt spid="3">
                                            <p:txEl>
                                              <p:pRg st="3" end="3"/>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amond(in)">
                                      <p:cBhvr>
                                        <p:cTn id="29" dur="500"/>
                                        <p:tgtEl>
                                          <p:spTgt spid="3">
                                            <p:txEl>
                                              <p:pRg st="4" end="4"/>
                                            </p:txEl>
                                          </p:spTgt>
                                        </p:tgtEl>
                                      </p:cBhvr>
                                    </p:animEffect>
                                  </p:childTnLst>
                                </p:cTn>
                              </p:par>
                              <p:par>
                                <p:cTn id="30" presetID="35"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anim calcmode="lin" valueType="num">
                                      <p:cBhvr>
                                        <p:cTn id="33"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Alumíniumok újrahasznosítása</a:t>
            </a:r>
            <a:endParaRPr lang="hu-HU" dirty="0"/>
          </a:p>
        </p:txBody>
      </p:sp>
      <p:sp>
        <p:nvSpPr>
          <p:cNvPr id="3" name="Tartalom helye 2"/>
          <p:cNvSpPr>
            <a:spLocks noGrp="1"/>
          </p:cNvSpPr>
          <p:nvPr>
            <p:ph idx="1"/>
          </p:nvPr>
        </p:nvSpPr>
        <p:spPr/>
        <p:txBody>
          <a:bodyPr/>
          <a:lstStyle/>
          <a:p>
            <a:pPr>
              <a:buNone/>
            </a:pPr>
            <a:r>
              <a:rPr lang="hu-HU" dirty="0" smtClean="0"/>
              <a:t>	</a:t>
            </a:r>
            <a:r>
              <a:rPr lang="hu-HU" sz="2000" dirty="0" smtClean="0">
                <a:latin typeface="Book Antiqua" pitchFamily="18" charset="0"/>
              </a:rPr>
              <a:t>Az alumínium gyártási folyamata a bauxit finomításával kezdődik. Az így nyert alumínium-oxidból elektrokémiai úton fém alumíniumot készítenek. Ám a fém még így is képes oxidálódni, tehát a folyamat közben nagy mennyiségű salak keletkezik. A kb. 80% alumíniumot tartalmazó salak más alumíniumhulladékkal újrahasznosítható, és ennek kapcsán a fémen kívül más értékes komponensek is visszanyerhetők. Brazíliában az ipari hulladékok újrahasznosítása a 70-es években vált népszerűvé, a közel 4 millió tonna salakot (évente) kibocsátó acélgyártás bővülésével. Aztán az alumíniumdobozos üdítők megjelenésekor az újrahasznosítás fejlődésnek indult, és mára Brazília ezen a téren az Egyesült Államokat és Japánt is megelőzi. </a:t>
            </a:r>
          </a:p>
          <a:p>
            <a:pPr>
              <a:buNone/>
            </a:pPr>
            <a:r>
              <a:rPr lang="hu-HU" sz="2000" dirty="0" smtClean="0">
                <a:latin typeface="Book Antiqua" pitchFamily="18" charset="0"/>
              </a:rPr>
              <a:t>		</a:t>
            </a:r>
            <a:r>
              <a:rPr lang="hu-HU" sz="1200" dirty="0" smtClean="0">
                <a:latin typeface="Book Antiqua" pitchFamily="18" charset="0"/>
              </a:rPr>
              <a:t>Visszatérés a 3. diára</a:t>
            </a:r>
          </a:p>
          <a:p>
            <a:pPr>
              <a:buNone/>
            </a:pPr>
            <a:endParaRPr lang="hu-HU" dirty="0"/>
          </a:p>
        </p:txBody>
      </p:sp>
      <p:pic>
        <p:nvPicPr>
          <p:cNvPr id="4" name="Kép 3" descr="EventheProspectofaFiveCentRefundPerThrowawayAluminumCaninOregonHasNotStoppedLitteringEntirely.TheStateWastheFirsttoEnactaLawMakingAllCansandBottlesReturnableforaDeposit051973_id_4271.jpg"/>
          <p:cNvPicPr>
            <a:picLocks noChangeAspect="1"/>
          </p:cNvPicPr>
          <p:nvPr/>
        </p:nvPicPr>
        <p:blipFill>
          <a:blip r:embed="rId3" cstate="print"/>
          <a:stretch>
            <a:fillRect/>
          </a:stretch>
        </p:blipFill>
        <p:spPr>
          <a:xfrm>
            <a:off x="5000628" y="5214950"/>
            <a:ext cx="2139678" cy="1455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kciógomb: Visszatérés 4">
            <a:hlinkClick r:id="rId4" action="ppaction://hlinksldjump" highlightClick="1"/>
          </p:cNvPr>
          <p:cNvSpPr/>
          <p:nvPr/>
        </p:nvSpPr>
        <p:spPr>
          <a:xfrm>
            <a:off x="1000100" y="5500702"/>
            <a:ext cx="428628"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90">
                                          <p:stCondLst>
                                            <p:cond delay="0"/>
                                          </p:stCondLst>
                                        </p:cTn>
                                        <p:tgtEl>
                                          <p:spTgt spid="5"/>
                                        </p:tgtEl>
                                      </p:cBhvr>
                                    </p:animEffect>
                                    <p:anim calcmode="lin" valueType="num">
                                      <p:cBhvr>
                                        <p:cTn id="25"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0" dur="13">
                                          <p:stCondLst>
                                            <p:cond delay="325"/>
                                          </p:stCondLst>
                                        </p:cTn>
                                        <p:tgtEl>
                                          <p:spTgt spid="5"/>
                                        </p:tgtEl>
                                      </p:cBhvr>
                                      <p:to x="100000" y="60000"/>
                                    </p:animScale>
                                    <p:animScale>
                                      <p:cBhvr>
                                        <p:cTn id="31" dur="83" decel="50000">
                                          <p:stCondLst>
                                            <p:cond delay="338"/>
                                          </p:stCondLst>
                                        </p:cTn>
                                        <p:tgtEl>
                                          <p:spTgt spid="5"/>
                                        </p:tgtEl>
                                      </p:cBhvr>
                                      <p:to x="100000" y="100000"/>
                                    </p:animScale>
                                    <p:animScale>
                                      <p:cBhvr>
                                        <p:cTn id="32" dur="13">
                                          <p:stCondLst>
                                            <p:cond delay="656"/>
                                          </p:stCondLst>
                                        </p:cTn>
                                        <p:tgtEl>
                                          <p:spTgt spid="5"/>
                                        </p:tgtEl>
                                      </p:cBhvr>
                                      <p:to x="100000" y="80000"/>
                                    </p:animScale>
                                    <p:animScale>
                                      <p:cBhvr>
                                        <p:cTn id="33" dur="83" decel="50000">
                                          <p:stCondLst>
                                            <p:cond delay="669"/>
                                          </p:stCondLst>
                                        </p:cTn>
                                        <p:tgtEl>
                                          <p:spTgt spid="5"/>
                                        </p:tgtEl>
                                      </p:cBhvr>
                                      <p:to x="100000" y="100000"/>
                                    </p:animScale>
                                    <p:animScale>
                                      <p:cBhvr>
                                        <p:cTn id="34" dur="13">
                                          <p:stCondLst>
                                            <p:cond delay="821"/>
                                          </p:stCondLst>
                                        </p:cTn>
                                        <p:tgtEl>
                                          <p:spTgt spid="5"/>
                                        </p:tgtEl>
                                      </p:cBhvr>
                                      <p:to x="100000" y="90000"/>
                                    </p:animScale>
                                    <p:animScale>
                                      <p:cBhvr>
                                        <p:cTn id="35" dur="83" decel="50000">
                                          <p:stCondLst>
                                            <p:cond delay="834"/>
                                          </p:stCondLst>
                                        </p:cTn>
                                        <p:tgtEl>
                                          <p:spTgt spid="5"/>
                                        </p:tgtEl>
                                      </p:cBhvr>
                                      <p:to x="100000" y="100000"/>
                                    </p:animScale>
                                    <p:animScale>
                                      <p:cBhvr>
                                        <p:cTn id="36" dur="13">
                                          <p:stCondLst>
                                            <p:cond delay="904"/>
                                          </p:stCondLst>
                                        </p:cTn>
                                        <p:tgtEl>
                                          <p:spTgt spid="5"/>
                                        </p:tgtEl>
                                      </p:cBhvr>
                                      <p:to x="100000" y="95000"/>
                                    </p:animScale>
                                    <p:animScale>
                                      <p:cBhvr>
                                        <p:cTn id="37" dur="83" decel="50000">
                                          <p:stCondLst>
                                            <p:cond delay="917"/>
                                          </p:stCondLst>
                                        </p:cTn>
                                        <p:tgtEl>
                                          <p:spTgt spid="5"/>
                                        </p:tgtEl>
                                      </p:cBhvr>
                                      <p:to x="100000" y="100000"/>
                                    </p:animScale>
                                  </p:childTnLst>
                                </p:cTn>
                              </p:par>
                              <p:par>
                                <p:cTn id="38" presetID="16" presetClass="entr" presetSubtype="37" fill="hold"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barn(outVertical)">
                                      <p:cBhvr>
                                        <p:cTn id="4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Régen…</a:t>
            </a:r>
            <a:endParaRPr lang="hu-HU" dirty="0"/>
          </a:p>
        </p:txBody>
      </p:sp>
      <p:sp>
        <p:nvSpPr>
          <p:cNvPr id="3" name="Tartalom helye 2"/>
          <p:cNvSpPr>
            <a:spLocks noGrp="1"/>
          </p:cNvSpPr>
          <p:nvPr>
            <p:ph idx="1"/>
          </p:nvPr>
        </p:nvSpPr>
        <p:spPr/>
        <p:txBody>
          <a:bodyPr/>
          <a:lstStyle/>
          <a:p>
            <a:pPr>
              <a:buNone/>
            </a:pPr>
            <a:r>
              <a:rPr lang="hu-HU" dirty="0" smtClean="0"/>
              <a:t>	</a:t>
            </a:r>
            <a:r>
              <a:rPr lang="hu-HU" sz="2000" dirty="0" smtClean="0">
                <a:latin typeface="Book Antiqua" pitchFamily="18" charset="0"/>
              </a:rPr>
              <a:t>Vajon most miért dobjuk el a szemetet? Azért, mert régen is eldobtuk! Tehát elvileg nem kellene különbségnek lennie. Mégis van. Mégpedig a szemét anyagát és mennyiségét illetően. Régen is eldobták az emberek a szerves hulladékot, de csak kis mennyiségben. Csakhogy aztán megjelent a sok szervetlen anyag, ráadásul nagy mennyiségben! Tehát az „ipari méretű” hulladékhasznosítás új keletű dolog, és ilyen a nem lebomló és erősen mérgező hulladék vagy szemét megjelenése is. </a:t>
            </a:r>
          </a:p>
          <a:p>
            <a:pPr>
              <a:buNone/>
            </a:pPr>
            <a:endParaRPr lang="hu-HU" sz="2000" dirty="0" smtClean="0">
              <a:latin typeface="Book Antiqua" pitchFamily="18" charset="0"/>
            </a:endParaRPr>
          </a:p>
        </p:txBody>
      </p:sp>
      <p:pic>
        <p:nvPicPr>
          <p:cNvPr id="4" name="Kép 3" descr="Polishpeasantrefugees(LOC)_id_7656198446_PD.jpg"/>
          <p:cNvPicPr>
            <a:picLocks noChangeAspect="1"/>
          </p:cNvPicPr>
          <p:nvPr/>
        </p:nvPicPr>
        <p:blipFill>
          <a:blip r:embed="rId3"/>
          <a:stretch>
            <a:fillRect/>
          </a:stretch>
        </p:blipFill>
        <p:spPr>
          <a:xfrm>
            <a:off x="3071802" y="4500570"/>
            <a:ext cx="3000364" cy="219460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3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hulladékok csoportosítása</a:t>
            </a:r>
            <a:endParaRPr lang="hu-HU" dirty="0"/>
          </a:p>
        </p:txBody>
      </p:sp>
      <p:graphicFrame>
        <p:nvGraphicFramePr>
          <p:cNvPr id="4" name="Tartalom helye 3"/>
          <p:cNvGraphicFramePr>
            <a:graphicFrameLocks noGrp="1"/>
          </p:cNvGraphicFramePr>
          <p:nvPr>
            <p:ph idx="1"/>
          </p:nvPr>
        </p:nvGraphicFramePr>
        <p:xfrm>
          <a:off x="-1" y="1357298"/>
          <a:ext cx="9144000" cy="4556760"/>
        </p:xfrm>
        <a:graphic>
          <a:graphicData uri="http://schemas.openxmlformats.org/drawingml/2006/table">
            <a:tbl>
              <a:tblPr firstRow="1" bandRow="1">
                <a:tableStyleId>{284E427A-3D55-4303-BF80-6455036E1DE7}</a:tableStyleId>
              </a:tblPr>
              <a:tblGrid>
                <a:gridCol w="1031882"/>
                <a:gridCol w="1111227"/>
                <a:gridCol w="2286016"/>
                <a:gridCol w="1500198"/>
                <a:gridCol w="1571636"/>
                <a:gridCol w="1643041"/>
              </a:tblGrid>
              <a:tr h="370840">
                <a:tc gridSpan="6">
                  <a:txBody>
                    <a:bodyPr/>
                    <a:lstStyle/>
                    <a:p>
                      <a:pPr algn="ctr"/>
                      <a:r>
                        <a:rPr lang="hu-HU" sz="1600" kern="1200" dirty="0" smtClean="0">
                          <a:solidFill>
                            <a:schemeClr val="tx1"/>
                          </a:solidFill>
                          <a:latin typeface="Book Antiqua" pitchFamily="18" charset="0"/>
                          <a:ea typeface="+mn-ea"/>
                          <a:cs typeface="+mn-cs"/>
                        </a:rPr>
                        <a:t>A hulladékok csoportosítása eredet és halmazállapot szerint</a:t>
                      </a:r>
                    </a:p>
                  </a:txBody>
                  <a:tcPr/>
                </a:tc>
                <a:tc hMerge="1">
                  <a:txBody>
                    <a:bodyPr/>
                    <a:lstStyle/>
                    <a:p>
                      <a:endParaRPr lang="hu-HU" dirty="0"/>
                    </a:p>
                  </a:txBody>
                  <a:tcPr/>
                </a:tc>
                <a:tc hMerge="1">
                  <a:txBody>
                    <a:bodyPr/>
                    <a:lstStyle/>
                    <a:p>
                      <a:endParaRPr lang="hu-HU" dirty="0"/>
                    </a:p>
                  </a:txBody>
                  <a:tcPr/>
                </a:tc>
                <a:tc hMerge="1">
                  <a:txBody>
                    <a:bodyPr/>
                    <a:lstStyle/>
                    <a:p>
                      <a:endParaRPr lang="hu-HU"/>
                    </a:p>
                  </a:txBody>
                  <a:tcPr/>
                </a:tc>
                <a:tc hMerge="1">
                  <a:txBody>
                    <a:bodyPr/>
                    <a:lstStyle/>
                    <a:p>
                      <a:endParaRPr lang="hu-HU"/>
                    </a:p>
                  </a:txBody>
                  <a:tcPr/>
                </a:tc>
                <a:tc hMerge="1">
                  <a:txBody>
                    <a:bodyPr/>
                    <a:lstStyle/>
                    <a:p>
                      <a:endParaRPr lang="hu-HU" dirty="0"/>
                    </a:p>
                  </a:txBody>
                  <a:tcPr/>
                </a:tc>
              </a:tr>
              <a:tr h="370840">
                <a:tc gridSpan="6">
                  <a:txBody>
                    <a:bodyPr/>
                    <a:lstStyle/>
                    <a:p>
                      <a:pPr algn="ctr"/>
                      <a:r>
                        <a:rPr lang="hu-HU" sz="1600" u="sng" kern="1200" dirty="0" smtClean="0">
                          <a:solidFill>
                            <a:schemeClr val="tx1"/>
                          </a:solidFill>
                          <a:latin typeface="Book Antiqua" pitchFamily="18" charset="0"/>
                          <a:ea typeface="+mn-ea"/>
                          <a:cs typeface="+mn-cs"/>
                        </a:rPr>
                        <a:t>Halmazállapot szerint</a:t>
                      </a:r>
                    </a:p>
                  </a:txBody>
                  <a:tcPr/>
                </a:tc>
                <a:tc hMerge="1">
                  <a:txBody>
                    <a:bodyPr/>
                    <a:lstStyle/>
                    <a:p>
                      <a:endParaRPr lang="hu-HU" dirty="0"/>
                    </a:p>
                  </a:txBody>
                  <a:tcPr/>
                </a:tc>
                <a:tc hMerge="1">
                  <a:txBody>
                    <a:bodyPr/>
                    <a:lstStyle/>
                    <a:p>
                      <a:endParaRPr lang="hu-HU" dirty="0"/>
                    </a:p>
                  </a:txBody>
                  <a:tcPr/>
                </a:tc>
                <a:tc hMerge="1">
                  <a:txBody>
                    <a:bodyPr/>
                    <a:lstStyle/>
                    <a:p>
                      <a:endParaRPr lang="hu-HU" dirty="0"/>
                    </a:p>
                  </a:txBody>
                  <a:tcPr/>
                </a:tc>
                <a:tc hMerge="1">
                  <a:txBody>
                    <a:bodyPr/>
                    <a:lstStyle/>
                    <a:p>
                      <a:endParaRPr lang="hu-HU" dirty="0"/>
                    </a:p>
                  </a:txBody>
                  <a:tcPr/>
                </a:tc>
                <a:tc hMerge="1">
                  <a:txBody>
                    <a:bodyPr/>
                    <a:lstStyle/>
                    <a:p>
                      <a:endParaRPr lang="hu-HU" dirty="0"/>
                    </a:p>
                  </a:txBody>
                  <a:tcPr/>
                </a:tc>
              </a:tr>
              <a:tr h="370840">
                <a:tc rowSpan="4">
                  <a:txBody>
                    <a:bodyPr/>
                    <a:lstStyle/>
                    <a:p>
                      <a:pPr marL="0" algn="l" defTabSz="914400" rtl="0" eaLnBrk="1" latinLnBrk="0" hangingPunct="1">
                        <a:spcBef>
                          <a:spcPts val="2400"/>
                        </a:spcBef>
                      </a:pPr>
                      <a:r>
                        <a:rPr lang="hu-HU" sz="1600" b="0" i="0" u="sng" kern="1200" dirty="0" smtClean="0">
                          <a:solidFill>
                            <a:schemeClr val="tx1"/>
                          </a:solidFill>
                          <a:latin typeface="Book Antiqua" pitchFamily="18" charset="0"/>
                          <a:ea typeface="+mn-ea"/>
                          <a:cs typeface="+mn-cs"/>
                        </a:rPr>
                        <a:t>Eredet szerint</a:t>
                      </a:r>
                    </a:p>
                  </a:txBody>
                  <a:tcPr anchor="ctr" anchorCtr="1"/>
                </a:tc>
                <a:tc>
                  <a:txBody>
                    <a:bodyPr/>
                    <a:lstStyle/>
                    <a:p>
                      <a:endParaRPr lang="hu-HU" sz="1600" kern="1200" dirty="0" smtClean="0">
                        <a:solidFill>
                          <a:schemeClr val="tx1"/>
                        </a:solidFill>
                        <a:latin typeface="Book Antiqua" pitchFamily="18" charset="0"/>
                        <a:ea typeface="+mn-ea"/>
                        <a:cs typeface="+mn-cs"/>
                      </a:endParaRPr>
                    </a:p>
                  </a:txBody>
                  <a:tcPr/>
                </a:tc>
                <a:tc>
                  <a:txBody>
                    <a:bodyPr/>
                    <a:lstStyle/>
                    <a:p>
                      <a:r>
                        <a:rPr lang="hu-HU" sz="1600" kern="1200" dirty="0" smtClean="0">
                          <a:solidFill>
                            <a:schemeClr val="tx1"/>
                          </a:solidFill>
                          <a:latin typeface="Book Antiqua" pitchFamily="18" charset="0"/>
                          <a:ea typeface="+mn-ea"/>
                          <a:cs typeface="+mn-cs"/>
                        </a:rPr>
                        <a:t>szilárd</a:t>
                      </a:r>
                    </a:p>
                  </a:txBody>
                  <a:tcPr anchor="ctr" anchorCtr="1"/>
                </a:tc>
                <a:tc>
                  <a:txBody>
                    <a:bodyPr/>
                    <a:lstStyle/>
                    <a:p>
                      <a:r>
                        <a:rPr lang="hu-HU" sz="1600" kern="1200" dirty="0" smtClean="0">
                          <a:solidFill>
                            <a:schemeClr val="tx1"/>
                          </a:solidFill>
                          <a:latin typeface="Book Antiqua" pitchFamily="18" charset="0"/>
                          <a:ea typeface="+mn-ea"/>
                          <a:cs typeface="+mn-cs"/>
                        </a:rPr>
                        <a:t>folyékony</a:t>
                      </a:r>
                    </a:p>
                  </a:txBody>
                  <a:tcPr anchor="ctr" anchorCtr="1"/>
                </a:tc>
                <a:tc>
                  <a:txBody>
                    <a:bodyPr/>
                    <a:lstStyle/>
                    <a:p>
                      <a:r>
                        <a:rPr lang="hu-HU" sz="1600" kern="1200" dirty="0" smtClean="0">
                          <a:solidFill>
                            <a:schemeClr val="tx1"/>
                          </a:solidFill>
                          <a:latin typeface="Book Antiqua" pitchFamily="18" charset="0"/>
                          <a:ea typeface="+mn-ea"/>
                          <a:cs typeface="+mn-cs"/>
                        </a:rPr>
                        <a:t>iszapszerű</a:t>
                      </a:r>
                    </a:p>
                  </a:txBody>
                  <a:tcPr anchor="ctr" anchorCtr="1"/>
                </a:tc>
                <a:tc>
                  <a:txBody>
                    <a:bodyPr/>
                    <a:lstStyle/>
                    <a:p>
                      <a:r>
                        <a:rPr lang="hu-HU" sz="1600" kern="1200" dirty="0" smtClean="0">
                          <a:solidFill>
                            <a:schemeClr val="tx1"/>
                          </a:solidFill>
                          <a:latin typeface="Book Antiqua" pitchFamily="18" charset="0"/>
                          <a:ea typeface="+mn-ea"/>
                          <a:cs typeface="+mn-cs"/>
                        </a:rPr>
                        <a:t>gáznemű</a:t>
                      </a:r>
                    </a:p>
                  </a:txBody>
                  <a:tcPr anchor="ctr" anchorCtr="1"/>
                </a:tc>
              </a:tr>
              <a:tr h="370840">
                <a:tc vMerge="1">
                  <a:txBody>
                    <a:bodyPr/>
                    <a:lstStyle/>
                    <a:p>
                      <a:endParaRPr lang="hu-HU" dirty="0"/>
                    </a:p>
                  </a:txBody>
                  <a:tcPr/>
                </a:tc>
                <a:tc>
                  <a:txBody>
                    <a:bodyPr/>
                    <a:lstStyle/>
                    <a:p>
                      <a:pPr marL="0" algn="ctr" defTabSz="914400" rtl="0" eaLnBrk="1" latinLnBrk="0" hangingPunct="1">
                        <a:spcBef>
                          <a:spcPts val="2400"/>
                        </a:spcBef>
                      </a:pPr>
                      <a:r>
                        <a:rPr lang="hu-HU" sz="1600" kern="1200" dirty="0" smtClean="0">
                          <a:solidFill>
                            <a:schemeClr val="tx1"/>
                          </a:solidFill>
                          <a:latin typeface="Book Antiqua" pitchFamily="18" charset="0"/>
                          <a:ea typeface="+mn-ea"/>
                          <a:cs typeface="+mn-cs"/>
                        </a:rPr>
                        <a:t>Települési</a:t>
                      </a:r>
                    </a:p>
                  </a:txBody>
                  <a:tcPr anchor="ctr" anchorCtr="1"/>
                </a:tc>
                <a:tc>
                  <a:txBody>
                    <a:bodyPr/>
                    <a:lstStyle/>
                    <a:p>
                      <a:r>
                        <a:rPr lang="hu-HU" sz="1600" kern="1200" dirty="0" smtClean="0">
                          <a:solidFill>
                            <a:schemeClr val="tx1"/>
                          </a:solidFill>
                          <a:latin typeface="Book Antiqua" pitchFamily="18" charset="0"/>
                          <a:ea typeface="+mn-ea"/>
                          <a:cs typeface="+mn-cs"/>
                        </a:rPr>
                        <a:t>Háztartási és utcai szemét</a:t>
                      </a:r>
                    </a:p>
                  </a:txBody>
                  <a:tcPr anchor="ctr" anchorCtr="1"/>
                </a:tc>
                <a:tc>
                  <a:txBody>
                    <a:bodyPr/>
                    <a:lstStyle/>
                    <a:p>
                      <a:r>
                        <a:rPr lang="hu-HU" sz="1600" kern="1200" dirty="0" smtClean="0">
                          <a:solidFill>
                            <a:schemeClr val="tx1"/>
                          </a:solidFill>
                          <a:latin typeface="Book Antiqua" pitchFamily="18" charset="0"/>
                          <a:ea typeface="+mn-ea"/>
                          <a:cs typeface="+mn-cs"/>
                        </a:rPr>
                        <a:t>Kommunális szennyvíz</a:t>
                      </a:r>
                    </a:p>
                  </a:txBody>
                  <a:tcPr anchor="ctr" anchorCtr="1"/>
                </a:tc>
                <a:tc>
                  <a:txBody>
                    <a:bodyPr/>
                    <a:lstStyle/>
                    <a:p>
                      <a:r>
                        <a:rPr lang="hu-HU" sz="1600" kern="1200" dirty="0" smtClean="0">
                          <a:solidFill>
                            <a:schemeClr val="tx1"/>
                          </a:solidFill>
                          <a:latin typeface="Book Antiqua" pitchFamily="18" charset="0"/>
                          <a:ea typeface="+mn-ea"/>
                          <a:cs typeface="+mn-cs"/>
                        </a:rPr>
                        <a:t>Kommunális </a:t>
                      </a:r>
                      <a:r>
                        <a:rPr lang="hu-HU" sz="1600" kern="1200" dirty="0" err="1" smtClean="0">
                          <a:solidFill>
                            <a:schemeClr val="tx1"/>
                          </a:solidFill>
                          <a:latin typeface="Book Antiqua" pitchFamily="18" charset="0"/>
                          <a:ea typeface="+mn-ea"/>
                          <a:cs typeface="+mn-cs"/>
                        </a:rPr>
                        <a:t>szennyvízi-szap</a:t>
                      </a:r>
                      <a:r>
                        <a:rPr lang="hu-HU" sz="1600" kern="1200" dirty="0" smtClean="0">
                          <a:solidFill>
                            <a:schemeClr val="tx1"/>
                          </a:solidFill>
                          <a:latin typeface="Book Antiqua" pitchFamily="18" charset="0"/>
                          <a:ea typeface="+mn-ea"/>
                          <a:cs typeface="+mn-cs"/>
                        </a:rPr>
                        <a:t>, szippantott iszap</a:t>
                      </a:r>
                    </a:p>
                  </a:txBody>
                  <a:tcPr anchor="ctr" anchorCtr="1"/>
                </a:tc>
                <a:tc>
                  <a:txBody>
                    <a:bodyPr/>
                    <a:lstStyle/>
                    <a:p>
                      <a:r>
                        <a:rPr lang="hu-HU" sz="1600" kern="1200" dirty="0" smtClean="0">
                          <a:solidFill>
                            <a:schemeClr val="tx1"/>
                          </a:solidFill>
                          <a:latin typeface="Book Antiqua" pitchFamily="18" charset="0"/>
                          <a:ea typeface="+mn-ea"/>
                          <a:cs typeface="+mn-cs"/>
                        </a:rPr>
                        <a:t>Lakóházfűtések füstje</a:t>
                      </a:r>
                    </a:p>
                  </a:txBody>
                  <a:tcPr anchor="ctr" anchorCtr="1"/>
                </a:tc>
              </a:tr>
              <a:tr h="370840">
                <a:tc vMerge="1">
                  <a:txBody>
                    <a:bodyPr/>
                    <a:lstStyle/>
                    <a:p>
                      <a:endParaRPr lang="hu-HU" dirty="0"/>
                    </a:p>
                  </a:txBody>
                  <a:tcPr/>
                </a:tc>
                <a:tc>
                  <a:txBody>
                    <a:bodyPr/>
                    <a:lstStyle/>
                    <a:p>
                      <a:r>
                        <a:rPr lang="hu-HU" sz="1600" kern="1200" dirty="0" smtClean="0">
                          <a:solidFill>
                            <a:schemeClr val="tx1"/>
                          </a:solidFill>
                          <a:latin typeface="Book Antiqua" pitchFamily="18" charset="0"/>
                          <a:ea typeface="+mn-ea"/>
                          <a:cs typeface="+mn-cs"/>
                        </a:rPr>
                        <a:t>Termelési </a:t>
                      </a:r>
                    </a:p>
                  </a:txBody>
                  <a:tcPr anchor="ctr" anchorCtr="1"/>
                </a:tc>
                <a:tc>
                  <a:txBody>
                    <a:bodyPr/>
                    <a:lstStyle/>
                    <a:p>
                      <a:r>
                        <a:rPr lang="hu-HU" sz="1600" kern="1200" dirty="0" smtClean="0">
                          <a:solidFill>
                            <a:schemeClr val="tx1"/>
                          </a:solidFill>
                          <a:latin typeface="Book Antiqua" pitchFamily="18" charset="0"/>
                          <a:ea typeface="+mn-ea"/>
                          <a:cs typeface="+mn-cs"/>
                        </a:rPr>
                        <a:t>Ipari melléktermékek és hulladékok, állati eredetű hulladékok, almos trágya</a:t>
                      </a:r>
                    </a:p>
                  </a:txBody>
                  <a:tcPr anchor="ctr" anchorCtr="1"/>
                </a:tc>
                <a:tc>
                  <a:txBody>
                    <a:bodyPr/>
                    <a:lstStyle/>
                    <a:p>
                      <a:r>
                        <a:rPr lang="hu-HU" sz="1600" kern="1200" dirty="0" smtClean="0">
                          <a:solidFill>
                            <a:schemeClr val="tx1"/>
                          </a:solidFill>
                          <a:latin typeface="Book Antiqua" pitchFamily="18" charset="0"/>
                          <a:ea typeface="+mn-ea"/>
                          <a:cs typeface="+mn-cs"/>
                        </a:rPr>
                        <a:t>Ipari szennyvizek, olajok, hígtrágya</a:t>
                      </a:r>
                    </a:p>
                  </a:txBody>
                  <a:tcPr anchor="ctr" anchorCtr="1"/>
                </a:tc>
                <a:tc>
                  <a:txBody>
                    <a:bodyPr/>
                    <a:lstStyle/>
                    <a:p>
                      <a:r>
                        <a:rPr lang="hu-HU" sz="1600" kern="1200" dirty="0" smtClean="0">
                          <a:solidFill>
                            <a:schemeClr val="tx1"/>
                          </a:solidFill>
                          <a:latin typeface="Book Antiqua" pitchFamily="18" charset="0"/>
                          <a:ea typeface="+mn-ea"/>
                          <a:cs typeface="+mn-cs"/>
                        </a:rPr>
                        <a:t>Ipari </a:t>
                      </a:r>
                      <a:r>
                        <a:rPr lang="hu-HU" sz="1600" kern="1200" dirty="0" err="1" smtClean="0">
                          <a:solidFill>
                            <a:schemeClr val="tx1"/>
                          </a:solidFill>
                          <a:latin typeface="Book Antiqua" pitchFamily="18" charset="0"/>
                          <a:ea typeface="+mn-ea"/>
                          <a:cs typeface="+mn-cs"/>
                        </a:rPr>
                        <a:t>szennyvízisza-pok</a:t>
                      </a:r>
                      <a:r>
                        <a:rPr lang="hu-HU" sz="1600" kern="1200" dirty="0" smtClean="0">
                          <a:solidFill>
                            <a:schemeClr val="tx1"/>
                          </a:solidFill>
                          <a:latin typeface="Book Antiqua" pitchFamily="18" charset="0"/>
                          <a:ea typeface="+mn-ea"/>
                          <a:cs typeface="+mn-cs"/>
                        </a:rPr>
                        <a:t> </a:t>
                      </a:r>
                    </a:p>
                  </a:txBody>
                  <a:tcPr anchor="ctr" anchorCtr="1"/>
                </a:tc>
                <a:tc>
                  <a:txBody>
                    <a:bodyPr/>
                    <a:lstStyle/>
                    <a:p>
                      <a:r>
                        <a:rPr lang="hu-HU" sz="1600" kern="1200" dirty="0" smtClean="0">
                          <a:solidFill>
                            <a:schemeClr val="tx1"/>
                          </a:solidFill>
                          <a:latin typeface="Book Antiqua" pitchFamily="18" charset="0"/>
                          <a:ea typeface="+mn-ea"/>
                          <a:cs typeface="+mn-cs"/>
                        </a:rPr>
                        <a:t>Ipari füstök és gázok</a:t>
                      </a:r>
                    </a:p>
                  </a:txBody>
                  <a:tcPr anchor="ctr" anchorCtr="1"/>
                </a:tc>
              </a:tr>
              <a:tr h="370840">
                <a:tc vMerge="1">
                  <a:txBody>
                    <a:bodyPr/>
                    <a:lstStyle/>
                    <a:p>
                      <a:endParaRPr lang="hu-HU" dirty="0"/>
                    </a:p>
                  </a:txBody>
                  <a:tcPr/>
                </a:tc>
                <a:tc>
                  <a:txBody>
                    <a:bodyPr/>
                    <a:lstStyle/>
                    <a:p>
                      <a:r>
                        <a:rPr lang="hu-HU" sz="1600" kern="1200" dirty="0" smtClean="0">
                          <a:solidFill>
                            <a:schemeClr val="tx1"/>
                          </a:solidFill>
                          <a:latin typeface="Book Antiqua" pitchFamily="18" charset="0"/>
                          <a:ea typeface="+mn-ea"/>
                          <a:cs typeface="+mn-cs"/>
                        </a:rPr>
                        <a:t>Veszélyes</a:t>
                      </a:r>
                    </a:p>
                  </a:txBody>
                  <a:tcPr anchor="ctr" anchorCtr="1"/>
                </a:tc>
                <a:tc>
                  <a:txBody>
                    <a:bodyPr/>
                    <a:lstStyle/>
                    <a:p>
                      <a:r>
                        <a:rPr lang="hu-HU" sz="1600" kern="1200" dirty="0" smtClean="0">
                          <a:solidFill>
                            <a:schemeClr val="tx1"/>
                          </a:solidFill>
                          <a:latin typeface="Book Antiqua" pitchFamily="18" charset="0"/>
                          <a:ea typeface="+mn-ea"/>
                          <a:cs typeface="+mn-cs"/>
                        </a:rPr>
                        <a:t>Különféle ipari törmelékek, porok</a:t>
                      </a:r>
                    </a:p>
                  </a:txBody>
                  <a:tcPr anchor="ctr" anchorCtr="1"/>
                </a:tc>
                <a:tc>
                  <a:txBody>
                    <a:bodyPr/>
                    <a:lstStyle/>
                    <a:p>
                      <a:r>
                        <a:rPr lang="hu-HU" sz="1600" kern="1200" dirty="0" smtClean="0">
                          <a:solidFill>
                            <a:schemeClr val="tx1"/>
                          </a:solidFill>
                          <a:latin typeface="Book Antiqua" pitchFamily="18" charset="0"/>
                          <a:ea typeface="+mn-ea"/>
                          <a:cs typeface="+mn-cs"/>
                        </a:rPr>
                        <a:t>Savak, lúgok, oldatok, festékek, trafóolajok</a:t>
                      </a:r>
                    </a:p>
                  </a:txBody>
                  <a:tcPr anchor="ctr" anchorCtr="1"/>
                </a:tc>
                <a:tc>
                  <a:txBody>
                    <a:bodyPr/>
                    <a:lstStyle/>
                    <a:p>
                      <a:r>
                        <a:rPr lang="hu-HU" sz="1600" kern="1200" dirty="0" smtClean="0">
                          <a:solidFill>
                            <a:schemeClr val="tx1"/>
                          </a:solidFill>
                          <a:latin typeface="Book Antiqua" pitchFamily="18" charset="0"/>
                          <a:ea typeface="+mn-ea"/>
                          <a:cs typeface="+mn-cs"/>
                        </a:rPr>
                        <a:t>galvániszapok</a:t>
                      </a:r>
                    </a:p>
                  </a:txBody>
                  <a:tcPr anchor="ctr" anchorCtr="1"/>
                </a:tc>
                <a:tc>
                  <a:txBody>
                    <a:bodyPr/>
                    <a:lstStyle/>
                    <a:p>
                      <a:r>
                        <a:rPr lang="hu-HU" sz="1600" kern="1200" dirty="0" smtClean="0">
                          <a:solidFill>
                            <a:schemeClr val="tx1"/>
                          </a:solidFill>
                          <a:latin typeface="Book Antiqua" pitchFamily="18" charset="0"/>
                          <a:ea typeface="+mn-ea"/>
                          <a:cs typeface="+mn-cs"/>
                        </a:rPr>
                        <a:t>Vegyipari, petrokémiai gázok és füstök</a:t>
                      </a:r>
                    </a:p>
                  </a:txBody>
                  <a:tcPr anchor="ctr" anchorCtr="1"/>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Most megnézzük, ki mennyire figyelt… Kvíz következik! </a:t>
            </a:r>
            <a:endParaRPr lang="hu-HU" dirty="0"/>
          </a:p>
        </p:txBody>
      </p:sp>
      <p:pic>
        <p:nvPicPr>
          <p:cNvPr id="4" name="Tartalom helye 3" descr="Tommy'sbillet_id_4700170080_PD.jpg"/>
          <p:cNvPicPr>
            <a:picLocks noGrp="1" noChangeAspect="1"/>
          </p:cNvPicPr>
          <p:nvPr>
            <p:ph idx="1"/>
          </p:nvPr>
        </p:nvPicPr>
        <p:blipFill>
          <a:blip r:embed="rId3"/>
          <a:stretch>
            <a:fillRect/>
          </a:stretch>
        </p:blipFill>
        <p:spPr>
          <a:xfrm>
            <a:off x="1714500" y="1696244"/>
            <a:ext cx="5715000" cy="4333875"/>
          </a:xfrm>
        </p:spPr>
      </p:pic>
      <p:pic>
        <p:nvPicPr>
          <p:cNvPr id="5" name="Kép 4" descr="smile.png"/>
          <p:cNvPicPr>
            <a:picLocks noChangeAspect="1"/>
          </p:cNvPicPr>
          <p:nvPr/>
        </p:nvPicPr>
        <p:blipFill>
          <a:blip r:embed="rId4"/>
          <a:stretch>
            <a:fillRect/>
          </a:stretch>
        </p:blipFill>
        <p:spPr>
          <a:xfrm>
            <a:off x="928662" y="1643050"/>
            <a:ext cx="7094488" cy="4429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Kérdések</a:t>
            </a:r>
            <a:endParaRPr lang="hu-HU" dirty="0"/>
          </a:p>
        </p:txBody>
      </p:sp>
      <p:sp>
        <p:nvSpPr>
          <p:cNvPr id="3" name="Tartalom helye 2"/>
          <p:cNvSpPr>
            <a:spLocks noGrp="1"/>
          </p:cNvSpPr>
          <p:nvPr>
            <p:ph idx="1"/>
          </p:nvPr>
        </p:nvSpPr>
        <p:spPr/>
        <p:txBody>
          <a:bodyPr>
            <a:normAutofit fontScale="92500" lnSpcReduction="10000"/>
          </a:bodyPr>
          <a:lstStyle/>
          <a:p>
            <a:pPr marL="514350" indent="-514350">
              <a:lnSpc>
                <a:spcPct val="150000"/>
              </a:lnSpc>
              <a:buFont typeface="+mj-lt"/>
              <a:buAutoNum type="arabicPeriod"/>
            </a:pPr>
            <a:r>
              <a:rPr lang="hu-HU" sz="2000" b="1" dirty="0" smtClean="0">
                <a:latin typeface="Book Antiqua" pitchFamily="18" charset="0"/>
              </a:rPr>
              <a:t>Hova dobjuk a természetes hulladékot?</a:t>
            </a:r>
            <a:r>
              <a:rPr lang="hu-HU" sz="2000" dirty="0" smtClean="0">
                <a:latin typeface="Book Antiqua" pitchFamily="18" charset="0"/>
              </a:rPr>
              <a:t/>
            </a:r>
            <a:br>
              <a:rPr lang="hu-HU" sz="2000" dirty="0" smtClean="0">
                <a:latin typeface="Book Antiqua" pitchFamily="18" charset="0"/>
              </a:rPr>
            </a:br>
            <a:r>
              <a:rPr lang="hu-HU" sz="2000" dirty="0" smtClean="0">
                <a:latin typeface="Book Antiqua" pitchFamily="18" charset="0"/>
                <a:hlinkClick r:id="rId2" action="ppaction://hlinksldjump"/>
              </a:rPr>
              <a:t>A, utcára </a:t>
            </a:r>
            <a:r>
              <a:rPr lang="hu-HU" sz="2000" dirty="0" smtClean="0">
                <a:latin typeface="Book Antiqua" pitchFamily="18" charset="0"/>
              </a:rPr>
              <a:t> </a:t>
            </a:r>
            <a:r>
              <a:rPr lang="hu-HU" sz="2000" dirty="0" smtClean="0">
                <a:latin typeface="Book Antiqua" pitchFamily="18" charset="0"/>
                <a:hlinkClick r:id="rId3" action="ppaction://hlinksldjump"/>
              </a:rPr>
              <a:t>B, komposztba </a:t>
            </a:r>
            <a:r>
              <a:rPr lang="hu-HU" sz="2000" dirty="0" smtClean="0">
                <a:latin typeface="Book Antiqua" pitchFamily="18" charset="0"/>
              </a:rPr>
              <a:t> </a:t>
            </a:r>
            <a:r>
              <a:rPr lang="hu-HU" sz="2000" dirty="0" smtClean="0">
                <a:latin typeface="Book Antiqua" pitchFamily="18" charset="0"/>
                <a:hlinkClick r:id="rId4" action="ppaction://hlinksldjump"/>
              </a:rPr>
              <a:t>C, kukába</a:t>
            </a:r>
            <a:endParaRPr lang="hu-HU" sz="2000" dirty="0" smtClean="0">
              <a:latin typeface="Book Antiqua" pitchFamily="18" charset="0"/>
            </a:endParaRPr>
          </a:p>
          <a:p>
            <a:pPr marL="514350" indent="-514350">
              <a:lnSpc>
                <a:spcPct val="150000"/>
              </a:lnSpc>
              <a:buFont typeface="+mj-lt"/>
              <a:buAutoNum type="arabicPeriod"/>
            </a:pPr>
            <a:r>
              <a:rPr lang="hu-HU" sz="2100" b="1" dirty="0" smtClean="0">
                <a:latin typeface="Book Antiqua" pitchFamily="18" charset="0"/>
              </a:rPr>
              <a:t>A szeméttelepen hova kerül a szemét?</a:t>
            </a:r>
            <a:r>
              <a:rPr lang="hu-HU" sz="2000" dirty="0" smtClean="0">
                <a:latin typeface="Book Antiqua" pitchFamily="18" charset="0"/>
              </a:rPr>
              <a:t/>
            </a:r>
            <a:br>
              <a:rPr lang="hu-HU" sz="2000" dirty="0" smtClean="0">
                <a:latin typeface="Book Antiqua" pitchFamily="18" charset="0"/>
              </a:rPr>
            </a:br>
            <a:r>
              <a:rPr lang="hu-HU" sz="2000" dirty="0" smtClean="0">
                <a:latin typeface="Book Antiqua" pitchFamily="18" charset="0"/>
                <a:hlinkClick r:id="rId5" action="ppaction://hlinksldjump"/>
              </a:rPr>
              <a:t>A, egy nagy gödörbe </a:t>
            </a:r>
            <a:r>
              <a:rPr lang="hu-HU" sz="2000" dirty="0" smtClean="0">
                <a:latin typeface="Book Antiqua" pitchFamily="18" charset="0"/>
              </a:rPr>
              <a:t> </a:t>
            </a:r>
            <a:r>
              <a:rPr lang="hu-HU" sz="2000" dirty="0" smtClean="0">
                <a:latin typeface="Book Antiqua" pitchFamily="18" charset="0"/>
                <a:hlinkClick r:id="rId6" action="ppaction://hlinksldjump"/>
              </a:rPr>
              <a:t>B, rögtön újrahasznosítják</a:t>
            </a:r>
            <a:endParaRPr lang="hu-HU" sz="2000" dirty="0" smtClean="0">
              <a:latin typeface="Book Antiqua" pitchFamily="18" charset="0"/>
            </a:endParaRPr>
          </a:p>
          <a:p>
            <a:pPr marL="514350" indent="-514350">
              <a:lnSpc>
                <a:spcPct val="150000"/>
              </a:lnSpc>
              <a:buFont typeface="+mj-lt"/>
              <a:buAutoNum type="arabicPeriod"/>
            </a:pPr>
            <a:r>
              <a:rPr lang="hu-HU" sz="2100" b="1" dirty="0" smtClean="0">
                <a:latin typeface="Book Antiqua" pitchFamily="18" charset="0"/>
              </a:rPr>
              <a:t>Milyen „újrahasznosító kuka” nem létezik?</a:t>
            </a:r>
            <a:r>
              <a:rPr lang="hu-HU" sz="2000" dirty="0" smtClean="0">
                <a:latin typeface="Book Antiqua" pitchFamily="18" charset="0"/>
              </a:rPr>
              <a:t/>
            </a:r>
            <a:br>
              <a:rPr lang="hu-HU" sz="2000" dirty="0" smtClean="0">
                <a:latin typeface="Book Antiqua" pitchFamily="18" charset="0"/>
              </a:rPr>
            </a:br>
            <a:r>
              <a:rPr lang="hu-HU" sz="2000" dirty="0" smtClean="0">
                <a:latin typeface="Book Antiqua" pitchFamily="18" charset="0"/>
                <a:hlinkClick r:id="rId2" action="ppaction://hlinksldjump"/>
              </a:rPr>
              <a:t>A, műanyag </a:t>
            </a:r>
            <a:r>
              <a:rPr lang="hu-HU" sz="2000" dirty="0" smtClean="0">
                <a:latin typeface="Book Antiqua" pitchFamily="18" charset="0"/>
              </a:rPr>
              <a:t> </a:t>
            </a:r>
            <a:r>
              <a:rPr lang="hu-HU" sz="2000" dirty="0" smtClean="0">
                <a:latin typeface="Book Antiqua" pitchFamily="18" charset="0"/>
                <a:hlinkClick r:id="rId4" action="ppaction://hlinksldjump"/>
              </a:rPr>
              <a:t>B, papír </a:t>
            </a:r>
            <a:r>
              <a:rPr lang="hu-HU" sz="2000" dirty="0" smtClean="0">
                <a:latin typeface="Book Antiqua" pitchFamily="18" charset="0"/>
              </a:rPr>
              <a:t> </a:t>
            </a:r>
            <a:r>
              <a:rPr lang="hu-HU" sz="2000" dirty="0" smtClean="0">
                <a:latin typeface="Book Antiqua" pitchFamily="18" charset="0"/>
                <a:hlinkClick r:id="rId3" action="ppaction://hlinksldjump"/>
              </a:rPr>
              <a:t>C, játékok</a:t>
            </a:r>
            <a:endParaRPr lang="hu-HU" sz="2000" dirty="0" smtClean="0">
              <a:latin typeface="Book Antiqua" pitchFamily="18" charset="0"/>
            </a:endParaRPr>
          </a:p>
          <a:p>
            <a:pPr marL="514350" indent="-514350">
              <a:lnSpc>
                <a:spcPct val="150000"/>
              </a:lnSpc>
              <a:buFont typeface="+mj-lt"/>
              <a:buAutoNum type="arabicPeriod"/>
            </a:pPr>
            <a:r>
              <a:rPr lang="hu-HU" sz="2100" b="1" dirty="0" smtClean="0">
                <a:latin typeface="Book Antiqua" pitchFamily="18" charset="0"/>
              </a:rPr>
              <a:t>Hova dobjuk az elemeket?</a:t>
            </a:r>
            <a:r>
              <a:rPr lang="hu-HU" sz="2000" dirty="0" smtClean="0">
                <a:latin typeface="Book Antiqua" pitchFamily="18" charset="0"/>
              </a:rPr>
              <a:t/>
            </a:r>
            <a:br>
              <a:rPr lang="hu-HU" sz="2000" dirty="0" smtClean="0">
                <a:latin typeface="Book Antiqua" pitchFamily="18" charset="0"/>
              </a:rPr>
            </a:br>
            <a:r>
              <a:rPr lang="hu-HU" sz="2000" dirty="0" smtClean="0">
                <a:latin typeface="Book Antiqua" pitchFamily="18" charset="0"/>
                <a:hlinkClick r:id="rId6" action="ppaction://hlinksldjump"/>
              </a:rPr>
              <a:t>A, kukába </a:t>
            </a:r>
            <a:r>
              <a:rPr lang="hu-HU" sz="2000" dirty="0" smtClean="0">
                <a:latin typeface="Book Antiqua" pitchFamily="18" charset="0"/>
              </a:rPr>
              <a:t> </a:t>
            </a:r>
            <a:r>
              <a:rPr lang="hu-HU" sz="2000" dirty="0" smtClean="0">
                <a:latin typeface="Book Antiqua" pitchFamily="18" charset="0"/>
                <a:hlinkClick r:id="rId4" action="ppaction://hlinksldjump"/>
              </a:rPr>
              <a:t>B, udvarra  </a:t>
            </a:r>
            <a:r>
              <a:rPr lang="hu-HU" sz="2000" dirty="0" smtClean="0">
                <a:latin typeface="Book Antiqua" pitchFamily="18" charset="0"/>
              </a:rPr>
              <a:t> </a:t>
            </a:r>
            <a:r>
              <a:rPr lang="hu-HU" sz="2000" dirty="0" smtClean="0">
                <a:latin typeface="Book Antiqua" pitchFamily="18" charset="0"/>
                <a:hlinkClick r:id="rId5" action="ppaction://hlinksldjump"/>
              </a:rPr>
              <a:t>C, külön erre a célra szánt gyűjtőbe</a:t>
            </a:r>
            <a:endParaRPr lang="hu-HU" sz="2000" dirty="0" smtClean="0">
              <a:latin typeface="Book Antiqua" pitchFamily="18" charset="0"/>
            </a:endParaRPr>
          </a:p>
          <a:p>
            <a:pPr marL="514350" indent="-514350">
              <a:lnSpc>
                <a:spcPct val="150000"/>
              </a:lnSpc>
              <a:buFont typeface="+mj-lt"/>
              <a:buAutoNum type="arabicPeriod"/>
            </a:pPr>
            <a:r>
              <a:rPr lang="hu-HU" sz="2100" b="1" dirty="0" smtClean="0">
                <a:latin typeface="Book Antiqua" pitchFamily="18" charset="0"/>
              </a:rPr>
              <a:t>Melyik országban a legjelentősebb az alumínium újrahasznosítása?</a:t>
            </a:r>
            <a:br>
              <a:rPr lang="hu-HU" sz="2100" b="1" dirty="0" smtClean="0">
                <a:latin typeface="Book Antiqua" pitchFamily="18" charset="0"/>
              </a:rPr>
            </a:br>
            <a:r>
              <a:rPr lang="hu-HU" sz="2000" dirty="0" smtClean="0">
                <a:latin typeface="Book Antiqua" pitchFamily="18" charset="0"/>
                <a:hlinkClick r:id="rId2" action="ppaction://hlinksldjump"/>
              </a:rPr>
              <a:t>A, Japán </a:t>
            </a:r>
            <a:r>
              <a:rPr lang="hu-HU" sz="2000" dirty="0" smtClean="0">
                <a:latin typeface="Book Antiqua" pitchFamily="18" charset="0"/>
              </a:rPr>
              <a:t> </a:t>
            </a:r>
            <a:r>
              <a:rPr lang="hu-HU" sz="2000" dirty="0" smtClean="0">
                <a:latin typeface="Book Antiqua" pitchFamily="18" charset="0"/>
                <a:hlinkClick r:id="rId3" action="ppaction://hlinksldjump"/>
              </a:rPr>
              <a:t>B, Brazília </a:t>
            </a:r>
            <a:r>
              <a:rPr lang="hu-HU" sz="2000" dirty="0" smtClean="0">
                <a:latin typeface="Book Antiqua" pitchFamily="18" charset="0"/>
              </a:rPr>
              <a:t> </a:t>
            </a:r>
            <a:r>
              <a:rPr lang="hu-HU" sz="2000" dirty="0" smtClean="0">
                <a:latin typeface="Book Antiqua" pitchFamily="18" charset="0"/>
                <a:hlinkClick r:id="rId6" action="ppaction://hlinksldjump"/>
              </a:rPr>
              <a:t>C, Magyarország </a:t>
            </a:r>
            <a:r>
              <a:rPr lang="hu-HU" sz="2000" dirty="0" smtClean="0">
                <a:latin typeface="Book Antiqua" pitchFamily="18" charset="0"/>
              </a:rPr>
              <a:t> </a:t>
            </a:r>
            <a:r>
              <a:rPr lang="hu-HU" sz="2000" dirty="0" smtClean="0">
                <a:latin typeface="Book Antiqua" pitchFamily="18" charset="0"/>
                <a:hlinkClick r:id="rId4" action="ppaction://hlinksldjump"/>
              </a:rPr>
              <a:t>D, USA</a:t>
            </a:r>
            <a:endParaRPr lang="hu-HU" sz="2000" dirty="0" smtClean="0">
              <a:latin typeface="Book Antiqua" pitchFamily="18" charset="0"/>
            </a:endParaRPr>
          </a:p>
          <a:p>
            <a:pPr marL="514350" indent="-514350">
              <a:buNone/>
            </a:pPr>
            <a:endParaRPr lang="hu-HU" sz="2000" dirty="0" smtClean="0">
              <a:latin typeface="Book Antiqua" pitchFamily="18" charset="0"/>
            </a:endParaRPr>
          </a:p>
          <a:p>
            <a:pPr marL="514350" indent="-514350">
              <a:buFont typeface="+mj-lt"/>
              <a:buAutoNum type="arabicPeriod"/>
            </a:pPr>
            <a:endParaRPr lang="hu-HU" sz="2000" dirty="0" smtClean="0">
              <a:latin typeface="Book Antiqua" pitchFamily="18" charset="0"/>
            </a:endParaRPr>
          </a:p>
          <a:p>
            <a:pPr marL="514350" indent="-514350">
              <a:buFont typeface="+mj-lt"/>
              <a:buAutoNum type="arabicPeriod"/>
            </a:pPr>
            <a:endParaRPr lang="hu-HU" sz="2000" dirty="0" smtClean="0">
              <a:latin typeface="Book Antiqua" pitchFamily="18" charset="0"/>
            </a:endParaRPr>
          </a:p>
          <a:p>
            <a:pPr marL="514350" indent="-514350">
              <a:buFont typeface="+mj-lt"/>
              <a:buAutoNum type="arabicPeriod"/>
            </a:pPr>
            <a:endParaRPr lang="hu-HU" sz="2000" dirty="0" smtClean="0">
              <a:latin typeface="Book Antiqua" pitchFamily="18" charset="0"/>
            </a:endParaRPr>
          </a:p>
          <a:p>
            <a:pPr marL="514350" indent="-514350">
              <a:buFont typeface="+mj-lt"/>
              <a:buAutoNum type="arabicPeriod"/>
            </a:pPr>
            <a:endParaRPr lang="hu-HU" dirty="0" smtClean="0"/>
          </a:p>
          <a:p>
            <a:pPr marL="514350" indent="-514350">
              <a:buFont typeface="+mj-lt"/>
              <a:buAutoNum type="arabicPeriod"/>
            </a:pP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800" decel="100000"/>
                                        <p:tgtEl>
                                          <p:spTgt spid="3">
                                            <p:txEl>
                                              <p:pRg st="2" end="2"/>
                                            </p:txEl>
                                          </p:spTgt>
                                        </p:tgtEl>
                                      </p:cBhvr>
                                    </p:animEffect>
                                    <p:anim calcmode="lin" valueType="num">
                                      <p:cBhvr>
                                        <p:cTn id="2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iterate type="lt">
                                    <p:tmPct val="0"/>
                                  </p:iterate>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Névtelen.png"/>
          <p:cNvPicPr>
            <a:picLocks noChangeAspect="1"/>
          </p:cNvPicPr>
          <p:nvPr/>
        </p:nvPicPr>
        <p:blipFill>
          <a:blip r:embed="rId3">
            <a:clrChange>
              <a:clrFrom>
                <a:srgbClr val="FFFFFF"/>
              </a:clrFrom>
              <a:clrTo>
                <a:srgbClr val="FFFFFF">
                  <a:alpha val="0"/>
                </a:srgbClr>
              </a:clrTo>
            </a:clrChange>
          </a:blip>
          <a:stretch>
            <a:fillRect/>
          </a:stretch>
        </p:blipFill>
        <p:spPr>
          <a:xfrm>
            <a:off x="428596" y="1171345"/>
            <a:ext cx="9108713" cy="5686655"/>
          </a:xfrm>
          <a:prstGeom prst="rect">
            <a:avLst/>
          </a:prstGeom>
        </p:spPr>
      </p:pic>
      <p:sp>
        <p:nvSpPr>
          <p:cNvPr id="3" name="Téglalap 2"/>
          <p:cNvSpPr/>
          <p:nvPr/>
        </p:nvSpPr>
        <p:spPr>
          <a:xfrm>
            <a:off x="2643174" y="1571612"/>
            <a:ext cx="2660345" cy="1569660"/>
          </a:xfrm>
          <a:prstGeom prst="rect">
            <a:avLst/>
          </a:prstGeom>
          <a:noFill/>
        </p:spPr>
        <p:txBody>
          <a:bodyPr wrap="none" lIns="91440" tIns="45720" rIns="91440" bIns="45720">
            <a:prstTxWarp prst="textArchUp">
              <a:avLst/>
            </a:prstTxWarp>
            <a:spAutoFit/>
          </a:bodyPr>
          <a:lstStyle/>
          <a:p>
            <a:pPr algn="ctr"/>
            <a:r>
              <a:rPr lang="hu-HU" sz="9600" b="1" cap="none" spc="0" dirty="0" smtClean="0">
                <a:ln w="76200">
                  <a:solidFill>
                    <a:schemeClr val="accent2">
                      <a:lumMod val="75000"/>
                    </a:schemeClr>
                  </a:solidFill>
                  <a:prstDash val="solid"/>
                  <a:miter lim="800000"/>
                </a:ln>
                <a:noFill/>
                <a:effectLst>
                  <a:outerShdw blurRad="25500" dist="23000" dir="7020000" algn="tl">
                    <a:srgbClr val="000000">
                      <a:alpha val="50000"/>
                    </a:srgbClr>
                  </a:outerShdw>
                </a:effectLst>
              </a:rPr>
              <a:t>Vége</a:t>
            </a:r>
            <a:endParaRPr lang="hu-HU" sz="9600" b="1" cap="none" spc="0" dirty="0">
              <a:ln w="76200">
                <a:solidFill>
                  <a:schemeClr val="accent2">
                    <a:lumMod val="75000"/>
                  </a:schemeClr>
                </a:solidFill>
                <a:prstDash val="solid"/>
                <a:miter lim="800000"/>
              </a:ln>
              <a:noFill/>
              <a:effectLst>
                <a:outerShdw blurRad="25500" dist="23000" dir="7020000" algn="tl">
                  <a:srgbClr val="000000">
                    <a:alpha val="50000"/>
                  </a:srgbClr>
                </a:outerShdw>
              </a:effectLst>
            </a:endParaRPr>
          </a:p>
        </p:txBody>
      </p:sp>
      <p:pic>
        <p:nvPicPr>
          <p:cNvPr id="4" name="Kép 3" descr="3814965246_99af7372fc_b.jpg"/>
          <p:cNvPicPr>
            <a:picLocks noChangeAspect="1"/>
          </p:cNvPicPr>
          <p:nvPr/>
        </p:nvPicPr>
        <p:blipFill>
          <a:blip r:embed="rId4" cstate="print"/>
          <a:stretch>
            <a:fillRect/>
          </a:stretch>
        </p:blipFill>
        <p:spPr>
          <a:xfrm>
            <a:off x="0" y="5085388"/>
            <a:ext cx="1194436" cy="1772612"/>
          </a:xfrm>
          <a:prstGeom prst="rect">
            <a:avLst/>
          </a:prstGeom>
        </p:spPr>
      </p:pic>
      <p:pic>
        <p:nvPicPr>
          <p:cNvPr id="5" name="Kép 4" descr="3952619085_d64f96e131_b.jpg"/>
          <p:cNvPicPr>
            <a:picLocks noChangeAspect="1"/>
          </p:cNvPicPr>
          <p:nvPr/>
        </p:nvPicPr>
        <p:blipFill>
          <a:blip r:embed="rId5" cstate="print"/>
          <a:stretch>
            <a:fillRect/>
          </a:stretch>
        </p:blipFill>
        <p:spPr>
          <a:xfrm>
            <a:off x="1214414" y="5811012"/>
            <a:ext cx="1560576" cy="1046988"/>
          </a:xfrm>
          <a:prstGeom prst="rect">
            <a:avLst/>
          </a:prstGeom>
        </p:spPr>
      </p:pic>
      <p:pic>
        <p:nvPicPr>
          <p:cNvPr id="6" name="Kép 5" descr="3960940455_b1836b5af3_o.jpg"/>
          <p:cNvPicPr>
            <a:picLocks noChangeAspect="1"/>
          </p:cNvPicPr>
          <p:nvPr/>
        </p:nvPicPr>
        <p:blipFill>
          <a:blip r:embed="rId6"/>
          <a:stretch>
            <a:fillRect/>
          </a:stretch>
        </p:blipFill>
        <p:spPr>
          <a:xfrm>
            <a:off x="2786050" y="5795598"/>
            <a:ext cx="1420324" cy="1062402"/>
          </a:xfrm>
          <a:prstGeom prst="rect">
            <a:avLst/>
          </a:prstGeom>
        </p:spPr>
      </p:pic>
      <p:pic>
        <p:nvPicPr>
          <p:cNvPr id="7" name="Kép 6" descr="7087491627_0a03aecf7e_b.jpg"/>
          <p:cNvPicPr>
            <a:picLocks noChangeAspect="1"/>
          </p:cNvPicPr>
          <p:nvPr/>
        </p:nvPicPr>
        <p:blipFill>
          <a:blip r:embed="rId7" cstate="print"/>
          <a:stretch>
            <a:fillRect/>
          </a:stretch>
        </p:blipFill>
        <p:spPr>
          <a:xfrm>
            <a:off x="4214810" y="5797452"/>
            <a:ext cx="1571636" cy="1060547"/>
          </a:xfrm>
          <a:prstGeom prst="rect">
            <a:avLst/>
          </a:prstGeom>
        </p:spPr>
      </p:pic>
      <p:pic>
        <p:nvPicPr>
          <p:cNvPr id="8" name="Kép 7" descr="Compost.jpg"/>
          <p:cNvPicPr>
            <a:picLocks noChangeAspect="1"/>
          </p:cNvPicPr>
          <p:nvPr/>
        </p:nvPicPr>
        <p:blipFill>
          <a:blip r:embed="rId8" cstate="print"/>
          <a:stretch>
            <a:fillRect/>
          </a:stretch>
        </p:blipFill>
        <p:spPr>
          <a:xfrm>
            <a:off x="5786446" y="5794186"/>
            <a:ext cx="1568758" cy="1063814"/>
          </a:xfrm>
          <a:prstGeom prst="rect">
            <a:avLst/>
          </a:prstGeom>
        </p:spPr>
      </p:pic>
      <p:pic>
        <p:nvPicPr>
          <p:cNvPr id="9" name="Kép 8" descr="Recycling_bins_Timisoara.jpg"/>
          <p:cNvPicPr>
            <a:picLocks noChangeAspect="1"/>
          </p:cNvPicPr>
          <p:nvPr/>
        </p:nvPicPr>
        <p:blipFill>
          <a:blip r:embed="rId9" cstate="print"/>
          <a:stretch>
            <a:fillRect/>
          </a:stretch>
        </p:blipFill>
        <p:spPr>
          <a:xfrm>
            <a:off x="7343762" y="5572116"/>
            <a:ext cx="1800238" cy="1285884"/>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2.5"/>
                                          </p:val>
                                        </p:tav>
                                        <p:tav tm="100000">
                                          <p:val>
                                            <p:strVal val="#ppt_w"/>
                                          </p:val>
                                        </p:tav>
                                      </p:tavLst>
                                    </p:anim>
                                    <p:anim calcmode="lin" valueType="num">
                                      <p:cBhvr>
                                        <p:cTn id="16" dur="500" fill="hold"/>
                                        <p:tgtEl>
                                          <p:spTgt spid="2"/>
                                        </p:tgtEl>
                                        <p:attrNameLst>
                                          <p:attrName>ppt_h</p:attrName>
                                        </p:attrNameLst>
                                      </p:cBhvr>
                                      <p:tavLst>
                                        <p:tav tm="0">
                                          <p:val>
                                            <p:strVal val="#ppt_h*0.01"/>
                                          </p:val>
                                        </p:tav>
                                        <p:tav tm="100000">
                                          <p:val>
                                            <p:strVal val="#ppt_h"/>
                                          </p:val>
                                        </p:tav>
                                      </p:tavLst>
                                    </p:anim>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h+1"/>
                                          </p:val>
                                        </p:tav>
                                        <p:tav tm="100000">
                                          <p:val>
                                            <p:strVal val="#ppt_y"/>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800" decel="100000"/>
                                        <p:tgtEl>
                                          <p:spTgt spid="4"/>
                                        </p:tgtEl>
                                      </p:cBhvr>
                                    </p:animEffect>
                                    <p:anim calcmode="lin" valueType="num">
                                      <p:cBhvr>
                                        <p:cTn id="25" dur="800" decel="100000" fill="hold"/>
                                        <p:tgtEl>
                                          <p:spTgt spid="4"/>
                                        </p:tgtEl>
                                        <p:attrNameLst>
                                          <p:attrName>style.rotation</p:attrName>
                                        </p:attrNameLst>
                                      </p:cBhvr>
                                      <p:tavLst>
                                        <p:tav tm="0">
                                          <p:val>
                                            <p:fltVal val="-90"/>
                                          </p:val>
                                        </p:tav>
                                        <p:tav tm="100000">
                                          <p:val>
                                            <p:fltVal val="0"/>
                                          </p:val>
                                        </p:tav>
                                      </p:tavLst>
                                    </p:anim>
                                    <p:anim calcmode="lin" valueType="num">
                                      <p:cBhvr>
                                        <p:cTn id="26" dur="800" decel="100000" fill="hold"/>
                                        <p:tgtEl>
                                          <p:spTgt spid="4"/>
                                        </p:tgtEl>
                                        <p:attrNameLst>
                                          <p:attrName>ppt_x</p:attrName>
                                        </p:attrNameLst>
                                      </p:cBhvr>
                                      <p:tavLst>
                                        <p:tav tm="0">
                                          <p:val>
                                            <p:strVal val="#ppt_x+0.4"/>
                                          </p:val>
                                        </p:tav>
                                        <p:tav tm="100000">
                                          <p:val>
                                            <p:strVal val="#ppt_x-0.05"/>
                                          </p:val>
                                        </p:tav>
                                      </p:tavLst>
                                    </p:anim>
                                    <p:anim calcmode="lin" valueType="num">
                                      <p:cBhvr>
                                        <p:cTn id="27" dur="800" decel="100000" fill="hold"/>
                                        <p:tgtEl>
                                          <p:spTgt spid="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30" presetID="21"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4)">
                                      <p:cBhvr>
                                        <p:cTn id="32" dur="2000"/>
                                        <p:tgtEl>
                                          <p:spTgt spid="5"/>
                                        </p:tgtEl>
                                      </p:cBhvr>
                                    </p:animEffect>
                                  </p:childTnLst>
                                </p:cTn>
                              </p:par>
                              <p:par>
                                <p:cTn id="33" presetID="31" presetClass="entr" presetSubtype="0" fill="hold" nodeType="withEffect">
                                  <p:stCondLst>
                                    <p:cond delay="0"/>
                                  </p:stCondLst>
                                  <p:iterate type="lt">
                                    <p:tmPct val="5000"/>
                                  </p:iterate>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par>
                                <p:cTn id="39" presetID="35"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anim calcmode="lin" valueType="num">
                                      <p:cBhvr>
                                        <p:cTn id="42" dur="2000" fill="hold"/>
                                        <p:tgtEl>
                                          <p:spTgt spid="7"/>
                                        </p:tgtEl>
                                        <p:attrNameLst>
                                          <p:attrName>style.rotation</p:attrName>
                                        </p:attrNameLst>
                                      </p:cBhvr>
                                      <p:tavLst>
                                        <p:tav tm="0">
                                          <p:val>
                                            <p:fltVal val="720"/>
                                          </p:val>
                                        </p:tav>
                                        <p:tav tm="100000">
                                          <p:val>
                                            <p:fltVal val="0"/>
                                          </p:val>
                                        </p:tav>
                                      </p:tavLst>
                                    </p:anim>
                                    <p:anim calcmode="lin" valueType="num">
                                      <p:cBhvr>
                                        <p:cTn id="43" dur="2000" fill="hold"/>
                                        <p:tgtEl>
                                          <p:spTgt spid="7"/>
                                        </p:tgtEl>
                                        <p:attrNameLst>
                                          <p:attrName>ppt_h</p:attrName>
                                        </p:attrNameLst>
                                      </p:cBhvr>
                                      <p:tavLst>
                                        <p:tav tm="0">
                                          <p:val>
                                            <p:fltVal val="0"/>
                                          </p:val>
                                        </p:tav>
                                        <p:tav tm="100000">
                                          <p:val>
                                            <p:strVal val="#ppt_h"/>
                                          </p:val>
                                        </p:tav>
                                      </p:tavLst>
                                    </p:anim>
                                    <p:anim calcmode="lin" valueType="num">
                                      <p:cBhvr>
                                        <p:cTn id="44" dur="2000" fill="hold"/>
                                        <p:tgtEl>
                                          <p:spTgt spid="7"/>
                                        </p:tgtEl>
                                        <p:attrNameLst>
                                          <p:attrName>ppt_w</p:attrName>
                                        </p:attrNameLst>
                                      </p:cBhvr>
                                      <p:tavLst>
                                        <p:tav tm="0">
                                          <p:val>
                                            <p:fltVal val="0"/>
                                          </p:val>
                                        </p:tav>
                                        <p:tav tm="100000">
                                          <p:val>
                                            <p:strVal val="#ppt_w"/>
                                          </p:val>
                                        </p:tav>
                                      </p:tavLst>
                                    </p:anim>
                                  </p:childTnLst>
                                </p:cTn>
                              </p:par>
                              <p:par>
                                <p:cTn id="45" presetID="39" presetClass="entr" presetSubtype="0" accel="10000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8"/>
                                        </p:tgtEl>
                                        <p:attrNameLst>
                                          <p:attrName>ppt_y</p:attrName>
                                        </p:attrNameLst>
                                      </p:cBhvr>
                                      <p:tavLst>
                                        <p:tav tm="0">
                                          <p:val>
                                            <p:strVal val="#ppt_y"/>
                                          </p:val>
                                        </p:tav>
                                        <p:tav tm="100000">
                                          <p:val>
                                            <p:strVal val="#ppt_y"/>
                                          </p:val>
                                        </p:tav>
                                      </p:tavLst>
                                    </p:anim>
                                  </p:childTnLst>
                                </p:cTn>
                              </p:par>
                              <p:par>
                                <p:cTn id="51" presetID="14" presetClass="entr" presetSubtype="1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071802" y="357166"/>
            <a:ext cx="2855654" cy="923330"/>
          </a:xfrm>
          <a:prstGeom prst="rect">
            <a:avLst/>
          </a:prstGeom>
          <a:noFill/>
        </p:spPr>
        <p:txBody>
          <a:bodyPr wrap="none" lIns="91440" tIns="45720" rIns="91440" bIns="45720">
            <a:spAutoFit/>
          </a:bodyPr>
          <a:lstStyle/>
          <a:p>
            <a:pPr algn="ctr"/>
            <a:r>
              <a:rPr lang="hu-H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Források:</a:t>
            </a:r>
            <a:endParaRPr lang="hu-H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Szövegdoboz 2"/>
          <p:cNvSpPr txBox="1"/>
          <p:nvPr/>
        </p:nvSpPr>
        <p:spPr>
          <a:xfrm>
            <a:off x="1000100" y="1500174"/>
            <a:ext cx="7643866" cy="1754326"/>
          </a:xfrm>
          <a:prstGeom prst="rect">
            <a:avLst/>
          </a:prstGeom>
          <a:noFill/>
        </p:spPr>
        <p:txBody>
          <a:bodyPr wrap="square" rtlCol="0">
            <a:spAutoFit/>
          </a:bodyPr>
          <a:lstStyle/>
          <a:p>
            <a:r>
              <a:rPr lang="hu-HU" dirty="0" smtClean="0"/>
              <a:t>Képek:</a:t>
            </a:r>
          </a:p>
          <a:p>
            <a:r>
              <a:rPr lang="hu-HU" dirty="0" err="1" smtClean="0">
                <a:hlinkClick r:id="rId2"/>
              </a:rPr>
              <a:t>www.flickr.com</a:t>
            </a:r>
            <a:endParaRPr lang="hu-HU" dirty="0" smtClean="0"/>
          </a:p>
          <a:p>
            <a:r>
              <a:rPr lang="hu-HU" dirty="0" err="1" smtClean="0">
                <a:hlinkClick r:id="rId3"/>
              </a:rPr>
              <a:t>www.commons.wikimedia.org</a:t>
            </a:r>
            <a:endParaRPr lang="hu-HU" dirty="0" smtClean="0"/>
          </a:p>
          <a:p>
            <a:r>
              <a:rPr lang="hu-HU" dirty="0" smtClean="0"/>
              <a:t>A </a:t>
            </a:r>
            <a:r>
              <a:rPr lang="hu-HU" dirty="0" err="1" smtClean="0"/>
              <a:t>Paint</a:t>
            </a:r>
            <a:r>
              <a:rPr lang="hu-HU" dirty="0" smtClean="0"/>
              <a:t> segítségével is rajzoltam egy-kettőt.</a:t>
            </a:r>
          </a:p>
          <a:p>
            <a:r>
              <a:rPr lang="hu-HU" dirty="0" smtClean="0"/>
              <a:t>A jegyzetben megtalálhatók az egyes képek forrásai is.</a:t>
            </a:r>
          </a:p>
          <a:p>
            <a:endParaRPr lang="hu-HU" dirty="0" smtClean="0"/>
          </a:p>
        </p:txBody>
      </p:sp>
      <p:sp>
        <p:nvSpPr>
          <p:cNvPr id="4" name="Szövegdoboz 3"/>
          <p:cNvSpPr txBox="1"/>
          <p:nvPr/>
        </p:nvSpPr>
        <p:spPr>
          <a:xfrm>
            <a:off x="1000100" y="3214686"/>
            <a:ext cx="5429288" cy="1477328"/>
          </a:xfrm>
          <a:prstGeom prst="rect">
            <a:avLst/>
          </a:prstGeom>
          <a:noFill/>
        </p:spPr>
        <p:txBody>
          <a:bodyPr wrap="square" rtlCol="0">
            <a:spAutoFit/>
          </a:bodyPr>
          <a:lstStyle/>
          <a:p>
            <a:r>
              <a:rPr lang="hu-HU" dirty="0" smtClean="0"/>
              <a:t>Egyéb források:</a:t>
            </a:r>
          </a:p>
          <a:p>
            <a:r>
              <a:rPr lang="hu-HU" dirty="0" err="1" smtClean="0">
                <a:hlinkClick r:id="rId4"/>
              </a:rPr>
              <a:t>www.wikipedia.com</a:t>
            </a:r>
            <a:endParaRPr lang="hu-HU" dirty="0" smtClean="0"/>
          </a:p>
          <a:p>
            <a:r>
              <a:rPr lang="hu-HU" dirty="0" smtClean="0">
                <a:hlinkClick r:id="rId5"/>
              </a:rPr>
              <a:t>http://miau.gau.hu/miau/29/domotor/hullcsop.htm</a:t>
            </a:r>
            <a:r>
              <a:rPr lang="hu-HU" dirty="0" smtClean="0"/>
              <a:t> (táblázat)</a:t>
            </a:r>
          </a:p>
          <a:p>
            <a:endParaRPr lang="hu-H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40" presetClass="entr" presetSubtype="0" fill="hold" nodeType="with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40" presetClass="entr" presetSubtype="0" fill="hold" nodeType="with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childTnLst>
                                </p:cTn>
                              </p:par>
                              <p:par>
                                <p:cTn id="27" presetID="40" presetClass="entr" presetSubtype="0" fill="hold" nodeType="withEffect">
                                  <p:stCondLst>
                                    <p:cond delay="0"/>
                                  </p:stCondLst>
                                  <p:iterate type="lt">
                                    <p:tmPct val="10000"/>
                                  </p:iterate>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childTnLst>
                                </p:cTn>
                              </p:par>
                              <p:par>
                                <p:cTn id="32" presetID="40" presetClass="entr" presetSubtype="0" fill="hold" nodeType="withEffect">
                                  <p:stCondLst>
                                    <p:cond delay="0"/>
                                  </p:stCondLst>
                                  <p:iterate type="lt">
                                    <p:tmPct val="10000"/>
                                  </p:iterate>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1"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anim calcmode="lin" valueType="num">
                                      <p:cBhvr>
                                        <p:cTn id="42" dur="2000" fill="hold"/>
                                        <p:tgtEl>
                                          <p:spTgt spid="4"/>
                                        </p:tgtEl>
                                        <p:attrNameLst>
                                          <p:attrName>style.rotation</p:attrName>
                                        </p:attrNameLst>
                                      </p:cBhvr>
                                      <p:tavLst>
                                        <p:tav tm="0">
                                          <p:val>
                                            <p:fltVal val="720"/>
                                          </p:val>
                                        </p:tav>
                                        <p:tav tm="100000">
                                          <p:val>
                                            <p:fltVal val="0"/>
                                          </p:val>
                                        </p:tav>
                                      </p:tavLst>
                                    </p:anim>
                                    <p:anim calcmode="lin" valueType="num">
                                      <p:cBhvr>
                                        <p:cTn id="43" dur="2000" fill="hold"/>
                                        <p:tgtEl>
                                          <p:spTgt spid="4"/>
                                        </p:tgtEl>
                                        <p:attrNameLst>
                                          <p:attrName>ppt_h</p:attrName>
                                        </p:attrNameLst>
                                      </p:cBhvr>
                                      <p:tavLst>
                                        <p:tav tm="0">
                                          <p:val>
                                            <p:fltVal val="0"/>
                                          </p:val>
                                        </p:tav>
                                        <p:tav tm="100000">
                                          <p:val>
                                            <p:strVal val="#ppt_h"/>
                                          </p:val>
                                        </p:tav>
                                      </p:tavLst>
                                    </p:anim>
                                    <p:anim calcmode="lin" valueType="num">
                                      <p:cBhvr>
                                        <p:cTn id="4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428860" y="571480"/>
            <a:ext cx="3408305" cy="923330"/>
          </a:xfrm>
          <a:prstGeom prst="rect">
            <a:avLst/>
          </a:prstGeom>
          <a:noFill/>
        </p:spPr>
        <p:txBody>
          <a:bodyPr wrap="none" lIns="91440" tIns="45720" rIns="91440" bIns="45720">
            <a:spAutoFit/>
          </a:bodyPr>
          <a:lstStyle/>
          <a:p>
            <a:pPr algn="ctr"/>
            <a:r>
              <a:rPr lang="hu-HU" sz="5400" b="1" cap="none" spc="0" dirty="0" smtClean="0">
                <a:ln w="28575">
                  <a:solidFill>
                    <a:schemeClr val="accent2">
                      <a:satMod val="140000"/>
                    </a:schemeClr>
                  </a:solidFill>
                  <a:prstDash val="solid"/>
                  <a:miter lim="800000"/>
                </a:ln>
                <a:noFill/>
                <a:effectLst>
                  <a:outerShdw blurRad="25500" dist="23000" dir="7020000" algn="tl">
                    <a:srgbClr val="000000">
                      <a:alpha val="50000"/>
                    </a:srgbClr>
                  </a:outerShdw>
                </a:effectLst>
              </a:rPr>
              <a:t>NEM JÓ! </a:t>
            </a:r>
            <a:r>
              <a:rPr lang="hu-HU" sz="5400" b="1" cap="none" spc="0" dirty="0" smtClean="0">
                <a:ln w="28575">
                  <a:solidFill>
                    <a:schemeClr val="accent2">
                      <a:satMod val="140000"/>
                    </a:schemeClr>
                  </a:solidFill>
                  <a:prstDash val="solid"/>
                  <a:miter lim="800000"/>
                </a:ln>
                <a:noFill/>
                <a:effectLst>
                  <a:outerShdw blurRad="25500" dist="23000" dir="7020000" algn="tl">
                    <a:srgbClr val="000000">
                      <a:alpha val="50000"/>
                    </a:srgbClr>
                  </a:outerShdw>
                </a:effectLst>
                <a:sym typeface="Wingdings" pitchFamily="2" charset="2"/>
              </a:rPr>
              <a:t></a:t>
            </a:r>
            <a:endParaRPr lang="hu-HU" sz="5400" b="1" cap="none" spc="0" dirty="0">
              <a:ln w="28575">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Kép 2" descr="HelenRichey055_id_4835746606_PD.jpg"/>
          <p:cNvPicPr>
            <a:picLocks noChangeAspect="1"/>
          </p:cNvPicPr>
          <p:nvPr/>
        </p:nvPicPr>
        <p:blipFill>
          <a:blip r:embed="rId3"/>
          <a:stretch>
            <a:fillRect/>
          </a:stretch>
        </p:blipFill>
        <p:spPr>
          <a:xfrm>
            <a:off x="2500298" y="1714488"/>
            <a:ext cx="3116813" cy="4320173"/>
          </a:xfrm>
          <a:prstGeom prst="rect">
            <a:avLst/>
          </a:prstGeom>
          <a:ln>
            <a:noFill/>
          </a:ln>
          <a:effectLst>
            <a:outerShdw blurRad="292100" dist="139700" dir="2700000" algn="tl" rotWithShape="0">
              <a:srgbClr val="333333">
                <a:alpha val="65000"/>
              </a:srgbClr>
            </a:outerShdw>
          </a:effectLst>
        </p:spPr>
      </p:pic>
      <p:sp>
        <p:nvSpPr>
          <p:cNvPr id="4" name="Szövegdoboz 3"/>
          <p:cNvSpPr txBox="1"/>
          <p:nvPr/>
        </p:nvSpPr>
        <p:spPr>
          <a:xfrm>
            <a:off x="5929322" y="3143248"/>
            <a:ext cx="2786082" cy="400110"/>
          </a:xfrm>
          <a:prstGeom prst="rect">
            <a:avLst/>
          </a:prstGeom>
          <a:noFill/>
        </p:spPr>
        <p:txBody>
          <a:bodyPr wrap="square" rtlCol="0">
            <a:spAutoFit/>
          </a:bodyPr>
          <a:lstStyle/>
          <a:p>
            <a:r>
              <a:rPr lang="hu-HU" sz="2000" dirty="0" smtClean="0">
                <a:latin typeface="Book Antiqua" pitchFamily="18" charset="0"/>
                <a:hlinkClick r:id="rId4" action="ppaction://hlinksldjump"/>
              </a:rPr>
              <a:t>Vissza a kérdésekhez</a:t>
            </a:r>
            <a:endParaRPr lang="hu-HU" sz="2000" dirty="0" smtClean="0">
              <a:latin typeface="Book Antiqua" pitchFamily="18" charset="0"/>
            </a:endParaRPr>
          </a:p>
        </p:txBody>
      </p:sp>
      <p:sp>
        <p:nvSpPr>
          <p:cNvPr id="5" name="Szalagnyíl felfelé 4"/>
          <p:cNvSpPr/>
          <p:nvPr/>
        </p:nvSpPr>
        <p:spPr>
          <a:xfrm>
            <a:off x="6929454" y="3500438"/>
            <a:ext cx="1143008" cy="714380"/>
          </a:xfrm>
          <a:prstGeom prst="curvedUpArrow">
            <a:avLst>
              <a:gd name="adj1" fmla="val 25000"/>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solidFill>
                <a:schemeClr val="tx1"/>
              </a:solidFill>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714612" y="785794"/>
            <a:ext cx="2896883" cy="923330"/>
          </a:xfrm>
          <a:prstGeom prst="rect">
            <a:avLst/>
          </a:prstGeom>
          <a:noFill/>
        </p:spPr>
        <p:txBody>
          <a:bodyPr wrap="none" lIns="91440" tIns="45720" rIns="91440" bIns="45720">
            <a:spAutoFit/>
          </a:bodyPr>
          <a:lstStyle/>
          <a:p>
            <a:pPr algn="ctr"/>
            <a:r>
              <a:rPr lang="hu-H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Jó lett! </a:t>
            </a:r>
            <a:r>
              <a:rPr lang="hu-H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sym typeface="Wingdings" pitchFamily="2" charset="2"/>
              </a:rPr>
              <a:t></a:t>
            </a:r>
            <a:endParaRPr lang="hu-H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Kép 2" descr="SmileyfacewrittenintheskyduringtheinaugurationofGovernorBobMartinez_id_3328074451_PD.jpg"/>
          <p:cNvPicPr>
            <a:picLocks noChangeAspect="1"/>
          </p:cNvPicPr>
          <p:nvPr/>
        </p:nvPicPr>
        <p:blipFill>
          <a:blip r:embed="rId3"/>
          <a:stretch>
            <a:fillRect/>
          </a:stretch>
        </p:blipFill>
        <p:spPr>
          <a:xfrm>
            <a:off x="1714480" y="1928802"/>
            <a:ext cx="5566872" cy="3757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zövegdoboz 5"/>
          <p:cNvSpPr txBox="1"/>
          <p:nvPr/>
        </p:nvSpPr>
        <p:spPr>
          <a:xfrm>
            <a:off x="5857884" y="285728"/>
            <a:ext cx="2786082" cy="400110"/>
          </a:xfrm>
          <a:prstGeom prst="rect">
            <a:avLst/>
          </a:prstGeom>
          <a:noFill/>
        </p:spPr>
        <p:txBody>
          <a:bodyPr wrap="square" rtlCol="0">
            <a:spAutoFit/>
          </a:bodyPr>
          <a:lstStyle/>
          <a:p>
            <a:r>
              <a:rPr lang="hu-HU" sz="2000" dirty="0" smtClean="0">
                <a:latin typeface="Book Antiqua" pitchFamily="18" charset="0"/>
                <a:hlinkClick r:id="rId4" action="ppaction://hlinksldjump"/>
              </a:rPr>
              <a:t>Vissza a kérdésekhez</a:t>
            </a:r>
            <a:endParaRPr lang="hu-HU" sz="2000" dirty="0" smtClean="0">
              <a:latin typeface="Book Antiqua" pitchFamily="18" charset="0"/>
            </a:endParaRPr>
          </a:p>
        </p:txBody>
      </p:sp>
      <p:sp>
        <p:nvSpPr>
          <p:cNvPr id="7" name="Szalagnyíl felfelé 6"/>
          <p:cNvSpPr/>
          <p:nvPr/>
        </p:nvSpPr>
        <p:spPr>
          <a:xfrm>
            <a:off x="6786578" y="714356"/>
            <a:ext cx="1143008" cy="714380"/>
          </a:xfrm>
          <a:prstGeom prst="curvedUpArrow">
            <a:avLst>
              <a:gd name="adj1" fmla="val 25000"/>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solidFill>
                <a:schemeClr val="tx1"/>
              </a:solidFill>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6808274267_741d031242_b.jpg"/>
          <p:cNvPicPr>
            <a:picLocks noChangeAspect="1"/>
          </p:cNvPicPr>
          <p:nvPr/>
        </p:nvPicPr>
        <p:blipFill>
          <a:blip r:embed="rId3"/>
          <a:stretch>
            <a:fillRect/>
          </a:stretch>
        </p:blipFill>
        <p:spPr>
          <a:xfrm>
            <a:off x="4857752" y="2714620"/>
            <a:ext cx="3409976"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artalom helye 2"/>
          <p:cNvSpPr>
            <a:spLocks noGrp="1"/>
          </p:cNvSpPr>
          <p:nvPr>
            <p:ph idx="1"/>
          </p:nvPr>
        </p:nvSpPr>
        <p:spPr/>
        <p:txBody>
          <a:bodyPr>
            <a:normAutofit/>
          </a:bodyPr>
          <a:lstStyle/>
          <a:p>
            <a:pPr>
              <a:buNone/>
            </a:pPr>
            <a:r>
              <a:rPr lang="hu-HU" sz="2800" dirty="0" smtClean="0">
                <a:latin typeface="Book Antiqua" pitchFamily="18" charset="0"/>
                <a:ea typeface="BatangChe" pitchFamily="49" charset="-127"/>
              </a:rPr>
              <a:t>	</a:t>
            </a:r>
            <a:r>
              <a:rPr lang="hu-HU" sz="2000" dirty="0" smtClean="0">
                <a:latin typeface="Book Antiqua" pitchFamily="18" charset="0"/>
              </a:rPr>
              <a:t>Ahhoz, hogy valaminek útja legyen, kell kezdet is… Így most „megvesszük” azt, amiből később hulladék lesz.</a:t>
            </a:r>
            <a:endParaRPr lang="hu-HU" sz="2000" dirty="0">
              <a:latin typeface="Book Antiqua" pitchFamily="18" charset="0"/>
            </a:endParaRPr>
          </a:p>
        </p:txBody>
      </p:sp>
      <p:sp>
        <p:nvSpPr>
          <p:cNvPr id="4" name="Téglalap 3"/>
          <p:cNvSpPr/>
          <p:nvPr/>
        </p:nvSpPr>
        <p:spPr>
          <a:xfrm>
            <a:off x="3071802" y="357166"/>
            <a:ext cx="2390398" cy="923330"/>
          </a:xfrm>
          <a:prstGeom prst="rect">
            <a:avLst/>
          </a:prstGeom>
          <a:noFill/>
        </p:spPr>
        <p:txBody>
          <a:bodyPr wrap="none" lIns="91440" tIns="45720" rIns="91440" bIns="45720">
            <a:spAutoFit/>
          </a:bodyPr>
          <a:lstStyle/>
          <a:p>
            <a:pPr algn="ctr"/>
            <a:r>
              <a:rPr lang="hu-HU" sz="5400" b="1" cap="none" spc="0" dirty="0" smtClean="0">
                <a:ln w="18000">
                  <a:solidFill>
                    <a:schemeClr val="tx1"/>
                  </a:solidFill>
                  <a:prstDash val="solid"/>
                  <a:miter lim="800000"/>
                </a:ln>
                <a:noFill/>
                <a:effectLst>
                  <a:outerShdw blurRad="25500" dist="23000" dir="7020000" algn="tl">
                    <a:srgbClr val="000000">
                      <a:alpha val="50000"/>
                    </a:srgbClr>
                  </a:outerShdw>
                </a:effectLst>
              </a:rPr>
              <a:t>1. lépés</a:t>
            </a:r>
            <a:endParaRPr lang="hu-HU" sz="5400" b="1" cap="none" spc="0" dirty="0">
              <a:ln w="18000">
                <a:solidFill>
                  <a:schemeClr val="tx1"/>
                </a:solidFill>
                <a:prstDash val="solid"/>
                <a:miter lim="800000"/>
              </a:ln>
              <a:noFill/>
              <a:effectLst>
                <a:outerShdw blurRad="25500" dist="23000" dir="7020000" algn="tl">
                  <a:srgbClr val="000000">
                    <a:alpha val="50000"/>
                  </a:srgbClr>
                </a:outerShdw>
              </a:effectLst>
            </a:endParaRPr>
          </a:p>
        </p:txBody>
      </p:sp>
      <p:pic>
        <p:nvPicPr>
          <p:cNvPr id="6" name="Kép 5" descr="3704379432_cf671b2522_b.jpg"/>
          <p:cNvPicPr>
            <a:picLocks noChangeAspect="1"/>
          </p:cNvPicPr>
          <p:nvPr/>
        </p:nvPicPr>
        <p:blipFill>
          <a:blip r:embed="rId4" cstate="print"/>
          <a:stretch>
            <a:fillRect/>
          </a:stretch>
        </p:blipFill>
        <p:spPr>
          <a:xfrm>
            <a:off x="1571604" y="3857628"/>
            <a:ext cx="3121152" cy="2127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71736" y="500042"/>
            <a:ext cx="3408305" cy="923330"/>
          </a:xfrm>
          <a:prstGeom prst="rect">
            <a:avLst/>
          </a:prstGeom>
          <a:noFill/>
        </p:spPr>
        <p:txBody>
          <a:bodyPr wrap="none" lIns="91440" tIns="45720" rIns="91440" bIns="45720">
            <a:spAutoFit/>
          </a:bodyPr>
          <a:lstStyle/>
          <a:p>
            <a:pPr algn="ctr"/>
            <a:r>
              <a:rPr lang="hu-H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NEM JÓ! </a:t>
            </a:r>
            <a:r>
              <a:rPr lang="hu-H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sym typeface="Wingdings" pitchFamily="2" charset="2"/>
              </a:rPr>
              <a:t></a:t>
            </a:r>
            <a:endParaRPr lang="hu-H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Kép 2" descr="Emigrantentranenbijafscheid_id_2949246144_PD.jpg"/>
          <p:cNvPicPr>
            <a:picLocks noChangeAspect="1"/>
          </p:cNvPicPr>
          <p:nvPr/>
        </p:nvPicPr>
        <p:blipFill>
          <a:blip r:embed="rId3"/>
          <a:stretch>
            <a:fillRect/>
          </a:stretch>
        </p:blipFill>
        <p:spPr>
          <a:xfrm>
            <a:off x="3000364" y="1428736"/>
            <a:ext cx="3038475" cy="4152900"/>
          </a:xfrm>
          <a:prstGeom prst="rect">
            <a:avLst/>
          </a:prstGeom>
          <a:ln>
            <a:noFill/>
          </a:ln>
          <a:effectLst>
            <a:softEdge rad="112500"/>
          </a:effectLst>
        </p:spPr>
      </p:pic>
      <p:sp>
        <p:nvSpPr>
          <p:cNvPr id="4" name="Szövegdoboz 3"/>
          <p:cNvSpPr txBox="1"/>
          <p:nvPr/>
        </p:nvSpPr>
        <p:spPr>
          <a:xfrm>
            <a:off x="6072198" y="5429264"/>
            <a:ext cx="2786082" cy="400110"/>
          </a:xfrm>
          <a:prstGeom prst="rect">
            <a:avLst/>
          </a:prstGeom>
          <a:noFill/>
        </p:spPr>
        <p:txBody>
          <a:bodyPr wrap="square" rtlCol="0">
            <a:spAutoFit/>
          </a:bodyPr>
          <a:lstStyle/>
          <a:p>
            <a:r>
              <a:rPr lang="hu-HU" sz="2000" dirty="0" smtClean="0">
                <a:latin typeface="Book Antiqua" pitchFamily="18" charset="0"/>
                <a:hlinkClick r:id="rId4" action="ppaction://hlinksldjump"/>
              </a:rPr>
              <a:t>Vissza a kérdésekhez</a:t>
            </a:r>
            <a:endParaRPr lang="hu-HU" sz="2000" dirty="0" smtClean="0">
              <a:latin typeface="Book Antiqua" pitchFamily="18" charset="0"/>
            </a:endParaRPr>
          </a:p>
        </p:txBody>
      </p:sp>
      <p:sp>
        <p:nvSpPr>
          <p:cNvPr id="5" name="Szalagnyíl felfelé 4"/>
          <p:cNvSpPr/>
          <p:nvPr/>
        </p:nvSpPr>
        <p:spPr>
          <a:xfrm>
            <a:off x="7072330" y="5786454"/>
            <a:ext cx="1143008" cy="714380"/>
          </a:xfrm>
          <a:prstGeom prst="curvedUpArrow">
            <a:avLst>
              <a:gd name="adj1" fmla="val 25000"/>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solidFill>
                <a:schemeClr val="tx1"/>
              </a:solidFill>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57488" y="357166"/>
            <a:ext cx="2896883" cy="923330"/>
          </a:xfrm>
          <a:prstGeom prst="rect">
            <a:avLst/>
          </a:prstGeom>
          <a:noFill/>
        </p:spPr>
        <p:txBody>
          <a:bodyPr wrap="none" lIns="91440" tIns="45720" rIns="91440" bIns="45720">
            <a:spAutoFit/>
          </a:bodyPr>
          <a:lstStyle/>
          <a:p>
            <a:pPr algn="ctr"/>
            <a:r>
              <a:rPr lang="hu-H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Jó lett! </a:t>
            </a:r>
            <a:r>
              <a:rPr lang="hu-HU"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sym typeface="Wingdings" pitchFamily="2" charset="2"/>
              </a:rPr>
              <a:t></a:t>
            </a:r>
            <a:endParaRPr lang="hu-H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Kép 2" descr="Summerscene,N.Y.(LOC)_id_2163950720_PD.jpg"/>
          <p:cNvPicPr>
            <a:picLocks noChangeAspect="1"/>
          </p:cNvPicPr>
          <p:nvPr/>
        </p:nvPicPr>
        <p:blipFill>
          <a:blip r:embed="rId3"/>
          <a:stretch>
            <a:fillRect/>
          </a:stretch>
        </p:blipFill>
        <p:spPr>
          <a:xfrm>
            <a:off x="2285984" y="1857364"/>
            <a:ext cx="4681761" cy="3429024"/>
          </a:xfrm>
          <a:prstGeom prst="rect">
            <a:avLst/>
          </a:prstGeom>
        </p:spPr>
      </p:pic>
      <p:sp>
        <p:nvSpPr>
          <p:cNvPr id="4" name="Szövegdoboz 3"/>
          <p:cNvSpPr txBox="1"/>
          <p:nvPr/>
        </p:nvSpPr>
        <p:spPr>
          <a:xfrm>
            <a:off x="5857884" y="5429264"/>
            <a:ext cx="2786082" cy="400110"/>
          </a:xfrm>
          <a:prstGeom prst="rect">
            <a:avLst/>
          </a:prstGeom>
          <a:noFill/>
        </p:spPr>
        <p:txBody>
          <a:bodyPr wrap="square" rtlCol="0">
            <a:spAutoFit/>
          </a:bodyPr>
          <a:lstStyle/>
          <a:p>
            <a:r>
              <a:rPr lang="hu-HU" sz="2000" dirty="0" smtClean="0">
                <a:latin typeface="Book Antiqua" pitchFamily="18" charset="0"/>
                <a:hlinkClick r:id="rId4" action="ppaction://hlinksldjump"/>
              </a:rPr>
              <a:t>Vissza a kérdésekhez</a:t>
            </a:r>
            <a:endParaRPr lang="hu-HU" sz="2000" dirty="0" smtClean="0">
              <a:latin typeface="Book Antiqua" pitchFamily="18" charset="0"/>
            </a:endParaRPr>
          </a:p>
        </p:txBody>
      </p:sp>
      <p:sp>
        <p:nvSpPr>
          <p:cNvPr id="5" name="Szalagnyíl felfelé 4"/>
          <p:cNvSpPr/>
          <p:nvPr/>
        </p:nvSpPr>
        <p:spPr>
          <a:xfrm>
            <a:off x="6858016" y="5786454"/>
            <a:ext cx="1143008" cy="714380"/>
          </a:xfrm>
          <a:prstGeom prst="curvedUpArrow">
            <a:avLst>
              <a:gd name="adj1" fmla="val 25000"/>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solidFill>
                <a:schemeClr val="tx1"/>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71736" y="500042"/>
            <a:ext cx="3408305" cy="923330"/>
          </a:xfrm>
          <a:prstGeom prst="rect">
            <a:avLst/>
          </a:prstGeom>
          <a:noFill/>
        </p:spPr>
        <p:txBody>
          <a:bodyPr wrap="none" lIns="91440" tIns="45720" rIns="91440" bIns="45720">
            <a:spAutoFit/>
          </a:bodyPr>
          <a:lstStyle/>
          <a:p>
            <a:pPr algn="ctr"/>
            <a:r>
              <a:rPr lang="hu-H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NEM JÓ! </a:t>
            </a:r>
            <a:r>
              <a:rPr lang="hu-H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sym typeface="Wingdings" pitchFamily="2" charset="2"/>
              </a:rPr>
              <a:t></a:t>
            </a:r>
            <a:endParaRPr lang="hu-H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Kép 2" descr="Cagedtiger_id_6210681159_PD.jpg"/>
          <p:cNvPicPr>
            <a:picLocks noChangeAspect="1"/>
          </p:cNvPicPr>
          <p:nvPr/>
        </p:nvPicPr>
        <p:blipFill>
          <a:blip r:embed="rId3"/>
          <a:stretch>
            <a:fillRect/>
          </a:stretch>
        </p:blipFill>
        <p:spPr>
          <a:xfrm>
            <a:off x="1785918" y="1928802"/>
            <a:ext cx="5126176" cy="3643338"/>
          </a:xfrm>
          <a:prstGeom prst="rect">
            <a:avLst/>
          </a:prstGeom>
        </p:spPr>
      </p:pic>
      <p:sp>
        <p:nvSpPr>
          <p:cNvPr id="4" name="Szövegdoboz 3"/>
          <p:cNvSpPr txBox="1"/>
          <p:nvPr/>
        </p:nvSpPr>
        <p:spPr>
          <a:xfrm>
            <a:off x="6072198" y="1357298"/>
            <a:ext cx="2786082" cy="400110"/>
          </a:xfrm>
          <a:prstGeom prst="rect">
            <a:avLst/>
          </a:prstGeom>
          <a:noFill/>
        </p:spPr>
        <p:txBody>
          <a:bodyPr wrap="square" rtlCol="0">
            <a:spAutoFit/>
          </a:bodyPr>
          <a:lstStyle/>
          <a:p>
            <a:r>
              <a:rPr lang="hu-HU" sz="2000" dirty="0" smtClean="0">
                <a:latin typeface="Book Antiqua" pitchFamily="18" charset="0"/>
                <a:hlinkClick r:id="rId4" action="ppaction://hlinksldjump"/>
              </a:rPr>
              <a:t>Vissza a kérdésekhez</a:t>
            </a:r>
            <a:endParaRPr lang="hu-HU" sz="2000" dirty="0" smtClean="0">
              <a:latin typeface="Book Antiqua" pitchFamily="18" charset="0"/>
            </a:endParaRPr>
          </a:p>
        </p:txBody>
      </p:sp>
      <p:sp>
        <p:nvSpPr>
          <p:cNvPr id="5" name="Szalagnyíl felfelé 4"/>
          <p:cNvSpPr/>
          <p:nvPr/>
        </p:nvSpPr>
        <p:spPr>
          <a:xfrm>
            <a:off x="7072330" y="1714488"/>
            <a:ext cx="1143008" cy="714380"/>
          </a:xfrm>
          <a:prstGeom prst="curvedUpArrow">
            <a:avLst>
              <a:gd name="adj1" fmla="val 25000"/>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solidFill>
                <a:schemeClr val="tx1"/>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 érdemes venni?</a:t>
            </a:r>
            <a:endParaRPr lang="hu-HU" dirty="0"/>
          </a:p>
        </p:txBody>
      </p:sp>
      <p:sp>
        <p:nvSpPr>
          <p:cNvPr id="3" name="Tartalom helye 2"/>
          <p:cNvSpPr>
            <a:spLocks noGrp="1"/>
          </p:cNvSpPr>
          <p:nvPr>
            <p:ph idx="1"/>
          </p:nvPr>
        </p:nvSpPr>
        <p:spPr/>
        <p:txBody>
          <a:bodyPr/>
          <a:lstStyle/>
          <a:p>
            <a:pPr>
              <a:buNone/>
            </a:pPr>
            <a:r>
              <a:rPr lang="hu-HU" dirty="0" smtClean="0"/>
              <a:t>	</a:t>
            </a:r>
            <a:r>
              <a:rPr lang="hu-HU" sz="2000" dirty="0" smtClean="0">
                <a:latin typeface="Book Antiqua" pitchFamily="18" charset="0"/>
              </a:rPr>
              <a:t>Van, amit muszáj megvenni és talán nem szolgálja a természetvédelmet. De már szinte mindenből van természettudatos, természetbarát is (itt felhívnám a figyelmet arra, hogy zacskókból is van papír, vagy pedig használjuk a régieket, de semmiképpen ne hagyjuk el!).</a:t>
            </a:r>
          </a:p>
        </p:txBody>
      </p:sp>
      <p:sp>
        <p:nvSpPr>
          <p:cNvPr id="5" name="Szövegdoboz 4"/>
          <p:cNvSpPr txBox="1"/>
          <p:nvPr/>
        </p:nvSpPr>
        <p:spPr>
          <a:xfrm>
            <a:off x="642910" y="3786191"/>
            <a:ext cx="8001056" cy="1532727"/>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Bef>
                <a:spcPct val="20000"/>
              </a:spcBef>
            </a:pPr>
            <a:r>
              <a:rPr lang="hu-HU" dirty="0" smtClean="0">
                <a:solidFill>
                  <a:schemeClr val="tx1"/>
                </a:solidFill>
                <a:latin typeface="Book Antiqua" pitchFamily="18" charset="0"/>
              </a:rPr>
              <a:t>Dezodor: a stifteket műanyagban tárolják… Mit tudunk vele kezdeni? De a spray-k már alumínium csomagolásban találhatók meg. Újrahasznosíthatóak? Igen! (Bővebben a </a:t>
            </a:r>
            <a:r>
              <a:rPr lang="hu-HU" dirty="0" err="1" smtClean="0">
                <a:solidFill>
                  <a:schemeClr val="tx1"/>
                </a:solidFill>
                <a:latin typeface="Book Antiqua" pitchFamily="18" charset="0"/>
              </a:rPr>
              <a:t>hiperhivatkozásokra</a:t>
            </a:r>
            <a:r>
              <a:rPr lang="hu-HU" dirty="0" smtClean="0">
                <a:solidFill>
                  <a:schemeClr val="tx1"/>
                </a:solidFill>
                <a:latin typeface="Book Antiqua" pitchFamily="18" charset="0"/>
              </a:rPr>
              <a:t> kattintva lehet  tájékozódni.)</a:t>
            </a:r>
          </a:p>
          <a:p>
            <a:pPr marL="342900" indent="-342900">
              <a:spcBef>
                <a:spcPct val="20000"/>
              </a:spcBef>
            </a:pPr>
            <a:endParaRPr lang="hu-HU" dirty="0">
              <a:solidFill>
                <a:schemeClr val="tx1"/>
              </a:solidFill>
              <a:latin typeface="Book Antiqua" pitchFamily="18" charset="0"/>
            </a:endParaRPr>
          </a:p>
        </p:txBody>
      </p:sp>
      <p:pic>
        <p:nvPicPr>
          <p:cNvPr id="6" name="Kép 5" descr="605px-Stick_deodorant_(blur).jpg"/>
          <p:cNvPicPr>
            <a:picLocks noChangeAspect="1"/>
          </p:cNvPicPr>
          <p:nvPr/>
        </p:nvPicPr>
        <p:blipFill>
          <a:blip r:embed="rId3"/>
          <a:stretch>
            <a:fillRect/>
          </a:stretch>
        </p:blipFill>
        <p:spPr>
          <a:xfrm>
            <a:off x="3286116" y="4786322"/>
            <a:ext cx="1891711" cy="1872950"/>
          </a:xfrm>
          <a:prstGeom prst="rect">
            <a:avLst/>
          </a:prstGeom>
          <a:ln>
            <a:noFill/>
          </a:ln>
          <a:effectLst>
            <a:outerShdw blurRad="292100" dist="139700" dir="2700000" algn="tl" rotWithShape="0">
              <a:srgbClr val="333333">
                <a:alpha val="65000"/>
              </a:srgbClr>
            </a:outerShdw>
          </a:effectLst>
        </p:spPr>
      </p:pic>
      <p:pic>
        <p:nvPicPr>
          <p:cNvPr id="7" name="Kép 6" descr="800px-Axe_deodorants.jpg"/>
          <p:cNvPicPr>
            <a:picLocks noChangeAspect="1"/>
          </p:cNvPicPr>
          <p:nvPr/>
        </p:nvPicPr>
        <p:blipFill>
          <a:blip r:embed="rId4"/>
          <a:stretch>
            <a:fillRect/>
          </a:stretch>
        </p:blipFill>
        <p:spPr>
          <a:xfrm>
            <a:off x="4000496" y="4857760"/>
            <a:ext cx="2381235" cy="1785926"/>
          </a:xfrm>
          <a:prstGeom prst="rect">
            <a:avLst/>
          </a:prstGeom>
          <a:ln>
            <a:noFill/>
          </a:ln>
          <a:effectLst>
            <a:outerShdw blurRad="292100" dist="139700" dir="2700000" algn="tl" rotWithShape="0">
              <a:srgbClr val="333333">
                <a:alpha val="65000"/>
              </a:srgbClr>
            </a:outerShdw>
          </a:effectLst>
        </p:spPr>
      </p:pic>
      <p:sp>
        <p:nvSpPr>
          <p:cNvPr id="8" name="Akciógomb: Tovább vagy Következő 7">
            <a:hlinkClick r:id="rId5" action="ppaction://hlinksldjump" highlightClick="1"/>
          </p:cNvPr>
          <p:cNvSpPr/>
          <p:nvPr/>
        </p:nvSpPr>
        <p:spPr>
          <a:xfrm>
            <a:off x="714348" y="5143512"/>
            <a:ext cx="285752" cy="21431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p:cNvSpPr txBox="1"/>
          <p:nvPr/>
        </p:nvSpPr>
        <p:spPr>
          <a:xfrm>
            <a:off x="571472" y="5357826"/>
            <a:ext cx="1500198" cy="738664"/>
          </a:xfrm>
          <a:prstGeom prst="rect">
            <a:avLst/>
          </a:prstGeom>
          <a:noFill/>
        </p:spPr>
        <p:txBody>
          <a:bodyPr wrap="square" rtlCol="0">
            <a:spAutoFit/>
          </a:bodyPr>
          <a:lstStyle/>
          <a:p>
            <a:r>
              <a:rPr lang="hu-HU" sz="1400" dirty="0" smtClean="0"/>
              <a:t>Egy másik lehetőség - újrahasznosítás</a:t>
            </a:r>
            <a:endParaRPr lang="hu-HU" sz="1400" dirty="0"/>
          </a:p>
        </p:txBody>
      </p:sp>
      <p:sp>
        <p:nvSpPr>
          <p:cNvPr id="11" name="Lefelé nyíl 10"/>
          <p:cNvSpPr/>
          <p:nvPr/>
        </p:nvSpPr>
        <p:spPr>
          <a:xfrm>
            <a:off x="7429520" y="4714884"/>
            <a:ext cx="642942" cy="7143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sp>
        <p:nvSpPr>
          <p:cNvPr id="12" name="Szövegdoboz 11"/>
          <p:cNvSpPr txBox="1"/>
          <p:nvPr/>
        </p:nvSpPr>
        <p:spPr>
          <a:xfrm>
            <a:off x="7072330" y="5429264"/>
            <a:ext cx="2071670" cy="523220"/>
          </a:xfrm>
          <a:prstGeom prst="rect">
            <a:avLst/>
          </a:prstGeom>
          <a:noFill/>
        </p:spPr>
        <p:txBody>
          <a:bodyPr wrap="square" rtlCol="0">
            <a:spAutoFit/>
          </a:bodyPr>
          <a:lstStyle/>
          <a:p>
            <a:r>
              <a:rPr lang="hu-HU" sz="1400" dirty="0" smtClean="0">
                <a:hlinkClick r:id="rId6" action="ppaction://hlinksldjump"/>
              </a:rPr>
              <a:t>Alumíniumok újrahasznosítása</a:t>
            </a:r>
            <a:endParaRPr lang="hu-HU" sz="14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1" presetClass="entr" presetSubtype="0" fill="hold" nodeType="clickEffect">
                                  <p:stCondLst>
                                    <p:cond delay="0"/>
                                  </p:stCondLst>
                                  <p:childTnLst>
                                    <p:set>
                                      <p:cBhvr>
                                        <p:cTn id="23" dur="1000">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fmla="#ppt_w*sin(2.5*pi*$)">
                                          <p:val>
                                            <p:fltVal val="0"/>
                                          </p:val>
                                        </p:tav>
                                        <p:tav tm="100000">
                                          <p:val>
                                            <p:fltVal val="1"/>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additive="base">
                                        <p:cTn id="3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buNone/>
            </a:pPr>
            <a:r>
              <a:rPr lang="hu-HU" dirty="0" smtClean="0"/>
              <a:t>	</a:t>
            </a:r>
            <a:r>
              <a:rPr lang="hu-HU" sz="2000" dirty="0" smtClean="0">
                <a:latin typeface="Book Antiqua" pitchFamily="18" charset="0"/>
              </a:rPr>
              <a:t>Felhasználás: ha már megvettünk valamit, érdemes felhasználni, és azt hiszem, ezt a legtöbbször meg is tesszük. És aztán? Aztán jön az a lépés, mely nekünk most lényeges: a szemétbe dobjuk a maradékot</a:t>
            </a:r>
            <a:r>
              <a:rPr lang="hu-HU" sz="2800" dirty="0" smtClean="0">
                <a:latin typeface="Book Antiqua" pitchFamily="18" charset="0"/>
              </a:rPr>
              <a:t>. </a:t>
            </a:r>
            <a:endParaRPr lang="hu-HU" sz="2800" dirty="0">
              <a:latin typeface="Book Antiqua" pitchFamily="18" charset="0"/>
            </a:endParaRPr>
          </a:p>
        </p:txBody>
      </p:sp>
      <p:sp>
        <p:nvSpPr>
          <p:cNvPr id="4" name="Téglalap 3"/>
          <p:cNvSpPr/>
          <p:nvPr/>
        </p:nvSpPr>
        <p:spPr>
          <a:xfrm>
            <a:off x="3071802" y="428604"/>
            <a:ext cx="2390398" cy="923330"/>
          </a:xfrm>
          <a:prstGeom prst="rect">
            <a:avLst/>
          </a:prstGeom>
          <a:noFill/>
        </p:spPr>
        <p:txBody>
          <a:bodyPr wrap="none" lIns="91440" tIns="45720" rIns="91440" bIns="45720">
            <a:spAutoFit/>
          </a:bodyPr>
          <a:lstStyle/>
          <a:p>
            <a:pPr algn="ctr"/>
            <a:r>
              <a:rPr lang="hu-HU" sz="5400" b="1" cap="none" spc="0" dirty="0" smtClean="0">
                <a:ln w="18000">
                  <a:solidFill>
                    <a:schemeClr val="tx1"/>
                  </a:solidFill>
                  <a:prstDash val="solid"/>
                  <a:miter lim="800000"/>
                </a:ln>
                <a:noFill/>
                <a:effectLst>
                  <a:outerShdw blurRad="25500" dist="23000" dir="7020000" algn="tl">
                    <a:srgbClr val="000000">
                      <a:alpha val="50000"/>
                    </a:srgbClr>
                  </a:outerShdw>
                </a:effectLst>
              </a:rPr>
              <a:t>2. lépés</a:t>
            </a:r>
            <a:endParaRPr lang="hu-HU" sz="5400" b="1" cap="none" spc="0" dirty="0">
              <a:ln w="18000">
                <a:solidFill>
                  <a:schemeClr val="tx1"/>
                </a:solidFill>
                <a:prstDash val="solid"/>
                <a:miter lim="800000"/>
              </a:ln>
              <a:noFill/>
              <a:effectLst>
                <a:outerShdw blurRad="25500" dist="23000" dir="7020000" algn="tl">
                  <a:srgbClr val="000000">
                    <a:alpha val="50000"/>
                  </a:srgbClr>
                </a:outerShdw>
              </a:effectLst>
            </a:endParaRPr>
          </a:p>
        </p:txBody>
      </p:sp>
      <p:pic>
        <p:nvPicPr>
          <p:cNvPr id="5" name="Kép 4" descr="3048286100_07f69e6950_o.jpg"/>
          <p:cNvPicPr>
            <a:picLocks noChangeAspect="1"/>
          </p:cNvPicPr>
          <p:nvPr/>
        </p:nvPicPr>
        <p:blipFill>
          <a:blip r:embed="rId3" cstate="print"/>
          <a:stretch>
            <a:fillRect/>
          </a:stretch>
        </p:blipFill>
        <p:spPr>
          <a:xfrm>
            <a:off x="5857884" y="3429000"/>
            <a:ext cx="2071702" cy="3286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Kép 5" descr="3960940455_b1836b5af3_o.jpg"/>
          <p:cNvPicPr>
            <a:picLocks noChangeAspect="1"/>
          </p:cNvPicPr>
          <p:nvPr/>
        </p:nvPicPr>
        <p:blipFill>
          <a:blip r:embed="rId4"/>
          <a:stretch>
            <a:fillRect/>
          </a:stretch>
        </p:blipFill>
        <p:spPr>
          <a:xfrm>
            <a:off x="642910" y="4071942"/>
            <a:ext cx="3143240" cy="2351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zaggatott nyíl jobbra 6"/>
          <p:cNvSpPr/>
          <p:nvPr/>
        </p:nvSpPr>
        <p:spPr>
          <a:xfrm>
            <a:off x="4071934" y="5072074"/>
            <a:ext cx="1357322" cy="857256"/>
          </a:xfrm>
          <a:prstGeom prst="stripedRightArrow">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hu-HU"/>
          </a:p>
        </p:txBody>
      </p:sp>
      <p:sp>
        <p:nvSpPr>
          <p:cNvPr id="8" name="Szövegdoboz 7"/>
          <p:cNvSpPr txBox="1"/>
          <p:nvPr/>
        </p:nvSpPr>
        <p:spPr>
          <a:xfrm>
            <a:off x="3929058" y="4357694"/>
            <a:ext cx="1500198" cy="646331"/>
          </a:xfrm>
          <a:prstGeom prst="rect">
            <a:avLst/>
          </a:prstGeom>
          <a:noFill/>
        </p:spPr>
        <p:txBody>
          <a:bodyPr wrap="square" rtlCol="0">
            <a:spAutoFit/>
          </a:bodyPr>
          <a:lstStyle/>
          <a:p>
            <a:pPr algn="ctr"/>
            <a:r>
              <a:rPr lang="hu-HU" sz="1200" dirty="0" smtClean="0"/>
              <a:t>Marad: ananász, stb. (természetesen nem a kislány).</a:t>
            </a:r>
            <a:endParaRPr lang="hu-HU" sz="1200" dirty="0"/>
          </a:p>
        </p:txBody>
      </p:sp>
      <p:sp>
        <p:nvSpPr>
          <p:cNvPr id="9" name="Szövegdoboz 8"/>
          <p:cNvSpPr txBox="1"/>
          <p:nvPr/>
        </p:nvSpPr>
        <p:spPr>
          <a:xfrm>
            <a:off x="5143504" y="6286520"/>
            <a:ext cx="142876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hu-HU" sz="1200" dirty="0" smtClean="0"/>
              <a:t>Kérjük, dobja a szemetet a kukába!</a:t>
            </a:r>
            <a:endParaRPr lang="hu-HU" sz="1200"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p:cTn id="30"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1"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plus(in)">
                                      <p:cBhvr>
                                        <p:cTn id="43" dur="1000"/>
                                        <p:tgtEl>
                                          <p:spTgt spid="5"/>
                                        </p:tgtEl>
                                      </p:cBhvr>
                                    </p:animEffect>
                                  </p:childTnLst>
                                </p:cTn>
                              </p:par>
                              <p:par>
                                <p:cTn id="44" presetID="1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plus(in)">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Természetes hulladékok</a:t>
            </a:r>
            <a:endParaRPr lang="hu-HU" dirty="0"/>
          </a:p>
        </p:txBody>
      </p:sp>
      <p:sp>
        <p:nvSpPr>
          <p:cNvPr id="3" name="Tartalom helye 2"/>
          <p:cNvSpPr>
            <a:spLocks noGrp="1"/>
          </p:cNvSpPr>
          <p:nvPr>
            <p:ph idx="1"/>
          </p:nvPr>
        </p:nvSpPr>
        <p:spPr>
          <a:xfrm>
            <a:off x="428596" y="1571612"/>
            <a:ext cx="8229600" cy="4525963"/>
          </a:xfrm>
        </p:spPr>
        <p:txBody>
          <a:bodyPr/>
          <a:lstStyle/>
          <a:p>
            <a:pPr>
              <a:buNone/>
            </a:pPr>
            <a:r>
              <a:rPr lang="hu-HU" dirty="0" smtClean="0"/>
              <a:t>	</a:t>
            </a:r>
            <a:r>
              <a:rPr lang="hu-HU" sz="2000" dirty="0" smtClean="0">
                <a:latin typeface="Book Antiqua" pitchFamily="18" charset="0"/>
              </a:rPr>
              <a:t>Természetes hulladékok: dobjuk ki azt is, mint bármi mást? Esetleg másra is használhatjuk? Nos, igen. Ilyenkor ételmaradékokra gondolok, mint kenyérhéj, rothadt gyümölcsök és mint például az előbb az ananászdarabkák. Ha valakinek otthon kertje van és növényei, miért használna műtrágyát, ha ezeket a hulladékokat is használhatná? A kert végében létre kell hozni egy gyűjtőládát (fából is tökéletes) és oda kell vinni az összes ilyen maradékot. Aztán ott elkezdenek rothadni, és később nagyon jót tesznek a növényeknek, a földnek</a:t>
            </a:r>
            <a:r>
              <a:rPr lang="hu-HU" sz="2400" dirty="0" smtClean="0"/>
              <a:t>. </a:t>
            </a:r>
          </a:p>
          <a:p>
            <a:pPr>
              <a:buNone/>
            </a:pPr>
            <a:r>
              <a:rPr lang="hu-HU" sz="1200" dirty="0" smtClean="0">
                <a:hlinkClick r:id="rId3" action="ppaction://hlinksldjump"/>
              </a:rPr>
              <a:t>Egy másik lehetőség -</a:t>
            </a:r>
            <a:r>
              <a:rPr lang="hu-HU" sz="2400" dirty="0" smtClean="0">
                <a:hlinkClick r:id="rId3" action="ppaction://hlinksldjump"/>
              </a:rPr>
              <a:t> </a:t>
            </a:r>
            <a:r>
              <a:rPr lang="hu-HU" sz="1200" dirty="0" smtClean="0"/>
              <a:t>visszatérés</a:t>
            </a:r>
            <a:endParaRPr lang="hu-HU" sz="2400" dirty="0"/>
          </a:p>
        </p:txBody>
      </p:sp>
      <p:pic>
        <p:nvPicPr>
          <p:cNvPr id="4" name="Kép 3" descr="Compost.jpg"/>
          <p:cNvPicPr>
            <a:picLocks noChangeAspect="1"/>
          </p:cNvPicPr>
          <p:nvPr/>
        </p:nvPicPr>
        <p:blipFill>
          <a:blip r:embed="rId4" cstate="print"/>
          <a:stretch>
            <a:fillRect/>
          </a:stretch>
        </p:blipFill>
        <p:spPr>
          <a:xfrm>
            <a:off x="3357165" y="4357694"/>
            <a:ext cx="2429671" cy="1647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290">
                                          <p:stCondLst>
                                            <p:cond delay="0"/>
                                          </p:stCondLst>
                                        </p:cTn>
                                        <p:tgtEl>
                                          <p:spTgt spid="3">
                                            <p:txEl>
                                              <p:pRg st="1" end="1"/>
                                            </p:txEl>
                                          </p:spTgt>
                                        </p:tgtEl>
                                      </p:cBhvr>
                                    </p:animEffect>
                                    <p:anim calcmode="lin" valueType="num">
                                      <p:cBhvr>
                                        <p:cTn id="36"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41" dur="13">
                                          <p:stCondLst>
                                            <p:cond delay="325"/>
                                          </p:stCondLst>
                                        </p:cTn>
                                        <p:tgtEl>
                                          <p:spTgt spid="3">
                                            <p:txEl>
                                              <p:pRg st="1" end="1"/>
                                            </p:txEl>
                                          </p:spTgt>
                                        </p:tgtEl>
                                      </p:cBhvr>
                                      <p:to x="100000" y="60000"/>
                                    </p:animScale>
                                    <p:animScale>
                                      <p:cBhvr>
                                        <p:cTn id="42" dur="83" decel="50000">
                                          <p:stCondLst>
                                            <p:cond delay="338"/>
                                          </p:stCondLst>
                                        </p:cTn>
                                        <p:tgtEl>
                                          <p:spTgt spid="3">
                                            <p:txEl>
                                              <p:pRg st="1" end="1"/>
                                            </p:txEl>
                                          </p:spTgt>
                                        </p:tgtEl>
                                      </p:cBhvr>
                                      <p:to x="100000" y="100000"/>
                                    </p:animScale>
                                    <p:animScale>
                                      <p:cBhvr>
                                        <p:cTn id="43" dur="13">
                                          <p:stCondLst>
                                            <p:cond delay="656"/>
                                          </p:stCondLst>
                                        </p:cTn>
                                        <p:tgtEl>
                                          <p:spTgt spid="3">
                                            <p:txEl>
                                              <p:pRg st="1" end="1"/>
                                            </p:txEl>
                                          </p:spTgt>
                                        </p:tgtEl>
                                      </p:cBhvr>
                                      <p:to x="100000" y="80000"/>
                                    </p:animScale>
                                    <p:animScale>
                                      <p:cBhvr>
                                        <p:cTn id="44" dur="83" decel="50000">
                                          <p:stCondLst>
                                            <p:cond delay="669"/>
                                          </p:stCondLst>
                                        </p:cTn>
                                        <p:tgtEl>
                                          <p:spTgt spid="3">
                                            <p:txEl>
                                              <p:pRg st="1" end="1"/>
                                            </p:txEl>
                                          </p:spTgt>
                                        </p:tgtEl>
                                      </p:cBhvr>
                                      <p:to x="100000" y="100000"/>
                                    </p:animScale>
                                    <p:animScale>
                                      <p:cBhvr>
                                        <p:cTn id="45" dur="13">
                                          <p:stCondLst>
                                            <p:cond delay="821"/>
                                          </p:stCondLst>
                                        </p:cTn>
                                        <p:tgtEl>
                                          <p:spTgt spid="3">
                                            <p:txEl>
                                              <p:pRg st="1" end="1"/>
                                            </p:txEl>
                                          </p:spTgt>
                                        </p:tgtEl>
                                      </p:cBhvr>
                                      <p:to x="100000" y="90000"/>
                                    </p:animScale>
                                    <p:animScale>
                                      <p:cBhvr>
                                        <p:cTn id="46" dur="83" decel="50000">
                                          <p:stCondLst>
                                            <p:cond delay="834"/>
                                          </p:stCondLst>
                                        </p:cTn>
                                        <p:tgtEl>
                                          <p:spTgt spid="3">
                                            <p:txEl>
                                              <p:pRg st="1" end="1"/>
                                            </p:txEl>
                                          </p:spTgt>
                                        </p:tgtEl>
                                      </p:cBhvr>
                                      <p:to x="100000" y="100000"/>
                                    </p:animScale>
                                    <p:animScale>
                                      <p:cBhvr>
                                        <p:cTn id="47" dur="13">
                                          <p:stCondLst>
                                            <p:cond delay="904"/>
                                          </p:stCondLst>
                                        </p:cTn>
                                        <p:tgtEl>
                                          <p:spTgt spid="3">
                                            <p:txEl>
                                              <p:pRg st="1" end="1"/>
                                            </p:txEl>
                                          </p:spTgt>
                                        </p:tgtEl>
                                      </p:cBhvr>
                                      <p:to x="100000" y="95000"/>
                                    </p:animScale>
                                    <p:animScale>
                                      <p:cBhvr>
                                        <p:cTn id="48" dur="83" decel="50000">
                                          <p:stCondLst>
                                            <p:cond delay="917"/>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buNone/>
            </a:pPr>
            <a:r>
              <a:rPr lang="hu-HU" dirty="0" smtClean="0"/>
              <a:t>	</a:t>
            </a:r>
            <a:r>
              <a:rPr lang="hu-HU" sz="2400" dirty="0" smtClean="0">
                <a:latin typeface="Book Antiqua" pitchFamily="18" charset="0"/>
              </a:rPr>
              <a:t>Hová kerül a szemét? Nyilván a </a:t>
            </a:r>
            <a:r>
              <a:rPr lang="hu-HU" sz="2400" u="sng" dirty="0" smtClean="0">
                <a:latin typeface="Book Antiqua" pitchFamily="18" charset="0"/>
              </a:rPr>
              <a:t>szeméttelep</a:t>
            </a:r>
            <a:r>
              <a:rPr lang="hu-HU" sz="2400" dirty="0" smtClean="0">
                <a:latin typeface="Book Antiqua" pitchFamily="18" charset="0"/>
              </a:rPr>
              <a:t>re. És ott mi történik vele? </a:t>
            </a:r>
          </a:p>
          <a:p>
            <a:pPr>
              <a:buNone/>
            </a:pPr>
            <a:r>
              <a:rPr lang="hu-HU" sz="2400" dirty="0" smtClean="0">
                <a:latin typeface="Book Antiqua" pitchFamily="18" charset="0"/>
              </a:rPr>
              <a:t>	</a:t>
            </a:r>
            <a:r>
              <a:rPr lang="hu-HU" sz="2000" dirty="0" smtClean="0">
                <a:latin typeface="Book Antiqua" pitchFamily="18" charset="0"/>
              </a:rPr>
              <a:t>Sok helyen ásnak egy nagy gödröt és oda gyűjtik a szemetet. Ez a szeméttelep. Csakhogy ez elég nagy helyet foglal. Például az egyik </a:t>
            </a:r>
            <a:r>
              <a:rPr lang="hu-HU" sz="2000" dirty="0" err="1" smtClean="0">
                <a:latin typeface="Book Antiqua" pitchFamily="18" charset="0"/>
              </a:rPr>
              <a:t>new</a:t>
            </a:r>
            <a:r>
              <a:rPr lang="hu-HU" sz="2000" dirty="0" smtClean="0">
                <a:latin typeface="Book Antiqua" pitchFamily="18" charset="0"/>
              </a:rPr>
              <a:t> </a:t>
            </a:r>
            <a:r>
              <a:rPr lang="hu-HU" sz="2000" dirty="0" err="1" smtClean="0">
                <a:latin typeface="Book Antiqua" pitchFamily="18" charset="0"/>
              </a:rPr>
              <a:t>york-i</a:t>
            </a:r>
            <a:r>
              <a:rPr lang="hu-HU" sz="2000" dirty="0" smtClean="0">
                <a:latin typeface="Book Antiqua" pitchFamily="18" charset="0"/>
              </a:rPr>
              <a:t> szeméttelepet az űrből is lehet látni (</a:t>
            </a:r>
            <a:r>
              <a:rPr lang="hu-HU" sz="2000" dirty="0" err="1" smtClean="0">
                <a:latin typeface="Book Antiqua" pitchFamily="18" charset="0"/>
              </a:rPr>
              <a:t>Fresh</a:t>
            </a:r>
            <a:r>
              <a:rPr lang="hu-HU" sz="2000" dirty="0" smtClean="0">
                <a:latin typeface="Book Antiqua" pitchFamily="18" charset="0"/>
              </a:rPr>
              <a:t> </a:t>
            </a:r>
            <a:r>
              <a:rPr lang="hu-HU" sz="2000" dirty="0" err="1" smtClean="0">
                <a:latin typeface="Book Antiqua" pitchFamily="18" charset="0"/>
              </a:rPr>
              <a:t>Kills</a:t>
            </a:r>
            <a:r>
              <a:rPr lang="hu-HU" sz="2000" dirty="0" smtClean="0">
                <a:latin typeface="Book Antiqua" pitchFamily="18" charset="0"/>
              </a:rPr>
              <a:t> szeméttelep). Ezen kívül, ha a gyűjtőkonténerek nincsenek megfelelően szigetelve, a talajvízbe vegyszerek és más mérgező anyagok is kerülhetnek. Ráadásul, ha nincs megoldva a ventilált hűtés, a szemét bomlásakor keletkező metán könnyen felrobbanhat. Jó ez nekünk? Mit tehetünk még?</a:t>
            </a:r>
          </a:p>
          <a:p>
            <a:pPr>
              <a:buNone/>
            </a:pPr>
            <a:r>
              <a:rPr lang="hu-HU" sz="2000" dirty="0" smtClean="0">
                <a:latin typeface="Book Antiqua" pitchFamily="18" charset="0"/>
              </a:rPr>
              <a:t>	Korszerű hulladékkezelő telepeket kéne </a:t>
            </a:r>
          </a:p>
          <a:p>
            <a:pPr>
              <a:buNone/>
            </a:pPr>
            <a:r>
              <a:rPr lang="hu-HU" sz="2000" dirty="0" smtClean="0">
                <a:latin typeface="Book Antiqua" pitchFamily="18" charset="0"/>
              </a:rPr>
              <a:t>	építenünk!</a:t>
            </a:r>
          </a:p>
        </p:txBody>
      </p:sp>
      <p:sp>
        <p:nvSpPr>
          <p:cNvPr id="4" name="Téglalap 3"/>
          <p:cNvSpPr/>
          <p:nvPr/>
        </p:nvSpPr>
        <p:spPr>
          <a:xfrm>
            <a:off x="3143240" y="428604"/>
            <a:ext cx="2390398" cy="923330"/>
          </a:xfrm>
          <a:prstGeom prst="rect">
            <a:avLst/>
          </a:prstGeom>
          <a:noFill/>
        </p:spPr>
        <p:txBody>
          <a:bodyPr wrap="none" lIns="91440" tIns="45720" rIns="91440" bIns="45720">
            <a:spAutoFit/>
          </a:bodyPr>
          <a:lstStyle/>
          <a:p>
            <a:pPr algn="ctr"/>
            <a:r>
              <a:rPr lang="hu-HU" sz="5400" b="1" cap="none" spc="0" dirty="0" smtClean="0">
                <a:ln w="18000">
                  <a:solidFill>
                    <a:schemeClr val="tx1"/>
                  </a:solidFill>
                  <a:prstDash val="solid"/>
                  <a:miter lim="800000"/>
                </a:ln>
                <a:noFill/>
                <a:effectLst>
                  <a:outerShdw blurRad="25500" dist="23000" dir="7020000" algn="tl">
                    <a:srgbClr val="000000">
                      <a:alpha val="50000"/>
                    </a:srgbClr>
                  </a:outerShdw>
                </a:effectLst>
              </a:rPr>
              <a:t>3. lépés</a:t>
            </a:r>
            <a:endParaRPr lang="hu-HU" sz="5400" b="1" cap="none" spc="0" dirty="0">
              <a:ln w="18000">
                <a:solidFill>
                  <a:schemeClr val="tx1"/>
                </a:solidFill>
                <a:prstDash val="solid"/>
                <a:miter lim="800000"/>
              </a:ln>
              <a:noFill/>
              <a:effectLst>
                <a:outerShdw blurRad="25500" dist="23000" dir="7020000" algn="tl">
                  <a:srgbClr val="000000">
                    <a:alpha val="50000"/>
                  </a:srgbClr>
                </a:outerShdw>
              </a:effectLst>
            </a:endParaRPr>
          </a:p>
        </p:txBody>
      </p:sp>
      <p:pic>
        <p:nvPicPr>
          <p:cNvPr id="5" name="Kép 4" descr="3952619085_d64f96e131_b.jpg"/>
          <p:cNvPicPr>
            <a:picLocks noChangeAspect="1"/>
          </p:cNvPicPr>
          <p:nvPr/>
        </p:nvPicPr>
        <p:blipFill>
          <a:blip r:embed="rId3" cstate="print"/>
          <a:stretch>
            <a:fillRect/>
          </a:stretch>
        </p:blipFill>
        <p:spPr>
          <a:xfrm>
            <a:off x="5643570" y="4764024"/>
            <a:ext cx="3121152" cy="209397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par>
                                <p:cTn id="35" presetID="35"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style.rotation</p:attrName>
                                        </p:attrNameLst>
                                      </p:cBhvr>
                                      <p:tavLst>
                                        <p:tav tm="0">
                                          <p:val>
                                            <p:fltVal val="720"/>
                                          </p:val>
                                        </p:tav>
                                        <p:tav tm="100000">
                                          <p:val>
                                            <p:fltVal val="0"/>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descr="7087491627_0a03aecf7e_b.jpg"/>
          <p:cNvPicPr>
            <a:picLocks noGrp="1" noChangeAspect="1"/>
          </p:cNvPicPr>
          <p:nvPr>
            <p:ph idx="1"/>
          </p:nvPr>
        </p:nvPicPr>
        <p:blipFill>
          <a:blip r:embed="rId3"/>
          <a:stretch>
            <a:fillRect/>
          </a:stretch>
        </p:blipFill>
        <p:spPr>
          <a:xfrm>
            <a:off x="-17701" y="357166"/>
            <a:ext cx="9161701" cy="6182359"/>
          </a:xfrm>
          <a:prstGeom prst="rect">
            <a:avLst/>
          </a:prstGeom>
          <a:ln>
            <a:noFill/>
          </a:ln>
          <a:effectLst>
            <a:softEdge rad="112500"/>
          </a:effectLst>
        </p:spPr>
      </p:pic>
      <p:sp>
        <p:nvSpPr>
          <p:cNvPr id="5" name="Téglalap 4"/>
          <p:cNvSpPr/>
          <p:nvPr/>
        </p:nvSpPr>
        <p:spPr>
          <a:xfrm>
            <a:off x="1714480" y="642918"/>
            <a:ext cx="5832879" cy="923330"/>
          </a:xfrm>
          <a:prstGeom prst="rect">
            <a:avLst/>
          </a:prstGeom>
          <a:noFill/>
        </p:spPr>
        <p:txBody>
          <a:bodyPr wrap="none" lIns="91440" tIns="45720" rIns="91440" bIns="45720">
            <a:prstTxWarp prst="textStop">
              <a:avLst/>
            </a:prstTxWarp>
            <a:spAutoFit/>
          </a:bodyPr>
          <a:lstStyle/>
          <a:p>
            <a:pPr algn="ctr"/>
            <a:r>
              <a:rPr lang="hu-HU" sz="5400" b="1" cap="none" spc="0" dirty="0" smtClean="0">
                <a:ln w="18000">
                  <a:solidFill>
                    <a:schemeClr val="bg1"/>
                  </a:solidFill>
                  <a:prstDash val="solid"/>
                  <a:miter lim="800000"/>
                </a:ln>
                <a:noFill/>
                <a:effectLst>
                  <a:outerShdw blurRad="50800" dist="38100" dir="13500000" algn="br" rotWithShape="0">
                    <a:prstClr val="black">
                      <a:alpha val="40000"/>
                    </a:prstClr>
                  </a:outerShdw>
                </a:effectLst>
              </a:rPr>
              <a:t>Ez egy szeméttelep!</a:t>
            </a:r>
            <a:endParaRPr lang="hu-HU" sz="5400" b="1" cap="none" spc="0" dirty="0">
              <a:ln w="18000">
                <a:solidFill>
                  <a:schemeClr val="bg1"/>
                </a:solidFill>
                <a:prstDash val="solid"/>
                <a:miter lim="800000"/>
              </a:ln>
              <a:noFill/>
              <a:effectLst>
                <a:outerShdw blurRad="50800" dist="38100" dir="13500000" algn="br" rotWithShape="0">
                  <a:prstClr val="black">
                    <a:alpha val="40000"/>
                  </a:prst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ppt_w*0.05"/>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anim calcmode="lin" valueType="num">
                                      <p:cBhvr>
                                        <p:cTn id="20" dur="500" fill="hold"/>
                                        <p:tgtEl>
                                          <p:spTgt spid="5"/>
                                        </p:tgtEl>
                                        <p:attrNameLst>
                                          <p:attrName>ppt_x</p:attrName>
                                        </p:attrNameLst>
                                      </p:cBhvr>
                                      <p:tavLst>
                                        <p:tav tm="0">
                                          <p:val>
                                            <p:strVal val="#ppt_x-.2"/>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hu-HU" sz="4000" dirty="0" smtClean="0"/>
              <a:t>Egy másik lehetőség -</a:t>
            </a:r>
            <a:r>
              <a:rPr lang="hu-HU" dirty="0" smtClean="0"/>
              <a:t> </a:t>
            </a:r>
            <a:endParaRPr lang="hu-HU" dirty="0"/>
          </a:p>
        </p:txBody>
      </p:sp>
      <p:sp>
        <p:nvSpPr>
          <p:cNvPr id="3" name="Tartalom helye 2"/>
          <p:cNvSpPr>
            <a:spLocks noGrp="1"/>
          </p:cNvSpPr>
          <p:nvPr>
            <p:ph idx="1"/>
          </p:nvPr>
        </p:nvSpPr>
        <p:spPr/>
        <p:txBody>
          <a:bodyPr/>
          <a:lstStyle/>
          <a:p>
            <a:pPr>
              <a:buNone/>
            </a:pPr>
            <a:r>
              <a:rPr lang="hu-HU" dirty="0" smtClean="0"/>
              <a:t>	</a:t>
            </a:r>
            <a:r>
              <a:rPr lang="hu-HU" sz="2000" dirty="0" smtClean="0">
                <a:latin typeface="Book Antiqua" pitchFamily="18" charset="0"/>
              </a:rPr>
              <a:t>Mára a legtöbb településen jellemzőek az „újrahasznosító kukák”. Bizonyára már mindenki találkozott velük. Érdemes-e? Igen, természetesen. Mára a Föld készletei egyébként is kifogyóban vannak, nem árt, ha a már felhasznált dolgokból újakat is készítünk. És mint a régebbiekben említettünk, a műtrágyát helyettesíthetjük komposzttal! (       ) Ráadásul ma már sok helyen a boltok is visszaváltanak bizonyos műanyag flakonokat, esetleg üvegeket.</a:t>
            </a:r>
          </a:p>
        </p:txBody>
      </p:sp>
      <p:sp>
        <p:nvSpPr>
          <p:cNvPr id="4" name="Téglalap 3"/>
          <p:cNvSpPr/>
          <p:nvPr/>
        </p:nvSpPr>
        <p:spPr>
          <a:xfrm>
            <a:off x="5072066" y="571480"/>
            <a:ext cx="3929058" cy="646331"/>
          </a:xfrm>
          <a:prstGeom prst="rect">
            <a:avLst/>
          </a:prstGeom>
          <a:noFill/>
        </p:spPr>
        <p:txBody>
          <a:bodyPr wrap="square" lIns="91440" tIns="45720" rIns="91440" bIns="45720">
            <a:spAutoFit/>
          </a:bodyPr>
          <a:lstStyle/>
          <a:p>
            <a:pPr algn="ctr"/>
            <a:r>
              <a:rPr lang="hu-HU" sz="3600" b="1" cap="none" spc="0" dirty="0" smtClean="0">
                <a:ln w="18000">
                  <a:solidFill>
                    <a:schemeClr val="tx1"/>
                  </a:solidFill>
                  <a:prstDash val="solid"/>
                  <a:miter lim="800000"/>
                </a:ln>
                <a:noFill/>
                <a:effectLst>
                  <a:outerShdw blurRad="25500" dist="23000" dir="7020000" algn="tl">
                    <a:srgbClr val="000000">
                      <a:alpha val="50000"/>
                    </a:srgbClr>
                  </a:outerShdw>
                </a:effectLst>
              </a:rPr>
              <a:t>ÚJRAHASZNOSÍTÁS</a:t>
            </a:r>
            <a:endParaRPr lang="hu-HU" sz="3600" b="1" cap="none" spc="0" dirty="0">
              <a:ln w="18000">
                <a:solidFill>
                  <a:schemeClr val="tx1"/>
                </a:solidFill>
                <a:prstDash val="solid"/>
                <a:miter lim="800000"/>
              </a:ln>
              <a:noFill/>
              <a:effectLst>
                <a:outerShdw blurRad="25500" dist="23000" dir="7020000" algn="tl">
                  <a:srgbClr val="000000">
                    <a:alpha val="50000"/>
                  </a:srgbClr>
                </a:outerShdw>
              </a:effectLst>
            </a:endParaRPr>
          </a:p>
        </p:txBody>
      </p:sp>
      <p:sp>
        <p:nvSpPr>
          <p:cNvPr id="5" name="Akciógomb: Visszatérés 4">
            <a:hlinkClick r:id="rId3" action="ppaction://hlinksldjump" highlightClick="1"/>
          </p:cNvPr>
          <p:cNvSpPr/>
          <p:nvPr/>
        </p:nvSpPr>
        <p:spPr>
          <a:xfrm>
            <a:off x="2500298" y="3357562"/>
            <a:ext cx="428628" cy="28575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Recycling_bins_Timisoara.jpg"/>
          <p:cNvPicPr>
            <a:picLocks noChangeAspect="1"/>
          </p:cNvPicPr>
          <p:nvPr/>
        </p:nvPicPr>
        <p:blipFill>
          <a:blip r:embed="rId4"/>
          <a:stretch>
            <a:fillRect/>
          </a:stretch>
        </p:blipFill>
        <p:spPr>
          <a:xfrm>
            <a:off x="3357554" y="3929066"/>
            <a:ext cx="3659182" cy="2613701"/>
          </a:xfrm>
          <a:prstGeom prst="rect">
            <a:avLst/>
          </a:prstGeom>
          <a:ln>
            <a:noFill/>
          </a:ln>
          <a:effectLst>
            <a:outerShdw blurRad="292100" dist="139700" dir="2700000" algn="tl" rotWithShape="0">
              <a:srgbClr val="333333">
                <a:alpha val="65000"/>
              </a:srgbClr>
            </a:outerShdw>
          </a:effectLst>
        </p:spPr>
      </p:pic>
      <p:sp>
        <p:nvSpPr>
          <p:cNvPr id="7" name="Szövegdoboz 6"/>
          <p:cNvSpPr txBox="1"/>
          <p:nvPr/>
        </p:nvSpPr>
        <p:spPr>
          <a:xfrm>
            <a:off x="1785918" y="4071942"/>
            <a:ext cx="1714512" cy="1508105"/>
          </a:xfrm>
          <a:prstGeom prst="rect">
            <a:avLst/>
          </a:prstGeom>
          <a:noFill/>
        </p:spPr>
        <p:txBody>
          <a:bodyPr wrap="square" rtlCol="0">
            <a:spAutoFit/>
          </a:bodyPr>
          <a:lstStyle/>
          <a:p>
            <a:pPr>
              <a:buFontTx/>
              <a:buChar char="-"/>
            </a:pPr>
            <a:r>
              <a:rPr lang="hu-HU" sz="2000" i="1" dirty="0" smtClean="0">
                <a:latin typeface="Book Antiqua" pitchFamily="18" charset="0"/>
              </a:rPr>
              <a:t>Üveg</a:t>
            </a:r>
          </a:p>
          <a:p>
            <a:pPr>
              <a:buFontTx/>
              <a:buChar char="-"/>
            </a:pPr>
            <a:r>
              <a:rPr lang="hu-HU" sz="2000" i="1" dirty="0" smtClean="0">
                <a:latin typeface="Book Antiqua" pitchFamily="18" charset="0"/>
              </a:rPr>
              <a:t>Papír</a:t>
            </a:r>
          </a:p>
          <a:p>
            <a:r>
              <a:rPr lang="hu-HU" sz="2000" i="1" dirty="0" err="1" smtClean="0">
                <a:latin typeface="Book Antiqua" pitchFamily="18" charset="0"/>
              </a:rPr>
              <a:t>-Műanyag</a:t>
            </a:r>
            <a:r>
              <a:rPr lang="hu-HU" sz="2000" i="1" dirty="0" smtClean="0">
                <a:latin typeface="Book Antiqua" pitchFamily="18" charset="0"/>
              </a:rPr>
              <a:t/>
            </a:r>
            <a:br>
              <a:rPr lang="hu-HU" sz="2000" i="1" dirty="0" smtClean="0">
                <a:latin typeface="Book Antiqua" pitchFamily="18" charset="0"/>
              </a:rPr>
            </a:br>
            <a:r>
              <a:rPr lang="hu-HU" sz="2000" i="1" dirty="0" smtClean="0">
                <a:latin typeface="Book Antiqua" pitchFamily="18" charset="0"/>
              </a:rPr>
              <a:t> </a:t>
            </a:r>
            <a:r>
              <a:rPr lang="hu-HU" sz="1200" i="1" dirty="0" smtClean="0">
                <a:latin typeface="Book Antiqua" pitchFamily="18" charset="0"/>
                <a:hlinkClick r:id="rId5" action="ppaction://hlinksldjump"/>
              </a:rPr>
              <a:t>Mit érdemes venni?</a:t>
            </a:r>
            <a:endParaRPr lang="hu-HU" sz="1200" i="1" dirty="0" smtClean="0">
              <a:latin typeface="Book Antiqua" pitchFamily="18" charset="0"/>
            </a:endParaRPr>
          </a:p>
          <a:p>
            <a:pPr>
              <a:buFontTx/>
              <a:buChar char="-"/>
            </a:pPr>
            <a:r>
              <a:rPr lang="hu-HU" sz="1200" i="1" dirty="0" smtClean="0">
                <a:latin typeface="Book Antiqua" pitchFamily="18" charset="0"/>
              </a:rPr>
              <a:t>(visszatérés a 3. diára)</a:t>
            </a:r>
          </a:p>
        </p:txBody>
      </p:sp>
      <p:sp>
        <p:nvSpPr>
          <p:cNvPr id="9" name="Szalagnyíl felfelé 8"/>
          <p:cNvSpPr/>
          <p:nvPr/>
        </p:nvSpPr>
        <p:spPr>
          <a:xfrm>
            <a:off x="1571604" y="5143512"/>
            <a:ext cx="285752" cy="214314"/>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solidFill>
                <a:schemeClr val="tx1"/>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
                                        <p:tgtEl>
                                          <p:spTgt spid="6"/>
                                        </p:tgtEl>
                                      </p:cBhvr>
                                    </p:animEffect>
                                    <p:anim calcmode="lin" valueType="num">
                                      <p:cBhvr>
                                        <p:cTn id="34" dur="800" fill="hold"/>
                                        <p:tgtEl>
                                          <p:spTgt spid="6"/>
                                        </p:tgtEl>
                                        <p:attrNameLst>
                                          <p:attrName>ppt_x</p:attrName>
                                        </p:attrNameLst>
                                      </p:cBhvr>
                                      <p:tavLst>
                                        <p:tav tm="0">
                                          <p:val>
                                            <p:strVal val="#ppt_x"/>
                                          </p:val>
                                        </p:tav>
                                        <p:tav tm="100000">
                                          <p:val>
                                            <p:strVal val="#ppt_x"/>
                                          </p:val>
                                        </p:tav>
                                      </p:tavLst>
                                    </p:anim>
                                    <p:anim calcmode="lin" valueType="num">
                                      <p:cBhvr>
                                        <p:cTn id="35" dur="800" fill="hold"/>
                                        <p:tgtEl>
                                          <p:spTgt spid="6"/>
                                        </p:tgtEl>
                                        <p:attrNameLst>
                                          <p:attrName>ppt_y</p:attrName>
                                        </p:attrNameLst>
                                      </p:cBhvr>
                                      <p:tavLst>
                                        <p:tav tm="0">
                                          <p:val>
                                            <p:strVal val="#ppt_y+0.31"/>
                                          </p:val>
                                        </p:tav>
                                        <p:tav tm="100000">
                                          <p:val>
                                            <p:strVal val="#ppt_y+0.31"/>
                                          </p:val>
                                        </p:tav>
                                      </p:tavLst>
                                    </p:anim>
                                    <p:anim calcmode="lin" valueType="num">
                                      <p:cBhvr>
                                        <p:cTn id="36" dur="1200" decel="50000" fill="hold">
                                          <p:stCondLst>
                                            <p:cond delay="8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1200" decel="50000" fill="hold">
                                          <p:stCondLst>
                                            <p:cond delay="8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Az elemek, alumíniumok újrahasznosíthatók?</a:t>
            </a:r>
            <a:endParaRPr lang="hu-HU" dirty="0"/>
          </a:p>
        </p:txBody>
      </p:sp>
      <p:sp>
        <p:nvSpPr>
          <p:cNvPr id="3" name="Tartalom helye 2"/>
          <p:cNvSpPr>
            <a:spLocks noGrp="1"/>
          </p:cNvSpPr>
          <p:nvPr>
            <p:ph idx="1"/>
          </p:nvPr>
        </p:nvSpPr>
        <p:spPr/>
        <p:txBody>
          <a:bodyPr/>
          <a:lstStyle/>
          <a:p>
            <a:pPr>
              <a:buNone/>
            </a:pPr>
            <a:r>
              <a:rPr lang="hu-HU" dirty="0" smtClean="0"/>
              <a:t>	</a:t>
            </a:r>
            <a:r>
              <a:rPr lang="hu-HU" sz="2000" dirty="0" smtClean="0">
                <a:latin typeface="Book Antiqua" pitchFamily="18" charset="0"/>
              </a:rPr>
              <a:t>Ha például iskolákban járunk, már sok helyen láthatunk elemgyűjtő helyeket. Miért nem dobhatjuk az elemeket a kukába?  Itt nemcsak az elemekről, hanem bizonyos e-hulladékokról is beszélünk. Ezek olyan komponenseket tartalmazhatnak (és általában tartalmaznak is), melyek az emberre veszélyesek és azért adjuk ezeket újrahasznosításra, hogy ártalmatlanítsák őket. De van egy környezetkímélő megoldás is, méghozzá a tölthető elemek vásárlása és használása. Azonban mit mondhatunk az alumíniumokról?</a:t>
            </a:r>
          </a:p>
        </p:txBody>
      </p:sp>
      <p:pic>
        <p:nvPicPr>
          <p:cNvPr id="4" name="Kép 3" descr="Battery_Half.png"/>
          <p:cNvPicPr>
            <a:picLocks noChangeAspect="1"/>
          </p:cNvPicPr>
          <p:nvPr/>
        </p:nvPicPr>
        <p:blipFill>
          <a:blip r:embed="rId3">
            <a:clrChange>
              <a:clrFrom>
                <a:srgbClr val="FFFFFF"/>
              </a:clrFrom>
              <a:clrTo>
                <a:srgbClr val="FFFFFF">
                  <a:alpha val="0"/>
                </a:srgbClr>
              </a:clrTo>
            </a:clrChange>
          </a:blip>
          <a:stretch>
            <a:fillRect/>
          </a:stretch>
        </p:blipFill>
        <p:spPr>
          <a:xfrm>
            <a:off x="3571868" y="4348785"/>
            <a:ext cx="1213579" cy="2509215"/>
          </a:xfrm>
          <a:prstGeom prst="rect">
            <a:avLst/>
          </a:prstGeom>
        </p:spPr>
      </p:pic>
      <p:pic>
        <p:nvPicPr>
          <p:cNvPr id="5" name="Kép 4" descr="Battery_Half.png"/>
          <p:cNvPicPr>
            <a:picLocks noChangeAspect="1"/>
          </p:cNvPicPr>
          <p:nvPr/>
        </p:nvPicPr>
        <p:blipFill>
          <a:blip r:embed="rId3">
            <a:clrChange>
              <a:clrFrom>
                <a:srgbClr val="FFFFFF"/>
              </a:clrFrom>
              <a:clrTo>
                <a:srgbClr val="FFFFFF">
                  <a:alpha val="0"/>
                </a:srgbClr>
              </a:clrTo>
            </a:clrChange>
          </a:blip>
          <a:stretch>
            <a:fillRect/>
          </a:stretch>
        </p:blipFill>
        <p:spPr>
          <a:xfrm rot="5400000">
            <a:off x="4862628" y="4996603"/>
            <a:ext cx="1213579" cy="2509215"/>
          </a:xfrm>
          <a:prstGeom prst="rect">
            <a:avLst/>
          </a:prstGeom>
        </p:spPr>
      </p:pic>
      <p:sp>
        <p:nvSpPr>
          <p:cNvPr id="7" name="Téglalap 6"/>
          <p:cNvSpPr/>
          <p:nvPr/>
        </p:nvSpPr>
        <p:spPr>
          <a:xfrm>
            <a:off x="4786314" y="4857760"/>
            <a:ext cx="1592103" cy="646331"/>
          </a:xfrm>
          <a:prstGeom prst="rect">
            <a:avLst/>
          </a:prstGeom>
          <a:noFill/>
        </p:spPr>
        <p:txBody>
          <a:bodyPr wrap="none" lIns="91440" tIns="45720" rIns="91440" bIns="45720">
            <a:spAutoFit/>
          </a:bodyPr>
          <a:lstStyle/>
          <a:p>
            <a:pPr algn="ctr"/>
            <a:r>
              <a:rPr lang="hu-HU" sz="3600" b="1" cap="none" spc="0" dirty="0" smtClean="0">
                <a:ln w="18000">
                  <a:solidFill>
                    <a:schemeClr val="tx1"/>
                  </a:solidFill>
                  <a:prstDash val="solid"/>
                  <a:miter lim="800000"/>
                </a:ln>
                <a:noFill/>
                <a:effectLst>
                  <a:outerShdw blurRad="25500" dist="23000" dir="7020000" algn="tl">
                    <a:srgbClr val="000000">
                      <a:alpha val="50000"/>
                    </a:srgbClr>
                  </a:outerShdw>
                </a:effectLst>
              </a:rPr>
              <a:t>elemek</a:t>
            </a:r>
            <a:endParaRPr lang="hu-HU" sz="3600" b="1" cap="none" spc="0" dirty="0">
              <a:ln w="18000">
                <a:solidFill>
                  <a:schemeClr val="tx1"/>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90">
                                          <p:stCondLst>
                                            <p:cond delay="0"/>
                                          </p:stCondLst>
                                        </p:cTn>
                                        <p:tgtEl>
                                          <p:spTgt spid="5"/>
                                        </p:tgtEl>
                                      </p:cBhvr>
                                    </p:animEffect>
                                    <p:anim calcmode="lin" valueType="num">
                                      <p:cBhvr>
                                        <p:cTn id="2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gtEl>
                                      </p:cBhvr>
                                      <p:to x="100000" y="60000"/>
                                    </p:animScale>
                                    <p:animScale>
                                      <p:cBhvr>
                                        <p:cTn id="30" dur="83" decel="50000">
                                          <p:stCondLst>
                                            <p:cond delay="338"/>
                                          </p:stCondLst>
                                        </p:cTn>
                                        <p:tgtEl>
                                          <p:spTgt spid="5"/>
                                        </p:tgtEl>
                                      </p:cBhvr>
                                      <p:to x="100000" y="100000"/>
                                    </p:animScale>
                                    <p:animScale>
                                      <p:cBhvr>
                                        <p:cTn id="31" dur="13">
                                          <p:stCondLst>
                                            <p:cond delay="656"/>
                                          </p:stCondLst>
                                        </p:cTn>
                                        <p:tgtEl>
                                          <p:spTgt spid="5"/>
                                        </p:tgtEl>
                                      </p:cBhvr>
                                      <p:to x="100000" y="80000"/>
                                    </p:animScale>
                                    <p:animScale>
                                      <p:cBhvr>
                                        <p:cTn id="32" dur="83" decel="50000">
                                          <p:stCondLst>
                                            <p:cond delay="669"/>
                                          </p:stCondLst>
                                        </p:cTn>
                                        <p:tgtEl>
                                          <p:spTgt spid="5"/>
                                        </p:tgtEl>
                                      </p:cBhvr>
                                      <p:to x="100000" y="100000"/>
                                    </p:animScale>
                                    <p:animScale>
                                      <p:cBhvr>
                                        <p:cTn id="33" dur="13">
                                          <p:stCondLst>
                                            <p:cond delay="821"/>
                                          </p:stCondLst>
                                        </p:cTn>
                                        <p:tgtEl>
                                          <p:spTgt spid="5"/>
                                        </p:tgtEl>
                                      </p:cBhvr>
                                      <p:to x="100000" y="90000"/>
                                    </p:animScale>
                                    <p:animScale>
                                      <p:cBhvr>
                                        <p:cTn id="34" dur="83" decel="50000">
                                          <p:stCondLst>
                                            <p:cond delay="834"/>
                                          </p:stCondLst>
                                        </p:cTn>
                                        <p:tgtEl>
                                          <p:spTgt spid="5"/>
                                        </p:tgtEl>
                                      </p:cBhvr>
                                      <p:to x="100000" y="100000"/>
                                    </p:animScale>
                                    <p:animScale>
                                      <p:cBhvr>
                                        <p:cTn id="35" dur="13">
                                          <p:stCondLst>
                                            <p:cond delay="904"/>
                                          </p:stCondLst>
                                        </p:cTn>
                                        <p:tgtEl>
                                          <p:spTgt spid="5"/>
                                        </p:tgtEl>
                                      </p:cBhvr>
                                      <p:to x="100000" y="95000"/>
                                    </p:animScale>
                                    <p:animScale>
                                      <p:cBhvr>
                                        <p:cTn id="36" dur="83" decel="50000">
                                          <p:stCondLst>
                                            <p:cond delay="917"/>
                                          </p:stCondLst>
                                        </p:cTn>
                                        <p:tgtEl>
                                          <p:spTgt spid="5"/>
                                        </p:tgtEl>
                                      </p:cBhvr>
                                      <p:to x="100000" y="100000"/>
                                    </p:animScale>
                                  </p:childTnLst>
                                </p:cTn>
                              </p:par>
                              <p:par>
                                <p:cTn id="37" presetID="34"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from="(-#ppt_w/2)" to="(#ppt_x)" calcmode="lin" valueType="num">
                                      <p:cBhvr>
                                        <p:cTn id="39" dur="600" fill="hold">
                                          <p:stCondLst>
                                            <p:cond delay="0"/>
                                          </p:stCondLst>
                                        </p:cTn>
                                        <p:tgtEl>
                                          <p:spTgt spid="7"/>
                                        </p:tgtEl>
                                        <p:attrNameLst>
                                          <p:attrName>ppt_x</p:attrName>
                                        </p:attrNameLst>
                                      </p:cBhvr>
                                    </p:anim>
                                    <p:anim from="0" to="-1.0" calcmode="lin" valueType="num">
                                      <p:cBhvr>
                                        <p:cTn id="40" dur="200" decel="50000" autoRev="1" fill="hold">
                                          <p:stCondLst>
                                            <p:cond delay="600"/>
                                          </p:stCondLst>
                                        </p:cTn>
                                        <p:tgtEl>
                                          <p:spTgt spid="7"/>
                                        </p:tgtEl>
                                        <p:attrNameLst>
                                          <p:attrName>xshear</p:attrName>
                                        </p:attrNameLst>
                                      </p:cBhvr>
                                    </p:anim>
                                    <p:animScale>
                                      <p:cBhvr>
                                        <p:cTn id="41" dur="200" decel="100000" autoRev="1" fill="hold">
                                          <p:stCondLst>
                                            <p:cond delay="600"/>
                                          </p:stCondLst>
                                        </p:cTn>
                                        <p:tgtEl>
                                          <p:spTgt spid="7"/>
                                        </p:tgtEl>
                                      </p:cBhvr>
                                      <p:from x="100000" y="100000"/>
                                      <p:to x="80000" y="100000"/>
                                    </p:animScale>
                                    <p:anim by="(#ppt_h/3+#ppt_w*0.1)" calcmode="lin" valueType="num">
                                      <p:cBhvr additive="sum">
                                        <p:cTn id="42"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Rebeka">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Rebeka</Template>
  <TotalTime>401</TotalTime>
  <Words>401</Words>
  <Application>Microsoft Office PowerPoint</Application>
  <PresentationFormat>Diavetítés a képernyőre (4:3 oldalarány)</PresentationFormat>
  <Paragraphs>138</Paragraphs>
  <Slides>22</Slides>
  <Notes>20</Notes>
  <HiddenSlides>0</HiddenSlides>
  <MMClips>0</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Rebeka</vt:lpstr>
      <vt:lpstr>A szemét útja</vt:lpstr>
      <vt:lpstr>PowerPoint bemutató</vt:lpstr>
      <vt:lpstr>Mit érdemes venni?</vt:lpstr>
      <vt:lpstr>PowerPoint bemutató</vt:lpstr>
      <vt:lpstr>Természetes hulladékok</vt:lpstr>
      <vt:lpstr>PowerPoint bemutató</vt:lpstr>
      <vt:lpstr>PowerPoint bemutató</vt:lpstr>
      <vt:lpstr>Egy másik lehetőség - </vt:lpstr>
      <vt:lpstr>Az elemek, alumíniumok újrahasznosíthatók?</vt:lpstr>
      <vt:lpstr>Alumíniumok újrahasznosítása</vt:lpstr>
      <vt:lpstr>Régen…</vt:lpstr>
      <vt:lpstr>A hulladékok csoportosítása</vt:lpstr>
      <vt:lpstr>Most megnézzük, ki mennyire figyelt… Kvíz következik! </vt:lpstr>
      <vt:lpstr>Kérdések</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szemét útja</dc:title>
  <dc:creator>User</dc:creator>
  <cp:lastModifiedBy>Felhasználó</cp:lastModifiedBy>
  <cp:revision>55</cp:revision>
  <dcterms:created xsi:type="dcterms:W3CDTF">2013-01-20T10:08:25Z</dcterms:created>
  <dcterms:modified xsi:type="dcterms:W3CDTF">2013-02-12T17:15:37Z</dcterms:modified>
</cp:coreProperties>
</file>