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1" r:id="rId2"/>
    <p:sldId id="256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81" autoAdjust="0"/>
    <p:restoredTop sz="94660"/>
  </p:normalViewPr>
  <p:slideViewPr>
    <p:cSldViewPr>
      <p:cViewPr>
        <p:scale>
          <a:sx n="100" d="100"/>
          <a:sy n="100" d="100"/>
        </p:scale>
        <p:origin x="-750" y="-2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15D2A-C17A-46DC-B080-78876357B708}" type="datetimeFigureOut">
              <a:rPr lang="hu-HU" smtClean="0"/>
              <a:pPr/>
              <a:t>2013.02.20.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1994-0962-48B5-B5C5-A9ACA641BBB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559160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15D2A-C17A-46DC-B080-78876357B708}" type="datetimeFigureOut">
              <a:rPr lang="hu-HU" smtClean="0"/>
              <a:pPr/>
              <a:t>2013.02.20.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1994-0962-48B5-B5C5-A9ACA641BBB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662939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15D2A-C17A-46DC-B080-78876357B708}" type="datetimeFigureOut">
              <a:rPr lang="hu-HU" smtClean="0"/>
              <a:pPr/>
              <a:t>2013.02.20.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1994-0962-48B5-B5C5-A9ACA641BBB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4163472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15D2A-C17A-46DC-B080-78876357B708}" type="datetimeFigureOut">
              <a:rPr lang="hu-HU" smtClean="0"/>
              <a:pPr/>
              <a:t>2013.02.20.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1994-0962-48B5-B5C5-A9ACA641BBB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413040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15D2A-C17A-46DC-B080-78876357B708}" type="datetimeFigureOut">
              <a:rPr lang="hu-HU" smtClean="0"/>
              <a:pPr/>
              <a:t>2013.02.20.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1994-0962-48B5-B5C5-A9ACA641BBB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637111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15D2A-C17A-46DC-B080-78876357B708}" type="datetimeFigureOut">
              <a:rPr lang="hu-HU" smtClean="0"/>
              <a:pPr/>
              <a:t>2013.02.20.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1994-0962-48B5-B5C5-A9ACA641BBB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443386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15D2A-C17A-46DC-B080-78876357B708}" type="datetimeFigureOut">
              <a:rPr lang="hu-HU" smtClean="0"/>
              <a:pPr/>
              <a:t>2013.02.20.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1994-0962-48B5-B5C5-A9ACA641BBB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50874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15D2A-C17A-46DC-B080-78876357B708}" type="datetimeFigureOut">
              <a:rPr lang="hu-HU" smtClean="0"/>
              <a:pPr/>
              <a:t>2013.02.20.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1994-0962-48B5-B5C5-A9ACA641BBB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931628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15D2A-C17A-46DC-B080-78876357B708}" type="datetimeFigureOut">
              <a:rPr lang="hu-HU" smtClean="0"/>
              <a:pPr/>
              <a:t>2013.02.20.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1994-0962-48B5-B5C5-A9ACA641BBB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325101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15D2A-C17A-46DC-B080-78876357B708}" type="datetimeFigureOut">
              <a:rPr lang="hu-HU" smtClean="0"/>
              <a:pPr/>
              <a:t>2013.02.20.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1994-0962-48B5-B5C5-A9ACA641BBB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058702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15D2A-C17A-46DC-B080-78876357B708}" type="datetimeFigureOut">
              <a:rPr lang="hu-HU" smtClean="0"/>
              <a:pPr/>
              <a:t>2013.02.20.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1994-0962-48B5-B5C5-A9ACA641BBB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336121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15D2A-C17A-46DC-B080-78876357B708}" type="datetimeFigureOut">
              <a:rPr lang="hu-HU" smtClean="0"/>
              <a:pPr/>
              <a:t>2013.02.20.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761994-0962-48B5-B5C5-A9ACA641BBB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90275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asszivhaz-magazin.hu/kiserlet-milyen-hazakban-elunk-majd-a-jovoben/" TargetMode="External"/><Relationship Id="rId2" Type="http://schemas.openxmlformats.org/officeDocument/2006/relationships/hyperlink" Target="http://www.profimedia.hu/picture/amerikai-penzt-rajongo-szaz-otven-es-husz/0011627072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00034" y="1571612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hu-HU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	</a:t>
            </a:r>
          </a:p>
          <a:p>
            <a:pPr>
              <a:buNone/>
            </a:pPr>
            <a:r>
              <a:rPr lang="hu-HU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	</a:t>
            </a:r>
            <a:r>
              <a:rPr lang="hu-HU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Forgó Dávid</a:t>
            </a:r>
          </a:p>
          <a:p>
            <a:pPr>
              <a:buNone/>
            </a:pPr>
            <a:r>
              <a:rPr lang="hu-HU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		</a:t>
            </a:r>
          </a:p>
          <a:p>
            <a:pPr>
              <a:buNone/>
            </a:pPr>
            <a:endParaRPr lang="hu-HU" b="1" dirty="0" smtClean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hu-HU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Gál Tamás</a:t>
            </a:r>
            <a:endParaRPr lang="hu-HU" dirty="0" smtClean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hu-HU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Egressy Gábor Két Tanítási Nyelvű Szakközép iskola</a:t>
            </a:r>
          </a:p>
          <a:p>
            <a:pPr>
              <a:buNone/>
            </a:pPr>
            <a:r>
              <a:rPr lang="hu-HU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	</a:t>
            </a:r>
            <a:r>
              <a:rPr lang="hu-HU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1149 Budapest Egressy út 71.</a:t>
            </a:r>
          </a:p>
          <a:p>
            <a:pPr>
              <a:buNone/>
            </a:pPr>
            <a:endParaRPr lang="hu-HU" b="1" dirty="0" smtClean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endParaRPr lang="hu-HU" b="1" dirty="0" smtClean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endParaRPr lang="hu-HU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7649" name="Picture 1" descr="C:\Users\Dave\Desktop\fejlec.jpg"/>
          <p:cNvPicPr>
            <a:picLocks noChangeAspect="1" noChangeArrowheads="1"/>
          </p:cNvPicPr>
          <p:nvPr/>
        </p:nvPicPr>
        <p:blipFill>
          <a:blip r:embed="rId2">
            <a:lum bright="-13000" contrast="-22000"/>
          </a:blip>
          <a:srcRect/>
          <a:stretch>
            <a:fillRect/>
          </a:stretch>
        </p:blipFill>
        <p:spPr bwMode="auto">
          <a:xfrm>
            <a:off x="3929058" y="571480"/>
            <a:ext cx="4724400" cy="1905000"/>
          </a:xfrm>
          <a:prstGeom prst="rect">
            <a:avLst/>
          </a:prstGeom>
          <a:noFill/>
          <a:effectLst/>
          <a:scene3d>
            <a:camera prst="perspectiveContrastingLeftFacing"/>
            <a:lightRig rig="brightRoom" dir="t"/>
          </a:scene3d>
          <a:sp3d prstMaterial="plastic">
            <a:bevelT w="165100" prst="coolSlant"/>
          </a:sp3d>
        </p:spPr>
      </p:pic>
      <p:pic>
        <p:nvPicPr>
          <p:cNvPr id="27651" name="Picture 3" descr="C:\Users\Dave\Desktop\fulemule_3013_b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43042" y="6096000"/>
            <a:ext cx="5943600" cy="762000"/>
          </a:xfrm>
          <a:prstGeom prst="rect">
            <a:avLst/>
          </a:prstGeom>
          <a:noFill/>
        </p:spPr>
      </p:pic>
      <p:sp>
        <p:nvSpPr>
          <p:cNvPr id="5" name="Téglalap 4"/>
          <p:cNvSpPr/>
          <p:nvPr/>
        </p:nvSpPr>
        <p:spPr>
          <a:xfrm rot="20918198">
            <a:off x="357158" y="428604"/>
            <a:ext cx="3766416" cy="923330"/>
          </a:xfrm>
          <a:prstGeom prst="rect">
            <a:avLst/>
          </a:prstGeom>
          <a:noFill/>
          <a:effectLst>
            <a:reflection blurRad="6350" endPos="0" dir="5400000" sy="-100000" algn="bl" rotWithShape="0"/>
          </a:effectLst>
          <a:scene3d>
            <a:camera prst="orthographicFront">
              <a:rot lat="0" lon="18600000" rev="0"/>
            </a:camera>
            <a:lightRig rig="threePt" dir="t"/>
          </a:scene3d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u-HU" sz="5400" b="1" cap="none" spc="0" dirty="0" smtClean="0">
                <a:ln w="11430"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 </a:t>
            </a:r>
            <a:r>
              <a:rPr lang="hu-HU" sz="5400" b="1" cap="none" spc="0" dirty="0" smtClean="0">
                <a:ln w="11430"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Passzívház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6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40"/>
                            </p:stCondLst>
                            <p:childTnLst>
                              <p:par>
                                <p:cTn id="2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480"/>
                            </p:stCondLst>
                            <p:childTnLst>
                              <p:par>
                                <p:cTn id="2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20"/>
                            </p:stCondLst>
                            <p:childTnLst>
                              <p:par>
                                <p:cTn id="3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880"/>
                            </p:stCondLst>
                            <p:childTnLst>
                              <p:par>
                                <p:cTn id="4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680"/>
                            </p:stCondLst>
                            <p:childTnLst>
                              <p:par>
                                <p:cTn id="4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 rot="21217948">
            <a:off x="885605" y="489271"/>
            <a:ext cx="2418227" cy="646331"/>
          </a:xfrm>
          <a:prstGeom prst="rect">
            <a:avLst/>
          </a:prstGeom>
          <a:noFill/>
          <a:effectLst>
            <a:reflection blurRad="6350" endPos="0" dir="5400000" sy="-100000" algn="bl" rotWithShape="0"/>
          </a:effectLst>
          <a:scene3d>
            <a:camera prst="orthographicFront">
              <a:rot lat="0" lon="18600000" rev="0"/>
            </a:camera>
            <a:lightRig rig="threePt" dir="t"/>
          </a:scene3d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u-HU" sz="3600" b="1" dirty="0" smtClean="0">
                <a:ln w="11430"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Tetőturbina</a:t>
            </a:r>
            <a:endParaRPr lang="hu-HU" sz="3600" b="1" cap="none" spc="0" dirty="0" smtClean="0">
              <a:ln w="11430">
                <a:solidFill>
                  <a:schemeClr val="accent2">
                    <a:lumMod val="60000"/>
                    <a:lumOff val="40000"/>
                  </a:schemeClr>
                </a:solidFill>
              </a:ln>
              <a:solidFill>
                <a:schemeClr val="accent2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2714612" y="1428736"/>
            <a:ext cx="55007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Talán kevesen ismerik a tetőturbinát, mely a tetőnek ütköző szelet a turbinába tereli és így generál áramot.</a:t>
            </a:r>
            <a:endParaRPr lang="hu-HU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3553" name="Picture 1" descr="C:\Users\Dave\Desktop\passzhaz_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7620" y="2285992"/>
            <a:ext cx="4019550" cy="4105275"/>
          </a:xfrm>
          <a:prstGeom prst="rect">
            <a:avLst/>
          </a:prstGeom>
          <a:noFill/>
        </p:spPr>
      </p:pic>
      <p:sp>
        <p:nvSpPr>
          <p:cNvPr id="7" name="Szövegdoboz 6"/>
          <p:cNvSpPr txBox="1"/>
          <p:nvPr/>
        </p:nvSpPr>
        <p:spPr>
          <a:xfrm>
            <a:off x="285720" y="3071810"/>
            <a:ext cx="31432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Az itt látható általam modellezett passzívház segítségével még több dián keresztül fogom bemutatni hasznosságát bizonyos elemeknek.</a:t>
            </a:r>
            <a:endParaRPr lang="hu-HU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7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 rot="21217948">
            <a:off x="-155415" y="489271"/>
            <a:ext cx="4500271" cy="646331"/>
          </a:xfrm>
          <a:prstGeom prst="rect">
            <a:avLst/>
          </a:prstGeom>
          <a:noFill/>
          <a:effectLst>
            <a:reflection blurRad="6350" endPos="0" dir="5400000" sy="-100000" algn="bl" rotWithShape="0"/>
          </a:effectLst>
          <a:scene3d>
            <a:camera prst="orthographicFront">
              <a:rot lat="0" lon="18600000" rev="0"/>
            </a:camera>
            <a:lightRig rig="threePt" dir="t"/>
          </a:scene3d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u-HU" sz="3600" b="1" dirty="0" smtClean="0">
                <a:ln w="11430"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Tetőturbina működése</a:t>
            </a:r>
            <a:endParaRPr lang="hu-HU" sz="3600" b="1" cap="none" spc="0" dirty="0" smtClean="0">
              <a:ln w="11430">
                <a:solidFill>
                  <a:schemeClr val="accent2">
                    <a:lumMod val="60000"/>
                    <a:lumOff val="40000"/>
                  </a:schemeClr>
                </a:solidFill>
              </a:ln>
              <a:solidFill>
                <a:schemeClr val="accent2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22529" name="Picture 1" descr="C:\Users\Dave\Desktop\passzhaz_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428604"/>
            <a:ext cx="3212329" cy="2380973"/>
          </a:xfrm>
          <a:prstGeom prst="rect">
            <a:avLst/>
          </a:prstGeom>
          <a:noFill/>
        </p:spPr>
      </p:pic>
      <p:pic>
        <p:nvPicPr>
          <p:cNvPr id="22530" name="Picture 2" descr="C:\Users\Dave\Desktop\turbina_testo_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86116" y="4714884"/>
            <a:ext cx="2643206" cy="1950372"/>
          </a:xfrm>
          <a:prstGeom prst="rect">
            <a:avLst/>
          </a:prstGeom>
          <a:noFill/>
        </p:spPr>
      </p:pic>
      <p:sp>
        <p:nvSpPr>
          <p:cNvPr id="8" name="Jobbra nyíl 7"/>
          <p:cNvSpPr/>
          <p:nvPr/>
        </p:nvSpPr>
        <p:spPr>
          <a:xfrm rot="19460554">
            <a:off x="3268144" y="5884502"/>
            <a:ext cx="714380" cy="413194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Jobbra nyíl 8"/>
          <p:cNvSpPr/>
          <p:nvPr/>
        </p:nvSpPr>
        <p:spPr>
          <a:xfrm rot="18496495">
            <a:off x="6037398" y="2096034"/>
            <a:ext cx="1214446" cy="500066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Jobbra nyíl 9"/>
          <p:cNvSpPr/>
          <p:nvPr/>
        </p:nvSpPr>
        <p:spPr>
          <a:xfrm rot="18556114">
            <a:off x="4899885" y="1592753"/>
            <a:ext cx="1214446" cy="500066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Jobbra nyíl 11"/>
          <p:cNvSpPr/>
          <p:nvPr/>
        </p:nvSpPr>
        <p:spPr>
          <a:xfrm>
            <a:off x="5072066" y="2714620"/>
            <a:ext cx="978408" cy="484632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3" name="Jobbra nyíl 12"/>
          <p:cNvSpPr/>
          <p:nvPr/>
        </p:nvSpPr>
        <p:spPr>
          <a:xfrm>
            <a:off x="6858016" y="928670"/>
            <a:ext cx="978408" cy="484632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4" name="Jobbra nyíl 13"/>
          <p:cNvSpPr/>
          <p:nvPr/>
        </p:nvSpPr>
        <p:spPr>
          <a:xfrm>
            <a:off x="7929586" y="1142984"/>
            <a:ext cx="978408" cy="484632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6" name="Jobbra nyíl 15"/>
          <p:cNvSpPr/>
          <p:nvPr/>
        </p:nvSpPr>
        <p:spPr>
          <a:xfrm>
            <a:off x="4786314" y="5429264"/>
            <a:ext cx="714380" cy="413194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7" name="Szalagnyíl lefelé 16"/>
          <p:cNvSpPr/>
          <p:nvPr/>
        </p:nvSpPr>
        <p:spPr>
          <a:xfrm>
            <a:off x="4071934" y="5286388"/>
            <a:ext cx="642942" cy="42862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19" name="Szalagnyíl balra 18"/>
          <p:cNvSpPr/>
          <p:nvPr/>
        </p:nvSpPr>
        <p:spPr>
          <a:xfrm rot="5400000">
            <a:off x="4143372" y="5715016"/>
            <a:ext cx="428628" cy="57150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20" name="Szövegdoboz 19"/>
          <p:cNvSpPr txBox="1"/>
          <p:nvPr/>
        </p:nvSpPr>
        <p:spPr>
          <a:xfrm>
            <a:off x="1500166" y="1785926"/>
            <a:ext cx="31432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A szél a tetőnek csapódva a turbinába jut és egy lemezekkel felszerelt tengelyt pörgetve áramot termel egy generátor segítségével.</a:t>
            </a:r>
            <a:endParaRPr lang="hu-HU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1" name="Szövegdoboz 20"/>
          <p:cNvSpPr txBox="1"/>
          <p:nvPr/>
        </p:nvSpPr>
        <p:spPr>
          <a:xfrm>
            <a:off x="428596" y="4000504"/>
            <a:ext cx="31432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Egy nyíltabb modellemen már jól látszik hogyan is működik a szerkezet</a:t>
            </a:r>
            <a:endParaRPr lang="hu-HU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7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8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8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9" grpId="0" animBg="1"/>
      <p:bldP spid="10" grpId="0" animBg="1"/>
      <p:bldP spid="12" grpId="0" animBg="1"/>
      <p:bldP spid="13" grpId="0" animBg="1"/>
      <p:bldP spid="14" grpId="0" animBg="1"/>
      <p:bldP spid="16" grpId="0" animBg="1"/>
      <p:bldP spid="17" grpId="0" animBg="1"/>
      <p:bldP spid="19" grpId="0" animBg="1"/>
      <p:bldP spid="20" grpId="0"/>
      <p:bldP spid="2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 rot="21217948">
            <a:off x="597133" y="466745"/>
            <a:ext cx="3300287" cy="646331"/>
          </a:xfrm>
          <a:prstGeom prst="rect">
            <a:avLst/>
          </a:prstGeom>
          <a:noFill/>
          <a:effectLst>
            <a:reflection blurRad="6350" endPos="0" dir="5400000" sy="-100000" algn="bl" rotWithShape="0"/>
          </a:effectLst>
          <a:scene3d>
            <a:camera prst="orthographicFront">
              <a:rot lat="0" lon="18600000" rev="0"/>
            </a:camera>
            <a:lightRig rig="threePt" dir="t"/>
          </a:scene3d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u-HU" sz="3600" b="1" cap="none" spc="0" dirty="0" smtClean="0">
                <a:ln w="11430"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Szélturbina</a:t>
            </a:r>
          </a:p>
        </p:txBody>
      </p:sp>
      <p:sp>
        <p:nvSpPr>
          <p:cNvPr id="5" name="Szövegdoboz 4"/>
          <p:cNvSpPr txBox="1"/>
          <p:nvPr/>
        </p:nvSpPr>
        <p:spPr>
          <a:xfrm>
            <a:off x="3571868" y="1142984"/>
            <a:ext cx="31432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A szél tipikus felhasználása a szélturbina, ami akár egészen kis vagy óriási méretben kapható, kérdés hogy magunkat vagy az egész falut szeretnénk vele ellátni.</a:t>
            </a:r>
            <a:endParaRPr lang="hu-HU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Mosolygó arc 5"/>
          <p:cNvSpPr/>
          <p:nvPr/>
        </p:nvSpPr>
        <p:spPr>
          <a:xfrm>
            <a:off x="5929322" y="2643182"/>
            <a:ext cx="285752" cy="285752"/>
          </a:xfrm>
          <a:prstGeom prst="smileyFac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21505" name="Picture 1" descr="C:\Users\Dave\Desktop\turbina_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643050"/>
            <a:ext cx="3057525" cy="4229100"/>
          </a:xfrm>
          <a:prstGeom prst="rect">
            <a:avLst/>
          </a:prstGeom>
          <a:noFill/>
        </p:spPr>
      </p:pic>
      <p:sp>
        <p:nvSpPr>
          <p:cNvPr id="8" name="Szövegdoboz 7"/>
          <p:cNvSpPr txBox="1"/>
          <p:nvPr/>
        </p:nvSpPr>
        <p:spPr>
          <a:xfrm>
            <a:off x="4500562" y="3429000"/>
            <a:ext cx="31432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Működése egyszerű, a lapátok olyan szögben állnak amit ha gyenge szél is fúj, akkor is könnyedén tudja hajtani. A lapátok egy generátorra vannak csatlakoztatva és így termel áramot társadalmunknak.</a:t>
            </a:r>
            <a:endParaRPr lang="hu-HU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Jobbra nyíl 8"/>
          <p:cNvSpPr/>
          <p:nvPr/>
        </p:nvSpPr>
        <p:spPr>
          <a:xfrm rot="14467323">
            <a:off x="2659244" y="3601109"/>
            <a:ext cx="714380" cy="413194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Jobbra nyíl 9"/>
          <p:cNvSpPr/>
          <p:nvPr/>
        </p:nvSpPr>
        <p:spPr>
          <a:xfrm rot="2684440">
            <a:off x="256228" y="4192078"/>
            <a:ext cx="714380" cy="413194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Jobbra nyíl 10"/>
          <p:cNvSpPr/>
          <p:nvPr/>
        </p:nvSpPr>
        <p:spPr>
          <a:xfrm rot="8837132">
            <a:off x="1261998" y="1675904"/>
            <a:ext cx="714380" cy="413194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Jobbra nyíl 11"/>
          <p:cNvSpPr/>
          <p:nvPr/>
        </p:nvSpPr>
        <p:spPr>
          <a:xfrm rot="17255124">
            <a:off x="2162215" y="3768195"/>
            <a:ext cx="714380" cy="413194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3" name="Jobbra nyíl 12"/>
          <p:cNvSpPr/>
          <p:nvPr/>
        </p:nvSpPr>
        <p:spPr>
          <a:xfrm rot="11088686">
            <a:off x="1587673" y="2243786"/>
            <a:ext cx="714380" cy="413194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4" name="Jobbra nyíl 13"/>
          <p:cNvSpPr/>
          <p:nvPr/>
        </p:nvSpPr>
        <p:spPr>
          <a:xfrm rot="4239601">
            <a:off x="527512" y="3627857"/>
            <a:ext cx="714380" cy="413194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5" name="Szalagnyíl jobbra 14"/>
          <p:cNvSpPr/>
          <p:nvPr/>
        </p:nvSpPr>
        <p:spPr>
          <a:xfrm>
            <a:off x="1428728" y="3071810"/>
            <a:ext cx="357190" cy="64294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7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6" grpId="0" animBg="1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 rot="21217948">
            <a:off x="-911212" y="541758"/>
            <a:ext cx="5941293" cy="646331"/>
          </a:xfrm>
          <a:prstGeom prst="rect">
            <a:avLst/>
          </a:prstGeom>
          <a:noFill/>
          <a:effectLst>
            <a:reflection blurRad="6350" endPos="0" dir="5400000" sy="-100000" algn="bl" rotWithShape="0"/>
          </a:effectLst>
          <a:scene3d>
            <a:camera prst="orthographicFront">
              <a:rot lat="0" lon="18600000" rev="0"/>
            </a:camera>
            <a:lightRig rig="threePt" dir="t"/>
          </a:scene3d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u-HU" sz="3600" b="1" cap="none" spc="0" dirty="0" smtClean="0">
                <a:ln w="11430"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Esővíz felhasználása?</a:t>
            </a:r>
          </a:p>
        </p:txBody>
      </p:sp>
      <p:sp>
        <p:nvSpPr>
          <p:cNvPr id="5" name="Szövegdoboz 4"/>
          <p:cNvSpPr txBox="1"/>
          <p:nvPr/>
        </p:nvSpPr>
        <p:spPr>
          <a:xfrm>
            <a:off x="4643438" y="1214422"/>
            <a:ext cx="31432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Talán praktikus ha nem a fogyasztására gondolunk. De a </a:t>
            </a:r>
            <a:r>
              <a:rPr lang="hu-HU" b="1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wc</a:t>
            </a:r>
            <a:r>
              <a:rPr lang="hu-HU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lehúzására ez tökéletesen alkalmas, minthogy olyan vizet használjunk amit akár fogyasztáshoz vagy tisztálkodáshoz is használnánk!</a:t>
            </a:r>
            <a:endParaRPr lang="hu-HU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0481" name="Picture 1" descr="C:\Users\Dave\Desktop\passzhaz_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643050"/>
            <a:ext cx="4019550" cy="4105275"/>
          </a:xfrm>
          <a:prstGeom prst="rect">
            <a:avLst/>
          </a:prstGeom>
          <a:noFill/>
        </p:spPr>
      </p:pic>
      <p:sp>
        <p:nvSpPr>
          <p:cNvPr id="7" name="Szövegdoboz 6"/>
          <p:cNvSpPr txBox="1"/>
          <p:nvPr/>
        </p:nvSpPr>
        <p:spPr>
          <a:xfrm>
            <a:off x="5143504" y="3357562"/>
            <a:ext cx="314327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Ha az eresz segítségével a föld alá ásott tartályba vezetjük a vizet, akkor már a tárolása is megoldódott és a későbbi felhasználása is kipipálható továbbá még elég olcsón beszerezhető! A legfontosabb hogy rengeteg vizet takarít meg nekünk ez az okos felhasználási módszer! </a:t>
            </a:r>
            <a:endParaRPr lang="hu-HU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7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 rot="21217948">
            <a:off x="-119856" y="585085"/>
            <a:ext cx="4146091" cy="646331"/>
          </a:xfrm>
          <a:prstGeom prst="rect">
            <a:avLst/>
          </a:prstGeom>
          <a:noFill/>
          <a:effectLst>
            <a:reflection blurRad="6350" endPos="0" dir="5400000" sy="-100000" algn="bl" rotWithShape="0"/>
          </a:effectLst>
          <a:scene3d>
            <a:camera prst="orthographicFront">
              <a:rot lat="0" lon="18600000" rev="0"/>
            </a:camera>
            <a:lightRig rig="threePt" dir="t"/>
          </a:scene3d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u-HU" sz="3600" b="1" cap="none" spc="0" dirty="0" smtClean="0">
                <a:ln w="11430"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Szigetelés</a:t>
            </a:r>
          </a:p>
        </p:txBody>
      </p:sp>
      <p:sp>
        <p:nvSpPr>
          <p:cNvPr id="5" name="Szövegdoboz 4"/>
          <p:cNvSpPr txBox="1"/>
          <p:nvPr/>
        </p:nvSpPr>
        <p:spPr>
          <a:xfrm>
            <a:off x="5143504" y="2643182"/>
            <a:ext cx="314327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Bizony erre is van megoldás! A mai modern házakon is található már hungarocell szigetelés, de egy ilyen házon nem elég a jól bevált 4-5 cm vastag szigetelés, ha már modern fűtés akkor minimum kelleni fog a 15 cm vastag hungarocell tábla a házra, mert ez tökéletes szigetelést biztosit miden körülmény között.</a:t>
            </a:r>
            <a:endParaRPr lang="hu-HU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9457" name="Picture 1" descr="C:\Users\Dave\Desktop\passzhaz_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71612"/>
            <a:ext cx="4357718" cy="3806007"/>
          </a:xfrm>
          <a:prstGeom prst="rect">
            <a:avLst/>
          </a:prstGeom>
          <a:noFill/>
        </p:spPr>
      </p:pic>
      <p:sp>
        <p:nvSpPr>
          <p:cNvPr id="7" name="Szövegdoboz 6"/>
          <p:cNvSpPr txBox="1"/>
          <p:nvPr/>
        </p:nvSpPr>
        <p:spPr>
          <a:xfrm>
            <a:off x="4786314" y="1000108"/>
            <a:ext cx="31432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Na de minek a korszerű és takarékos fűtés ha a ház oldalán elmegy a meleg vagy az ablakok nem tartják kint a hideget?</a:t>
            </a:r>
            <a:endParaRPr lang="hu-HU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1571604" y="4857760"/>
            <a:ext cx="31432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Önmagában viszont nem mutatós a fehér tábla, ezért hát egy színes szigetelő réteg biztosan feldobja a házat és még némileg lefedi a ház odalát is.</a:t>
            </a:r>
            <a:endParaRPr lang="hu-HU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7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7" grpId="0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158" y="857232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hu-HU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Köszönöm a figyelmet!</a:t>
            </a:r>
          </a:p>
          <a:p>
            <a:pPr>
              <a:buNone/>
            </a:pPr>
            <a:r>
              <a:rPr lang="hu-HU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	</a:t>
            </a:r>
            <a:r>
              <a:rPr lang="hu-HU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Ha jelentős spórolást szeretnénk tapasztalni akkor érdemes párat felhasználni a ház tájékán az általam bemutatott módszerek közül </a:t>
            </a:r>
            <a:r>
              <a:rPr lang="hu-HU" sz="2400" dirty="0" smtClean="0">
                <a:solidFill>
                  <a:schemeClr val="accent3">
                    <a:lumMod val="60000"/>
                    <a:lumOff val="40000"/>
                  </a:schemeClr>
                </a:solidFill>
                <a:sym typeface="Wingdings" pitchFamily="2" charset="2"/>
              </a:rPr>
              <a:t></a:t>
            </a:r>
            <a:endParaRPr lang="hu-HU" sz="2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251886" y="3929066"/>
            <a:ext cx="889211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Képek forrása:</a:t>
            </a:r>
          </a:p>
          <a:p>
            <a:r>
              <a:rPr lang="hu-HU" dirty="0" smtClean="0">
                <a:solidFill>
                  <a:schemeClr val="accent3">
                    <a:lumMod val="60000"/>
                    <a:lumOff val="40000"/>
                  </a:schemeClr>
                </a:solidFill>
                <a:hlinkClick r:id="rId2"/>
              </a:rPr>
              <a:t>http://www.profimedia.hu/picture/amerikai-penzt-rajongo-szaz-otven-es-husz/0011627072/</a:t>
            </a:r>
            <a:endParaRPr lang="hu-HU" dirty="0" smtClean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r>
              <a:rPr lang="hu-HU" dirty="0" err="1" smtClean="0">
                <a:hlinkClick r:id="rId3"/>
              </a:rPr>
              <a:t>www.passzivhaz-magazin.hu</a:t>
            </a:r>
            <a:endParaRPr lang="hu-HU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101781" y="5429264"/>
            <a:ext cx="90422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dirty="0" smtClean="0">
                <a:solidFill>
                  <a:srgbClr val="C00000"/>
                </a:solidFill>
              </a:rPr>
              <a:t>A Modelleket teljes jogú </a:t>
            </a:r>
            <a:r>
              <a:rPr lang="hu-HU" sz="2800" dirty="0" err="1" smtClean="0">
                <a:solidFill>
                  <a:srgbClr val="C00000"/>
                </a:solidFill>
              </a:rPr>
              <a:t>Autodesk</a:t>
            </a:r>
            <a:r>
              <a:rPr lang="hu-HU" sz="2800" dirty="0" smtClean="0">
                <a:solidFill>
                  <a:srgbClr val="C00000"/>
                </a:solidFill>
              </a:rPr>
              <a:t> 3Ds </a:t>
            </a:r>
            <a:r>
              <a:rPr lang="hu-HU" sz="2800" dirty="0" err="1" smtClean="0">
                <a:solidFill>
                  <a:srgbClr val="C00000"/>
                </a:solidFill>
              </a:rPr>
              <a:t>Max-ban</a:t>
            </a:r>
            <a:r>
              <a:rPr lang="hu-HU" sz="2800" dirty="0" smtClean="0">
                <a:solidFill>
                  <a:srgbClr val="C00000"/>
                </a:solidFill>
              </a:rPr>
              <a:t> készítettem!</a:t>
            </a:r>
            <a:endParaRPr lang="hu-HU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2699792" y="836712"/>
            <a:ext cx="6840760" cy="5340027"/>
          </a:xfrm>
          <a:prstGeom prst="rect">
            <a:avLst/>
          </a:prstGeom>
          <a:solidFill>
            <a:schemeClr val="tx2">
              <a:lumMod val="75000"/>
              <a:alpha val="65000"/>
            </a:schemeClr>
          </a:solidFill>
          <a:ln>
            <a:noFill/>
          </a:ln>
          <a:effectLst>
            <a:glow rad="127000">
              <a:schemeClr val="bg1">
                <a:lumMod val="95000"/>
                <a:alpha val="20000"/>
              </a:schemeClr>
            </a:glow>
            <a:reflection blurRad="6350" endPos="0" dir="5400000" sy="-100000" algn="bl" rotWithShape="0"/>
            <a:softEdge rad="127000"/>
          </a:effectLst>
          <a:scene3d>
            <a:camera prst="perspectiveHeroicExtremeLeftFacing">
              <a:rot lat="487347" lon="1380000" rev="21425485"/>
            </a:camera>
            <a:lightRig rig="balanced" dir="t"/>
          </a:scene3d>
          <a:sp3d prstMaterial="plastic"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u-HU" dirty="0" smtClean="0"/>
              <a:t>		</a:t>
            </a:r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pPr algn="r"/>
            <a:endParaRPr lang="hu-HU" dirty="0" smtClean="0"/>
          </a:p>
          <a:p>
            <a:pPr algn="r"/>
            <a:endParaRPr lang="hu-HU" dirty="0" smtClean="0"/>
          </a:p>
          <a:p>
            <a:pPr algn="r"/>
            <a:endParaRPr lang="hu-HU" dirty="0" smtClean="0"/>
          </a:p>
          <a:p>
            <a:pPr algn="r"/>
            <a:endParaRPr lang="hu-HU" dirty="0" smtClean="0"/>
          </a:p>
          <a:p>
            <a:pPr algn="r"/>
            <a:endParaRPr lang="hu-HU" dirty="0" smtClean="0"/>
          </a:p>
          <a:p>
            <a:r>
              <a:rPr lang="hu-HU" dirty="0" smtClean="0"/>
              <a:t>	</a:t>
            </a:r>
            <a:r>
              <a:rPr lang="hu-HU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- Milyen felhasználási módszerei vannak?</a:t>
            </a:r>
          </a:p>
          <a:p>
            <a:r>
              <a:rPr lang="hu-HU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	- Drága, de megéri?</a:t>
            </a:r>
          </a:p>
          <a:p>
            <a:endParaRPr lang="hu-HU" dirty="0" smtClean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pPr algn="r"/>
            <a:endParaRPr lang="hu-HU" dirty="0"/>
          </a:p>
          <a:p>
            <a:pPr algn="r"/>
            <a:endParaRPr lang="hu-HU" dirty="0" smtClean="0"/>
          </a:p>
          <a:p>
            <a:pPr algn="r"/>
            <a:endParaRPr lang="hu-HU" dirty="0"/>
          </a:p>
          <a:p>
            <a:pPr algn="r"/>
            <a:endParaRPr lang="hu-HU" dirty="0" smtClean="0"/>
          </a:p>
          <a:p>
            <a:pPr algn="r"/>
            <a:endParaRPr lang="hu-HU" dirty="0"/>
          </a:p>
          <a:p>
            <a:pPr algn="ctr"/>
            <a:r>
              <a:rPr lang="hu-HU" dirty="0" smtClean="0"/>
              <a:t>			</a:t>
            </a:r>
          </a:p>
          <a:p>
            <a:pPr algn="ctr"/>
            <a:r>
              <a:rPr lang="hu-HU" dirty="0"/>
              <a:t>	</a:t>
            </a:r>
            <a:r>
              <a:rPr lang="hu-HU" dirty="0" smtClean="0"/>
              <a:t>			         </a:t>
            </a:r>
            <a:r>
              <a:rPr lang="hu-H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By</a:t>
            </a:r>
            <a:r>
              <a:rPr lang="hu-H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Forgó Dávid</a:t>
            </a:r>
            <a:endParaRPr lang="hu-HU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026" name="Picture 2" descr="C:\Documents and Settings\Tanulo\Dokumentumok\Letöltések\dán-aktív-ház-2.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3693799"/>
            <a:ext cx="3377952" cy="2204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églalap 5"/>
          <p:cNvSpPr/>
          <p:nvPr/>
        </p:nvSpPr>
        <p:spPr>
          <a:xfrm>
            <a:off x="272629" y="1169988"/>
            <a:ext cx="4916089" cy="1754326"/>
          </a:xfrm>
          <a:prstGeom prst="rect">
            <a:avLst/>
          </a:prstGeom>
          <a:noFill/>
          <a:effectLst>
            <a:reflection blurRad="6350" endPos="0" dir="5400000" sy="-100000" algn="bl" rotWithShape="0"/>
          </a:effectLst>
          <a:scene3d>
            <a:camera prst="orthographicFront">
              <a:rot lat="0" lon="18600000" rev="0"/>
            </a:camera>
            <a:lightRig rig="threePt" dir="t"/>
          </a:scene3d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u-HU" sz="5400" b="1" cap="none" spc="0" dirty="0" smtClean="0">
                <a:ln w="11430"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	      3D Bemutató</a:t>
            </a:r>
          </a:p>
          <a:p>
            <a:pPr algn="ctr"/>
            <a:r>
              <a:rPr lang="hu-HU" sz="5400" b="1" cap="none" spc="0" dirty="0" smtClean="0">
                <a:ln w="11430"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 Passzívház</a:t>
            </a:r>
          </a:p>
        </p:txBody>
      </p:sp>
    </p:spTree>
    <p:extLst>
      <p:ext uri="{BB962C8B-B14F-4D97-AF65-F5344CB8AC3E}">
        <p14:creationId xmlns:p14="http://schemas.microsoft.com/office/powerpoint/2010/main" xmlns="" val="3361938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 0 C 0.01875 0.00069 0.03767 0.00069 0.05642 0.00231 C 0.05816 0.00255 0.0533 0.00417 0.05156 0.0044 C 0.0441 0.00555 0.03646 0.00555 0.02899 0.00648 C 0.02309 0.00718 0.01719 0.0081 0.01128 0.0088 C -0.0092 0.01759 0.0059 0.01551 0.02899 0.01736 C 0.03229 0.01875 0.03542 0.02014 0.03871 0.02153 C 0.04062 0.02222 0.03715 0.02708 0.03542 0.02801 C 0.03142 0.03009 0.02691 0.0294 0.02257 0.03009 C 0.01632 0.03565 0.01962 0.03449 0.01285 0.03449 " pathEditMode="relative" ptsTypes="fffffffffA">
                                      <p:cBhvr>
                                        <p:cTn id="10" dur="17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8" presetClass="exit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4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Dave\Desktop\passzhaz_1.jpg"/>
          <p:cNvPicPr>
            <a:picLocks noChangeAspect="1" noChangeArrowheads="1"/>
          </p:cNvPicPr>
          <p:nvPr/>
        </p:nvPicPr>
        <p:blipFill>
          <a:blip r:embed="rId2">
            <a:lum bright="-31000" contrast="10000"/>
          </a:blip>
          <a:srcRect/>
          <a:stretch>
            <a:fillRect/>
          </a:stretch>
        </p:blipFill>
        <p:spPr bwMode="auto">
          <a:xfrm>
            <a:off x="1928794" y="2571744"/>
            <a:ext cx="3695259" cy="3324219"/>
          </a:xfrm>
          <a:prstGeom prst="rect">
            <a:avLst/>
          </a:prstGeom>
          <a:noFill/>
        </p:spPr>
      </p:pic>
      <p:sp>
        <p:nvSpPr>
          <p:cNvPr id="4" name="Téglalap 3"/>
          <p:cNvSpPr/>
          <p:nvPr/>
        </p:nvSpPr>
        <p:spPr>
          <a:xfrm>
            <a:off x="-571536" y="1000108"/>
            <a:ext cx="6840760" cy="5340027"/>
          </a:xfrm>
          <a:prstGeom prst="rect">
            <a:avLst/>
          </a:prstGeom>
          <a:solidFill>
            <a:schemeClr val="tx2">
              <a:lumMod val="75000"/>
              <a:alpha val="65000"/>
            </a:schemeClr>
          </a:solidFill>
          <a:ln>
            <a:noFill/>
          </a:ln>
          <a:effectLst>
            <a:glow rad="127000">
              <a:schemeClr val="bg1">
                <a:lumMod val="95000"/>
                <a:alpha val="20000"/>
              </a:schemeClr>
            </a:glow>
            <a:reflection blurRad="6350" endPos="0" dir="5400000" sy="-100000" algn="bl" rotWithShape="0"/>
            <a:softEdge rad="127000"/>
          </a:effectLst>
          <a:scene3d>
            <a:camera prst="perspectiveHeroicExtremeLeftFacing" fov="5100000">
              <a:rot lat="0" lon="20400000" rev="21594000"/>
            </a:camera>
            <a:lightRig rig="balanced" dir="t"/>
          </a:scene3d>
          <a:sp3d prstMaterial="plastic"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rtlCol="0" anchor="ctr"/>
          <a:lstStyle/>
          <a:p>
            <a:endParaRPr lang="hu-HU" dirty="0" smtClean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endParaRPr lang="hu-HU" dirty="0" smtClean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endParaRPr lang="hu-HU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r>
              <a:rPr lang="hu-HU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	</a:t>
            </a:r>
            <a:r>
              <a:rPr lang="hu-HU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A passzívházak lényege a 	takarékos fűtéshasználat 	amit csupán csak a levegő 	forgatásával és kevés 	melegítéssel érnek 	el. 	Ennek nagy része a 	napenergia de a fűtés 	</a:t>
            </a:r>
            <a:r>
              <a:rPr lang="hu-HU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minimalizására</a:t>
            </a:r>
            <a:r>
              <a:rPr lang="hu-HU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a 	szimpla környezetet 	használják elsősorban.</a:t>
            </a:r>
          </a:p>
          <a:p>
            <a:r>
              <a:rPr lang="hu-HU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	</a:t>
            </a:r>
          </a:p>
          <a:p>
            <a:r>
              <a:rPr lang="hu-HU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	</a:t>
            </a:r>
          </a:p>
          <a:p>
            <a:r>
              <a:rPr lang="hu-HU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	</a:t>
            </a:r>
          </a:p>
          <a:p>
            <a:endParaRPr lang="hu-HU" dirty="0" smtClean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endParaRPr lang="hu-HU" dirty="0" smtClean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endParaRPr lang="hu-HU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endParaRPr lang="hu-HU" dirty="0" smtClean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endParaRPr lang="hu-HU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endParaRPr lang="hu-HU" dirty="0" smtClean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endParaRPr lang="hu-HU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endParaRPr lang="hu-HU" dirty="0" smtClean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endParaRPr lang="hu-HU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endParaRPr lang="hu-HU" dirty="0" smtClean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endParaRPr lang="hu-HU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r>
              <a:rPr lang="hu-HU" dirty="0" smtClean="0"/>
              <a:t>			</a:t>
            </a:r>
          </a:p>
          <a:p>
            <a:pPr algn="ctr"/>
            <a:r>
              <a:rPr lang="hu-HU" dirty="0"/>
              <a:t>	</a:t>
            </a:r>
            <a:r>
              <a:rPr lang="hu-HU" dirty="0" smtClean="0"/>
              <a:t>			         </a:t>
            </a:r>
            <a:endParaRPr lang="hu-HU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Téglalap 4"/>
          <p:cNvSpPr/>
          <p:nvPr/>
        </p:nvSpPr>
        <p:spPr>
          <a:xfrm rot="1019339">
            <a:off x="2025569" y="626726"/>
            <a:ext cx="4080604" cy="923330"/>
          </a:xfrm>
          <a:prstGeom prst="rect">
            <a:avLst/>
          </a:prstGeom>
          <a:noFill/>
          <a:effectLst>
            <a:reflection blurRad="6350" endPos="0" dir="5400000" sy="-100000" algn="bl" rotWithShape="0"/>
          </a:effectLst>
          <a:scene3d>
            <a:camera prst="orthographicFront">
              <a:rot lat="0" lon="18600000" rev="0"/>
            </a:camera>
            <a:lightRig rig="threePt" dir="t"/>
          </a:scene3d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u-HU" sz="5400" b="1" cap="none" spc="0" dirty="0" smtClean="0">
                <a:ln w="11430"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	  A Passzívház</a:t>
            </a:r>
          </a:p>
        </p:txBody>
      </p:sp>
      <p:sp>
        <p:nvSpPr>
          <p:cNvPr id="7" name="Téglalap 6"/>
          <p:cNvSpPr/>
          <p:nvPr/>
        </p:nvSpPr>
        <p:spPr>
          <a:xfrm>
            <a:off x="-285784" y="-142900"/>
            <a:ext cx="9787006" cy="7143800"/>
          </a:xfrm>
          <a:prstGeom prst="rect">
            <a:avLst/>
          </a:prstGeom>
          <a:solidFill>
            <a:schemeClr val="tx1">
              <a:lumMod val="95000"/>
              <a:lumOff val="5000"/>
              <a:alpha val="71000"/>
            </a:schemeClr>
          </a:solidFill>
          <a:ln>
            <a:noFill/>
          </a:ln>
          <a:effectLst>
            <a:outerShdw blurRad="50800" dist="50800" dir="5400000" sx="1000" sy="1000" algn="ctr" rotWithShape="0">
              <a:srgbClr val="000000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Ellipszis 5"/>
          <p:cNvSpPr/>
          <p:nvPr/>
        </p:nvSpPr>
        <p:spPr>
          <a:xfrm>
            <a:off x="3857620" y="2643182"/>
            <a:ext cx="1944216" cy="936104"/>
          </a:xfrm>
          <a:prstGeom prst="ellipse">
            <a:avLst/>
          </a:prstGeom>
          <a:pattFill prst="diagBrick">
            <a:fgClr>
              <a:schemeClr val="accent1"/>
            </a:fgClr>
            <a:bgClr>
              <a:schemeClr val="bg1"/>
            </a:bgClr>
          </a:pattFill>
          <a:ln>
            <a:solidFill>
              <a:schemeClr val="accent1">
                <a:shade val="50000"/>
              </a:schemeClr>
            </a:solidFill>
          </a:ln>
          <a:effectLst>
            <a:glow rad="228600">
              <a:schemeClr val="accent2">
                <a:lumMod val="60000"/>
                <a:lumOff val="40000"/>
                <a:alpha val="40000"/>
              </a:schemeClr>
            </a:glow>
            <a:outerShdw dist="50800" sx="92000" sy="92000" algn="ctr" rotWithShape="0">
              <a:srgbClr val="000000">
                <a:alpha val="88000"/>
              </a:srgbClr>
            </a:outerShdw>
            <a:reflection blurRad="177800" stA="34000" endPos="54000" dist="215900" dir="5400000" sy="-100000" algn="bl" rotWithShape="0"/>
          </a:effectLst>
          <a:scene3d>
            <a:camera prst="perspectiveLef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800" b="1" dirty="0" smtClean="0">
                <a:solidFill>
                  <a:schemeClr val="accent3">
                    <a:lumMod val="75000"/>
                  </a:schemeClr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reflection endPos="0" dist="50800" dir="5400000" sy="-100000" algn="bl" rotWithShape="0"/>
                </a:effectLst>
              </a:rPr>
              <a:t>Start</a:t>
            </a:r>
            <a:endParaRPr lang="hu-HU" sz="2800" b="1" dirty="0">
              <a:solidFill>
                <a:schemeClr val="accent3">
                  <a:lumMod val="75000"/>
                </a:schemeClr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  <a:reflection endPos="0" dist="508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8738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zövegdoboz 5"/>
          <p:cNvSpPr txBox="1"/>
          <p:nvPr/>
        </p:nvSpPr>
        <p:spPr>
          <a:xfrm>
            <a:off x="5202823" y="1415731"/>
            <a:ext cx="3168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Két részre lehet bontani a nap által hasznosított eszközöket.</a:t>
            </a:r>
            <a:endParaRPr lang="hu-HU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252807" y="2062062"/>
            <a:ext cx="68191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A következő két általam készített modellen keresztül mutatom be mire szolgál ez a két modern energia spórolásra szolgáló berendezés. </a:t>
            </a:r>
            <a:endParaRPr lang="hu-HU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6" name="Téglalap 15"/>
          <p:cNvSpPr/>
          <p:nvPr/>
        </p:nvSpPr>
        <p:spPr>
          <a:xfrm rot="21217948">
            <a:off x="290281" y="767202"/>
            <a:ext cx="6751272" cy="923330"/>
          </a:xfrm>
          <a:prstGeom prst="rect">
            <a:avLst/>
          </a:prstGeom>
          <a:noFill/>
          <a:effectLst>
            <a:reflection blurRad="6350" endPos="0" dir="5400000" sy="-100000" algn="bl" rotWithShape="0"/>
          </a:effectLst>
          <a:scene3d>
            <a:camera prst="orthographicFront">
              <a:rot lat="0" lon="18600000" rev="0"/>
            </a:camera>
            <a:lightRig rig="threePt" dir="t"/>
          </a:scene3d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u-HU" sz="5400" b="1" cap="none" spc="0" dirty="0" smtClean="0">
                <a:ln w="11430"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Napelem és kollektor?</a:t>
            </a:r>
          </a:p>
        </p:txBody>
      </p:sp>
      <p:sp>
        <p:nvSpPr>
          <p:cNvPr id="17" name="Téglalap 16"/>
          <p:cNvSpPr/>
          <p:nvPr/>
        </p:nvSpPr>
        <p:spPr>
          <a:xfrm rot="21217948">
            <a:off x="5256514" y="2876587"/>
            <a:ext cx="2772939" cy="646331"/>
          </a:xfrm>
          <a:prstGeom prst="rect">
            <a:avLst/>
          </a:prstGeom>
          <a:noFill/>
          <a:effectLst>
            <a:reflection blurRad="6350" endPos="0" dir="5400000" sy="-100000" algn="bl" rotWithShape="0"/>
          </a:effectLst>
          <a:scene3d>
            <a:camera prst="orthographicFront">
              <a:rot lat="0" lon="18600000" rev="0"/>
            </a:camera>
            <a:lightRig rig="threePt" dir="t"/>
          </a:scene3d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u-HU" sz="3600" b="1" cap="none" spc="0" dirty="0" smtClean="0">
                <a:ln w="11430"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Napkollektor</a:t>
            </a:r>
          </a:p>
        </p:txBody>
      </p:sp>
      <p:sp>
        <p:nvSpPr>
          <p:cNvPr id="18" name="Téglalap 17"/>
          <p:cNvSpPr/>
          <p:nvPr/>
        </p:nvSpPr>
        <p:spPr>
          <a:xfrm rot="21217948">
            <a:off x="779982" y="3007088"/>
            <a:ext cx="1919115" cy="646331"/>
          </a:xfrm>
          <a:prstGeom prst="rect">
            <a:avLst/>
          </a:prstGeom>
          <a:noFill/>
          <a:effectLst>
            <a:reflection blurRad="6350" endPos="0" dir="5400000" sy="-100000" algn="bl" rotWithShape="0"/>
          </a:effectLst>
          <a:scene3d>
            <a:camera prst="orthographicFront">
              <a:rot lat="0" lon="18600000" rev="0"/>
            </a:camera>
            <a:lightRig rig="threePt" dir="t"/>
          </a:scene3d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u-HU" sz="3600" b="1" cap="none" spc="0" dirty="0" smtClean="0">
                <a:ln w="11430"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Napelem</a:t>
            </a:r>
          </a:p>
        </p:txBody>
      </p:sp>
      <p:pic>
        <p:nvPicPr>
          <p:cNvPr id="1026" name="Picture 2" descr="C:\Users\Dave\Desktop\napelem_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3643314"/>
            <a:ext cx="2286016" cy="2934413"/>
          </a:xfrm>
          <a:prstGeom prst="rect">
            <a:avLst/>
          </a:prstGeom>
          <a:noFill/>
        </p:spPr>
      </p:pic>
      <p:pic>
        <p:nvPicPr>
          <p:cNvPr id="1027" name="Picture 3" descr="C:\Users\Dave\Desktop\nakollektor_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3571876"/>
            <a:ext cx="3143272" cy="2960928"/>
          </a:xfrm>
          <a:prstGeom prst="rect">
            <a:avLst/>
          </a:prstGeom>
          <a:noFill/>
        </p:spPr>
      </p:pic>
      <p:sp>
        <p:nvSpPr>
          <p:cNvPr id="9" name="Balra nyíl 8"/>
          <p:cNvSpPr/>
          <p:nvPr/>
        </p:nvSpPr>
        <p:spPr>
          <a:xfrm>
            <a:off x="3071802" y="5286388"/>
            <a:ext cx="2286016" cy="1357322"/>
          </a:xfrm>
          <a:prstGeom prst="leftArrow">
            <a:avLst/>
          </a:prstGeom>
          <a:solidFill>
            <a:schemeClr val="accent2">
              <a:lumMod val="75000"/>
            </a:schemeClr>
          </a:solidFill>
          <a:ln>
            <a:noFill/>
          </a:ln>
          <a:scene3d>
            <a:camera prst="orthographicFront"/>
            <a:lightRig rig="glow" dir="t"/>
          </a:scene3d>
          <a:sp3d prstMaterial="metal"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A nap segítségével gyűjt energiát a háznak</a:t>
            </a:r>
            <a:endParaRPr lang="hu-HU" sz="1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" name="Jobbra nyíl 10"/>
          <p:cNvSpPr/>
          <p:nvPr/>
        </p:nvSpPr>
        <p:spPr>
          <a:xfrm>
            <a:off x="3857620" y="4500570"/>
            <a:ext cx="2286016" cy="1428760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noFill/>
          </a:ln>
          <a:scene3d>
            <a:camera prst="orthographicFront"/>
            <a:lightRig rig="glow" dir="t"/>
          </a:scene3d>
          <a:sp3d prstMaterial="metal"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A nap segítségével melegíti a benne áramló folyadékot</a:t>
            </a:r>
            <a:endParaRPr lang="hu-HU" sz="1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27351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800"/>
                            </p:stCondLst>
                            <p:childTnLst>
                              <p:par>
                                <p:cTn id="1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300"/>
                            </p:stCondLst>
                            <p:childTnLst>
                              <p:par>
                                <p:cTn id="1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8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3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800"/>
                            </p:stCondLst>
                            <p:childTnLst>
                              <p:par>
                                <p:cTn id="3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300"/>
                            </p:stCondLst>
                            <p:childTnLst>
                              <p:par>
                                <p:cTn id="4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6" grpId="0"/>
      <p:bldP spid="17" grpId="0"/>
      <p:bldP spid="18" grpId="0"/>
      <p:bldP spid="9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Dave\Desktop\passzhaz_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214554"/>
            <a:ext cx="4648200" cy="4181475"/>
          </a:xfrm>
          <a:prstGeom prst="rect">
            <a:avLst/>
          </a:prstGeom>
          <a:noFill/>
        </p:spPr>
      </p:pic>
      <p:sp>
        <p:nvSpPr>
          <p:cNvPr id="4" name="Szövegdoboz 3"/>
          <p:cNvSpPr txBox="1"/>
          <p:nvPr/>
        </p:nvSpPr>
        <p:spPr>
          <a:xfrm>
            <a:off x="32544" y="188640"/>
            <a:ext cx="68191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Az alábbi házon keresztül bemutatom miért is fontos a hőszigetelés és azt hogy hol helyezkednek el a fő energia források amit a környezetből nyerünk ki.</a:t>
            </a:r>
            <a:endParaRPr lang="hu-HU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8" name="Egyenes összekötő nyíllal 7"/>
          <p:cNvCxnSpPr/>
          <p:nvPr/>
        </p:nvCxnSpPr>
        <p:spPr>
          <a:xfrm flipH="1">
            <a:off x="4494292" y="3214686"/>
            <a:ext cx="792088" cy="648072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gyenes összekötő 9"/>
          <p:cNvCxnSpPr/>
          <p:nvPr/>
        </p:nvCxnSpPr>
        <p:spPr>
          <a:xfrm>
            <a:off x="5286380" y="3214686"/>
            <a:ext cx="2304256" cy="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gyenes összekötő nyíllal 12"/>
          <p:cNvCxnSpPr/>
          <p:nvPr/>
        </p:nvCxnSpPr>
        <p:spPr>
          <a:xfrm flipH="1">
            <a:off x="2208276" y="3000372"/>
            <a:ext cx="792088" cy="648072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Egyenes összekötő 13"/>
          <p:cNvCxnSpPr/>
          <p:nvPr/>
        </p:nvCxnSpPr>
        <p:spPr>
          <a:xfrm>
            <a:off x="3000364" y="3000372"/>
            <a:ext cx="2304256" cy="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gyenes összekötő nyíllal 16"/>
          <p:cNvCxnSpPr/>
          <p:nvPr/>
        </p:nvCxnSpPr>
        <p:spPr>
          <a:xfrm flipH="1">
            <a:off x="4328190" y="4225361"/>
            <a:ext cx="792088" cy="648072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gyenes összekötő 17"/>
          <p:cNvCxnSpPr/>
          <p:nvPr/>
        </p:nvCxnSpPr>
        <p:spPr>
          <a:xfrm>
            <a:off x="5120278" y="4225361"/>
            <a:ext cx="2304256" cy="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gyenes összekötő nyíllal 18"/>
          <p:cNvCxnSpPr/>
          <p:nvPr/>
        </p:nvCxnSpPr>
        <p:spPr>
          <a:xfrm flipH="1">
            <a:off x="3737176" y="5012778"/>
            <a:ext cx="792088" cy="648072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gyenes összekötő 19"/>
          <p:cNvCxnSpPr/>
          <p:nvPr/>
        </p:nvCxnSpPr>
        <p:spPr>
          <a:xfrm>
            <a:off x="4529264" y="5012778"/>
            <a:ext cx="2304256" cy="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Szövegdoboz 20"/>
          <p:cNvSpPr txBox="1"/>
          <p:nvPr/>
        </p:nvSpPr>
        <p:spPr>
          <a:xfrm>
            <a:off x="5826440" y="280318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Napelem</a:t>
            </a:r>
            <a:endParaRPr lang="hu-HU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2" name="Szövegdoboz 21"/>
          <p:cNvSpPr txBox="1"/>
          <p:nvPr/>
        </p:nvSpPr>
        <p:spPr>
          <a:xfrm>
            <a:off x="3481441" y="2631040"/>
            <a:ext cx="14149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Napkollektor</a:t>
            </a:r>
            <a:endParaRPr lang="hu-HU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4" name="Szövegdoboz 23"/>
          <p:cNvSpPr txBox="1"/>
          <p:nvPr/>
        </p:nvSpPr>
        <p:spPr>
          <a:xfrm>
            <a:off x="5643570" y="3857628"/>
            <a:ext cx="16412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3 rétegű üveg</a:t>
            </a:r>
            <a:endParaRPr lang="hu-HU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5" name="Szövegdoboz 24"/>
          <p:cNvSpPr txBox="1"/>
          <p:nvPr/>
        </p:nvSpPr>
        <p:spPr>
          <a:xfrm>
            <a:off x="5000628" y="4643446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15 cm szigetelés</a:t>
            </a:r>
            <a:endParaRPr lang="hu-HU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6" name="Szövegdoboz 25"/>
          <p:cNvSpPr txBox="1"/>
          <p:nvPr/>
        </p:nvSpPr>
        <p:spPr>
          <a:xfrm>
            <a:off x="1428728" y="1000108"/>
            <a:ext cx="68191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A tetőn keresztül az állandó napsütésnek köszönhetően a napelemek áramot termelnek amit ha nem használunk akkor a pincében tárolt akkumulátorokba tárolja azt, ameddig neki nem látunk ennek elhasználásának.</a:t>
            </a:r>
            <a:endParaRPr lang="hu-HU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7" name="Szövegdoboz 26"/>
          <p:cNvSpPr txBox="1"/>
          <p:nvPr/>
        </p:nvSpPr>
        <p:spPr>
          <a:xfrm>
            <a:off x="6143636" y="2357430"/>
            <a:ext cx="257176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A tető bal oldalán elhelyezkedő napkollektorok a bennük keringő vizet felmelegítik, de nem ezt a vizet használjuk a mindennapi életben, a benne áramló vizet a rendszer csak keringeti és egy csövön keresztül átadja hőjét annak a víznek amit akár télen fogyasztunk!</a:t>
            </a:r>
            <a:endParaRPr lang="hu-HU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08007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1" grpId="0"/>
      <p:bldP spid="22" grpId="0"/>
      <p:bldP spid="24" grpId="0"/>
      <p:bldP spid="25" grpId="0"/>
      <p:bldP spid="26" grpId="0"/>
      <p:bldP spid="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Csoportba foglalás 35"/>
          <p:cNvGrpSpPr/>
          <p:nvPr/>
        </p:nvGrpSpPr>
        <p:grpSpPr>
          <a:xfrm>
            <a:off x="1214414" y="785794"/>
            <a:ext cx="1714512" cy="3786214"/>
            <a:chOff x="0" y="642918"/>
            <a:chExt cx="2285984" cy="4929222"/>
          </a:xfrm>
        </p:grpSpPr>
        <p:sp>
          <p:nvSpPr>
            <p:cNvPr id="14" name="Téglalap 13"/>
            <p:cNvSpPr/>
            <p:nvPr/>
          </p:nvSpPr>
          <p:spPr>
            <a:xfrm>
              <a:off x="0" y="4857760"/>
              <a:ext cx="1857388" cy="71438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3" name="Téglalap 12"/>
            <p:cNvSpPr/>
            <p:nvPr/>
          </p:nvSpPr>
          <p:spPr>
            <a:xfrm>
              <a:off x="1500166" y="3714752"/>
              <a:ext cx="785818" cy="1857388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2" name="Téglalap 11"/>
            <p:cNvSpPr/>
            <p:nvPr/>
          </p:nvSpPr>
          <p:spPr>
            <a:xfrm>
              <a:off x="0" y="642918"/>
              <a:ext cx="1857388" cy="714380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1" name="Téglalap 10"/>
            <p:cNvSpPr/>
            <p:nvPr/>
          </p:nvSpPr>
          <p:spPr>
            <a:xfrm>
              <a:off x="1500166" y="642918"/>
              <a:ext cx="785818" cy="1857388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6" name="Jobbra nyíl 5"/>
            <p:cNvSpPr/>
            <p:nvPr/>
          </p:nvSpPr>
          <p:spPr>
            <a:xfrm rot="2255553">
              <a:off x="1292780" y="880342"/>
              <a:ext cx="714380" cy="500066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0" name="Folyamatábra: Mágneslemez 9"/>
            <p:cNvSpPr/>
            <p:nvPr/>
          </p:nvSpPr>
          <p:spPr>
            <a:xfrm>
              <a:off x="1500166" y="2143116"/>
              <a:ext cx="785818" cy="1857388"/>
            </a:xfrm>
            <a:prstGeom prst="flowChartMagneticDisk">
              <a:avLst/>
            </a:prstGeom>
            <a:gradFill>
              <a:gsLst>
                <a:gs pos="0">
                  <a:schemeClr val="tx2">
                    <a:lumMod val="75000"/>
                  </a:schemeClr>
                </a:gs>
                <a:gs pos="100000">
                  <a:schemeClr val="accent2">
                    <a:lumMod val="75000"/>
                  </a:schemeClr>
                </a:gs>
                <a:gs pos="0">
                  <a:schemeClr val="tx2">
                    <a:lumMod val="7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6" name="Jobbra nyíl 15"/>
            <p:cNvSpPr/>
            <p:nvPr/>
          </p:nvSpPr>
          <p:spPr>
            <a:xfrm>
              <a:off x="285720" y="714356"/>
              <a:ext cx="714380" cy="500066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7" name="Jobbra nyíl 16"/>
            <p:cNvSpPr/>
            <p:nvPr/>
          </p:nvSpPr>
          <p:spPr>
            <a:xfrm rot="5400000">
              <a:off x="1535885" y="1750207"/>
              <a:ext cx="714380" cy="500066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21" name="Jobbra nyíl 20"/>
            <p:cNvSpPr/>
            <p:nvPr/>
          </p:nvSpPr>
          <p:spPr>
            <a:xfrm rot="5400000">
              <a:off x="1535885" y="3750471"/>
              <a:ext cx="714380" cy="500066"/>
            </a:xfrm>
            <a:prstGeom prst="rightArrow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22" name="Jobbra nyíl 21"/>
            <p:cNvSpPr/>
            <p:nvPr/>
          </p:nvSpPr>
          <p:spPr>
            <a:xfrm rot="8017058">
              <a:off x="1284642" y="4753049"/>
              <a:ext cx="714380" cy="500066"/>
            </a:xfrm>
            <a:prstGeom prst="rightArrow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23" name="Jobbra nyíl 22"/>
            <p:cNvSpPr/>
            <p:nvPr/>
          </p:nvSpPr>
          <p:spPr>
            <a:xfrm rot="10800000">
              <a:off x="214282" y="4929198"/>
              <a:ext cx="714380" cy="500066"/>
            </a:xfrm>
            <a:prstGeom prst="rightArrow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pSp>
        <p:nvGrpSpPr>
          <p:cNvPr id="35" name="Csoportba foglalás 34"/>
          <p:cNvGrpSpPr/>
          <p:nvPr/>
        </p:nvGrpSpPr>
        <p:grpSpPr>
          <a:xfrm rot="10800000">
            <a:off x="3357554" y="142852"/>
            <a:ext cx="2285984" cy="4929222"/>
            <a:chOff x="3429024" y="571480"/>
            <a:chExt cx="2285984" cy="4929222"/>
          </a:xfrm>
        </p:grpSpPr>
        <p:sp>
          <p:nvSpPr>
            <p:cNvPr id="24" name="Téglalap 23"/>
            <p:cNvSpPr/>
            <p:nvPr/>
          </p:nvSpPr>
          <p:spPr>
            <a:xfrm rot="10800000">
              <a:off x="3429024" y="4786322"/>
              <a:ext cx="1857388" cy="71438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25" name="Téglalap 24"/>
            <p:cNvSpPr/>
            <p:nvPr/>
          </p:nvSpPr>
          <p:spPr>
            <a:xfrm rot="10800000">
              <a:off x="4929190" y="3643314"/>
              <a:ext cx="785818" cy="1857388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26" name="Téglalap 25"/>
            <p:cNvSpPr/>
            <p:nvPr/>
          </p:nvSpPr>
          <p:spPr>
            <a:xfrm rot="10800000">
              <a:off x="3429024" y="571480"/>
              <a:ext cx="1857388" cy="714380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27" name="Téglalap 26"/>
            <p:cNvSpPr/>
            <p:nvPr/>
          </p:nvSpPr>
          <p:spPr>
            <a:xfrm rot="10800000">
              <a:off x="4929190" y="571480"/>
              <a:ext cx="785818" cy="1857388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28" name="Jobbra nyíl 27"/>
            <p:cNvSpPr/>
            <p:nvPr/>
          </p:nvSpPr>
          <p:spPr>
            <a:xfrm rot="13055553">
              <a:off x="4721804" y="808904"/>
              <a:ext cx="714380" cy="500066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29" name="Folyamatábra: Mágneslemez 28"/>
            <p:cNvSpPr/>
            <p:nvPr/>
          </p:nvSpPr>
          <p:spPr>
            <a:xfrm rot="10800000">
              <a:off x="4929190" y="2071678"/>
              <a:ext cx="785818" cy="1857388"/>
            </a:xfrm>
            <a:prstGeom prst="flowChartMagneticDisk">
              <a:avLst/>
            </a:prstGeom>
            <a:gradFill>
              <a:gsLst>
                <a:gs pos="0">
                  <a:schemeClr val="tx2">
                    <a:lumMod val="75000"/>
                  </a:schemeClr>
                </a:gs>
                <a:gs pos="100000">
                  <a:schemeClr val="accent2">
                    <a:lumMod val="75000"/>
                  </a:schemeClr>
                </a:gs>
                <a:gs pos="0">
                  <a:schemeClr val="tx2">
                    <a:lumMod val="7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0" name="Jobbra nyíl 29"/>
            <p:cNvSpPr/>
            <p:nvPr/>
          </p:nvSpPr>
          <p:spPr>
            <a:xfrm rot="10800000">
              <a:off x="3714744" y="642918"/>
              <a:ext cx="714380" cy="500066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1" name="Jobbra nyíl 30"/>
            <p:cNvSpPr/>
            <p:nvPr/>
          </p:nvSpPr>
          <p:spPr>
            <a:xfrm rot="16200000">
              <a:off x="4964909" y="1678769"/>
              <a:ext cx="714380" cy="500066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2" name="Jobbra nyíl 31"/>
            <p:cNvSpPr/>
            <p:nvPr/>
          </p:nvSpPr>
          <p:spPr>
            <a:xfrm rot="16200000">
              <a:off x="4964909" y="3679033"/>
              <a:ext cx="714380" cy="500066"/>
            </a:xfrm>
            <a:prstGeom prst="rightArrow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3" name="Jobbra nyíl 32"/>
            <p:cNvSpPr/>
            <p:nvPr/>
          </p:nvSpPr>
          <p:spPr>
            <a:xfrm rot="18817058">
              <a:off x="4713666" y="4681611"/>
              <a:ext cx="714380" cy="500066"/>
            </a:xfrm>
            <a:prstGeom prst="rightArrow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4" name="Jobbra nyíl 33"/>
            <p:cNvSpPr/>
            <p:nvPr/>
          </p:nvSpPr>
          <p:spPr>
            <a:xfrm>
              <a:off x="3643306" y="4857760"/>
              <a:ext cx="714380" cy="500066"/>
            </a:xfrm>
            <a:prstGeom prst="rightArrow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pic>
        <p:nvPicPr>
          <p:cNvPr id="37" name="Picture 3" descr="C:\Users\Dave\Desktop\nakollektor_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1142984"/>
            <a:ext cx="3143272" cy="2960928"/>
          </a:xfrm>
          <a:prstGeom prst="rect">
            <a:avLst/>
          </a:prstGeom>
          <a:noFill/>
        </p:spPr>
      </p:pic>
      <p:pic>
        <p:nvPicPr>
          <p:cNvPr id="1026" name="Picture 2" descr="http://ec.l.thumbs.canstockphoto.com/canstock013226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1928802"/>
            <a:ext cx="1428750" cy="1171575"/>
          </a:xfrm>
          <a:prstGeom prst="rect">
            <a:avLst/>
          </a:prstGeom>
          <a:noFill/>
        </p:spPr>
      </p:pic>
      <p:sp>
        <p:nvSpPr>
          <p:cNvPr id="38" name="Szövegdoboz 37"/>
          <p:cNvSpPr txBox="1"/>
          <p:nvPr/>
        </p:nvSpPr>
        <p:spPr>
          <a:xfrm>
            <a:off x="285720" y="5500702"/>
            <a:ext cx="68191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A tetőről beérkező meleg vizet a cső átadja a ház belső keringésének a csöveken keresztül és így akár fűtésre akár fogyasztásra tökéletesen alkalmas meleg vizet kapunk teljesen ingyen!</a:t>
            </a:r>
            <a:endParaRPr lang="hu-HU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10084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Dave\Desktop\napelem_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428604"/>
            <a:ext cx="2286016" cy="2934413"/>
          </a:xfrm>
          <a:prstGeom prst="rect">
            <a:avLst/>
          </a:prstGeom>
          <a:noFill/>
        </p:spPr>
      </p:pic>
      <p:pic>
        <p:nvPicPr>
          <p:cNvPr id="9" name="Picture 3" descr="C:\Users\Dave\Desktop\nakollektor_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3357562"/>
            <a:ext cx="3143272" cy="2960928"/>
          </a:xfrm>
          <a:prstGeom prst="rect">
            <a:avLst/>
          </a:prstGeom>
          <a:noFill/>
        </p:spPr>
      </p:pic>
      <p:sp>
        <p:nvSpPr>
          <p:cNvPr id="10" name="Balra nyíl 9"/>
          <p:cNvSpPr/>
          <p:nvPr/>
        </p:nvSpPr>
        <p:spPr>
          <a:xfrm>
            <a:off x="2714612" y="500042"/>
            <a:ext cx="3000396" cy="1285884"/>
          </a:xfrm>
          <a:prstGeom prst="leftArrow">
            <a:avLst/>
          </a:prstGeom>
          <a:solidFill>
            <a:schemeClr val="accent2">
              <a:lumMod val="75000"/>
            </a:schemeClr>
          </a:solidFill>
          <a:ln>
            <a:noFill/>
          </a:ln>
          <a:scene3d>
            <a:camera prst="orthographicFront"/>
            <a:lightRig rig="glow" dir="t"/>
          </a:scene3d>
          <a:sp3d prstMaterial="metal"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A napcellák áramot juttatnak az akkumulátorba, amit majd elhasználunk</a:t>
            </a:r>
            <a:endParaRPr lang="hu-HU" sz="1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" name="Jobbra nyíl 10"/>
          <p:cNvSpPr/>
          <p:nvPr/>
        </p:nvSpPr>
        <p:spPr>
          <a:xfrm>
            <a:off x="1714480" y="3714752"/>
            <a:ext cx="2643206" cy="1071570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noFill/>
          </a:ln>
          <a:scene3d>
            <a:camera prst="orthographicFront"/>
            <a:lightRig rig="glow" dir="t"/>
          </a:scene3d>
          <a:sp3d prstMaterial="metal"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Víz tartály</a:t>
            </a:r>
            <a:endParaRPr lang="hu-HU" sz="1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2" name="Jobbra nyíl 11"/>
          <p:cNvSpPr/>
          <p:nvPr/>
        </p:nvSpPr>
        <p:spPr>
          <a:xfrm>
            <a:off x="2857488" y="4714884"/>
            <a:ext cx="2643206" cy="1071570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noFill/>
          </a:ln>
          <a:scene3d>
            <a:camera prst="orthographicFront"/>
            <a:lightRig rig="glow" dir="t"/>
          </a:scene3d>
          <a:sp3d prstMaterial="metal"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A csőben keringő vizet a nap felmelegíti</a:t>
            </a:r>
            <a:endParaRPr lang="hu-HU" sz="1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4" name="Balra nyíl 13"/>
          <p:cNvSpPr/>
          <p:nvPr/>
        </p:nvSpPr>
        <p:spPr>
          <a:xfrm>
            <a:off x="1857356" y="1857364"/>
            <a:ext cx="2786082" cy="928694"/>
          </a:xfrm>
          <a:prstGeom prst="leftArrow">
            <a:avLst/>
          </a:prstGeom>
          <a:solidFill>
            <a:schemeClr val="accent2">
              <a:lumMod val="75000"/>
            </a:schemeClr>
          </a:solidFill>
          <a:ln>
            <a:noFill/>
          </a:ln>
          <a:scene3d>
            <a:camera prst="orthographicFront"/>
            <a:lightRig rig="glow" dir="t"/>
          </a:scene3d>
          <a:sp3d prstMaterial="metal"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Az elosztó egyenletes töltést biztosit</a:t>
            </a:r>
            <a:endParaRPr lang="hu-HU" sz="1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5" name="Balra nyíl 14"/>
          <p:cNvSpPr/>
          <p:nvPr/>
        </p:nvSpPr>
        <p:spPr>
          <a:xfrm>
            <a:off x="2285984" y="2643182"/>
            <a:ext cx="2786082" cy="928694"/>
          </a:xfrm>
          <a:prstGeom prst="leftArrow">
            <a:avLst/>
          </a:prstGeom>
          <a:solidFill>
            <a:schemeClr val="accent2">
              <a:lumMod val="75000"/>
            </a:schemeClr>
          </a:solidFill>
          <a:ln>
            <a:noFill/>
          </a:ln>
          <a:scene3d>
            <a:camera prst="orthographicFront"/>
            <a:lightRig rig="glow" dir="t"/>
          </a:scene3d>
          <a:sp3d prstMaterial="metal"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Hétköznapi akkumulátor sor</a:t>
            </a:r>
            <a:endParaRPr lang="hu-HU" sz="1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6" name="Szövegdoboz 15"/>
          <p:cNvSpPr txBox="1"/>
          <p:nvPr/>
        </p:nvSpPr>
        <p:spPr>
          <a:xfrm>
            <a:off x="5286380" y="1785926"/>
            <a:ext cx="3857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A napelem és napkollektor felépítése</a:t>
            </a:r>
            <a:endParaRPr lang="hu-HU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4" grpId="0" animBg="1"/>
      <p:bldP spid="15" grpId="0" animBg="1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285720" y="714356"/>
            <a:ext cx="38576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Manapság az áram már drága és próbálunk a környezet szennyezés ellen tenni azzal is hogy nem használunk atomerőműveket, no de vajon megéri-e annyi pénzt költeni ezekre a rendszerekre?</a:t>
            </a:r>
            <a:endParaRPr lang="hu-HU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4643438" y="1785926"/>
            <a:ext cx="38576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Sajnos azt kell mondjam hogy Magyarországon egy átlag ember nem tudja kifizetni ezeket a rendszereket.</a:t>
            </a:r>
          </a:p>
          <a:p>
            <a:r>
              <a:rPr lang="hu-HU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Az ilyen passzívházak 100 millió forinttól kezdődnek!</a:t>
            </a:r>
            <a:endParaRPr lang="hu-HU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5602" name="Picture 2" descr="Amerikai pénzt rajongó száz ötven és húsz dollár számla a fekete háttér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3561165"/>
            <a:ext cx="4952992" cy="3296835"/>
          </a:xfrm>
          <a:prstGeom prst="rect">
            <a:avLst/>
          </a:prstGeom>
          <a:noFill/>
        </p:spPr>
      </p:pic>
      <p:sp>
        <p:nvSpPr>
          <p:cNvPr id="7" name="Szövegdoboz 6"/>
          <p:cNvSpPr txBox="1"/>
          <p:nvPr/>
        </p:nvSpPr>
        <p:spPr>
          <a:xfrm>
            <a:off x="928662" y="3643314"/>
            <a:ext cx="385762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Ha már elég sok embernek lesz a kezében ez a technológia akkor a gyártó cégek az árakat is csökkenteni fogják, de mindig lesz valami változtatás/új találmány ami drága lesz. Megfelelő kereset nélkül sajnos túl drága, de felettébb hasznos.</a:t>
            </a:r>
            <a:endParaRPr lang="hu-HU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1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C:\Users\Dave\Desktop\turbina_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3029752"/>
            <a:ext cx="2643206" cy="3656023"/>
          </a:xfrm>
          <a:prstGeom prst="rect">
            <a:avLst/>
          </a:prstGeom>
          <a:noFill/>
        </p:spPr>
      </p:pic>
      <p:sp>
        <p:nvSpPr>
          <p:cNvPr id="4" name="Szövegdoboz 3"/>
          <p:cNvSpPr txBox="1"/>
          <p:nvPr/>
        </p:nvSpPr>
        <p:spPr>
          <a:xfrm>
            <a:off x="357158" y="500042"/>
            <a:ext cx="55007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A nap felhasználása mellett még további környezeti elemeket is tudunk hasznosítani. Ilyen például a szél!</a:t>
            </a:r>
            <a:endParaRPr lang="hu-HU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2643174" y="1214422"/>
            <a:ext cx="55007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Ennek a technológiának is több féle verzióját tudjuk használni, de mindnek egy a célja: az áram termelés!</a:t>
            </a:r>
            <a:endParaRPr lang="hu-HU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Téglalap 5"/>
          <p:cNvSpPr/>
          <p:nvPr/>
        </p:nvSpPr>
        <p:spPr>
          <a:xfrm rot="21217948">
            <a:off x="671553" y="2556286"/>
            <a:ext cx="2333716" cy="646331"/>
          </a:xfrm>
          <a:prstGeom prst="rect">
            <a:avLst/>
          </a:prstGeom>
          <a:noFill/>
          <a:effectLst>
            <a:reflection blurRad="6350" endPos="0" dir="5400000" sy="-100000" algn="bl" rotWithShape="0"/>
          </a:effectLst>
          <a:scene3d>
            <a:camera prst="orthographicFront">
              <a:rot lat="0" lon="18600000" rev="0"/>
            </a:camera>
            <a:lightRig rig="threePt" dir="t"/>
          </a:scene3d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u-HU" sz="3600" b="1" dirty="0" smtClean="0">
                <a:ln w="11430"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Szélturbina</a:t>
            </a:r>
            <a:endParaRPr lang="hu-HU" sz="3600" b="1" cap="none" spc="0" dirty="0" smtClean="0">
              <a:ln w="11430">
                <a:solidFill>
                  <a:schemeClr val="accent2">
                    <a:lumMod val="60000"/>
                    <a:lumOff val="40000"/>
                  </a:schemeClr>
                </a:solidFill>
              </a:ln>
              <a:solidFill>
                <a:schemeClr val="accent2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Téglalap 6"/>
          <p:cNvSpPr/>
          <p:nvPr/>
        </p:nvSpPr>
        <p:spPr>
          <a:xfrm rot="21217948">
            <a:off x="4772701" y="2484848"/>
            <a:ext cx="2418227" cy="646331"/>
          </a:xfrm>
          <a:prstGeom prst="rect">
            <a:avLst/>
          </a:prstGeom>
          <a:noFill/>
          <a:effectLst>
            <a:reflection blurRad="6350" endPos="0" dir="5400000" sy="-100000" algn="bl" rotWithShape="0"/>
          </a:effectLst>
          <a:scene3d>
            <a:camera prst="orthographicFront">
              <a:rot lat="0" lon="18600000" rev="0"/>
            </a:camera>
            <a:lightRig rig="threePt" dir="t"/>
          </a:scene3d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u-HU" sz="3600" b="1" dirty="0" smtClean="0">
                <a:ln w="11430"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Tetőturbina</a:t>
            </a:r>
            <a:endParaRPr lang="hu-HU" sz="3600" b="1" cap="none" spc="0" dirty="0" smtClean="0">
              <a:ln w="11430">
                <a:solidFill>
                  <a:schemeClr val="accent2">
                    <a:lumMod val="60000"/>
                    <a:lumOff val="40000"/>
                  </a:schemeClr>
                </a:solidFill>
              </a:ln>
              <a:solidFill>
                <a:schemeClr val="accent2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24577" name="Picture 1" descr="C:\Users\Dave\Desktop\passzhaz_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90" y="3286124"/>
            <a:ext cx="3714776" cy="275338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7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7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6" grpId="1"/>
      <p:bldP spid="7" grpId="0"/>
      <p:bldP spid="7" grpId="1"/>
    </p:bld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444</TotalTime>
  <Words>694</Words>
  <Application>Microsoft Office PowerPoint</Application>
  <PresentationFormat>Diavetítés a képernyőre (4:3 oldalarány)</PresentationFormat>
  <Paragraphs>103</Paragraphs>
  <Slides>15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15</vt:i4>
      </vt:variant>
    </vt:vector>
  </HeadingPairs>
  <TitlesOfParts>
    <vt:vector size="16" baseType="lpstr">
      <vt:lpstr>Office-téma</vt:lpstr>
      <vt:lpstr>1. dia</vt:lpstr>
      <vt:lpstr>2. dia</vt:lpstr>
      <vt:lpstr>3. dia</vt:lpstr>
      <vt:lpstr>4. dia</vt:lpstr>
      <vt:lpstr>5. dia</vt:lpstr>
      <vt:lpstr>6. dia</vt:lpstr>
      <vt:lpstr>7. dia</vt:lpstr>
      <vt:lpstr>8. dia</vt:lpstr>
      <vt:lpstr>9. dia</vt:lpstr>
      <vt:lpstr>10. dia</vt:lpstr>
      <vt:lpstr>11. dia</vt:lpstr>
      <vt:lpstr>12. dia</vt:lpstr>
      <vt:lpstr>13. dia</vt:lpstr>
      <vt:lpstr>14. dia</vt:lpstr>
      <vt:lpstr>15. dia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Tanulo</dc:creator>
  <cp:lastModifiedBy>Dave</cp:lastModifiedBy>
  <cp:revision>80</cp:revision>
  <dcterms:created xsi:type="dcterms:W3CDTF">2013-02-12T07:17:39Z</dcterms:created>
  <dcterms:modified xsi:type="dcterms:W3CDTF">2013-02-20T21:46:07Z</dcterms:modified>
</cp:coreProperties>
</file>