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32" r:id="rId7"/>
    <p:sldMasterId id="2147483744" r:id="rId8"/>
    <p:sldMasterId id="2147483756" r:id="rId9"/>
    <p:sldMasterId id="2147483768" r:id="rId10"/>
    <p:sldMasterId id="2147483780" r:id="rId11"/>
  </p:sldMasterIdLst>
  <p:notesMasterIdLst>
    <p:notesMasterId r:id="rId36"/>
  </p:notesMasterIdLst>
  <p:sldIdLst>
    <p:sldId id="264" r:id="rId12"/>
    <p:sldId id="265" r:id="rId13"/>
    <p:sldId id="258" r:id="rId14"/>
    <p:sldId id="259" r:id="rId15"/>
    <p:sldId id="261" r:id="rId16"/>
    <p:sldId id="260" r:id="rId17"/>
    <p:sldId id="256" r:id="rId18"/>
    <p:sldId id="266" r:id="rId19"/>
    <p:sldId id="267" r:id="rId20"/>
    <p:sldId id="263" r:id="rId21"/>
    <p:sldId id="262" r:id="rId22"/>
    <p:sldId id="276" r:id="rId23"/>
    <p:sldId id="270" r:id="rId24"/>
    <p:sldId id="273" r:id="rId25"/>
    <p:sldId id="272" r:id="rId26"/>
    <p:sldId id="268" r:id="rId27"/>
    <p:sldId id="274" r:id="rId28"/>
    <p:sldId id="275" r:id="rId29"/>
    <p:sldId id="269" r:id="rId30"/>
    <p:sldId id="271" r:id="rId31"/>
    <p:sldId id="277" r:id="rId32"/>
    <p:sldId id="257" r:id="rId33"/>
    <p:sldId id="278" r:id="rId34"/>
    <p:sldId id="279" r:id="rId35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236042-C302-42F4-A905-B5A2DD48B359}" type="datetimeFigureOut">
              <a:rPr lang="hu-HU" smtClean="0"/>
              <a:t>2013.02.13.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139B5E-BB90-46DE-954A-E0E071BB0A4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8095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3A655-EC91-4AFE-9F21-814AFD7A474D}" type="slidenum">
              <a:rPr lang="hu-HU" smtClean="0"/>
              <a:pPr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0365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28" name="Dátum hely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17" name="Élőláb hely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29" name="Dia számának hely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hu-H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Kép beszúrásához kattintson az ikonra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Átellenes sarkain kerekített téglalap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Cím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10" name="Dátum helye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11" name="Dia számának helye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2" name="Élőláb helye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hu-HU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8" name="Dátum helye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Téglalap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9" name="Dátum helye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10" name="Dia számának helye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1" name="Élőláb helye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13" name="Kép helye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hu-H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Kép beszúrásához kattintson az ikonra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átum helye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hu-H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u-HU" smtClean="0"/>
              <a:t>Kép beszúrásához kattintson az ikonra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erékszögű háromszög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Cím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7" name="Alcím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grpSp>
        <p:nvGrpSpPr>
          <p:cNvPr id="2" name="Csoportba foglalás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Szabadkézi sokszög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Szabadkézi sokszög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Szabadkézi sokszög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Egyenes összekötő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átum hely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19" name="Élőláb hely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27" name="Dia számának hely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Sávnyíl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Sávnyíl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8" name="Cím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6" name="Cím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hu-HU" smtClean="0"/>
              <a:t>Kép beszúrásához kattintson az ikonra</a:t>
            </a:r>
            <a:endParaRPr kumimoji="0" lang="en-US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8" name="Szabadkézi sokszög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Szabadkézi sokszög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Derékszögű háromszög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Egyenes összekötő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ávnyíl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Sávnyíl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átum helye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17" name="Élőláb hely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29" name="Dia számának hely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32" name="Téglalap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Téglalap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Téglalap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Téglalap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Téglalap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Cím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56" name="Téglalap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Téglalap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Téglalap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Téglalap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zabadkézi sokszög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Szabadkézi sokszög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Szabadkézi sokszög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Szabadkézi sokszög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Szabadkézi sokszög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Szabadkézi sokszög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Szabadkézi sokszög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Szabadkézi sokszög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Szabadkézi sokszög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Szabadkézi sokszög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Szabadkézi sokszög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Szabadkézi sokszög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Szabadkézi sokszög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Szabadkézi sokszög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Szabadkézi sokszög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8" name="Téglalap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Téglalap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Téglalap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Téglalap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Téglalap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églalap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6" name="Téglalap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Téglalap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Téglalap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Téglalap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Téglalap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Téglalap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églalap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Téglalap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Téglalap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Egyenes összekötő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Csoportba foglalás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Egyenes összekötő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gyenes összekötő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gyenes összekötő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ím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hu-HU" smtClean="0"/>
              <a:t>Kép beszúrásához kattintson az ikonra</a:t>
            </a:r>
            <a:endParaRPr kumimoji="0"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grpSp>
        <p:nvGrpSpPr>
          <p:cNvPr id="14" name="Csoportba foglalás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Egyenes összekötő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gyenes összekötő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Csoportba foglalás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Egyenes összekötő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gyenes összekötő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gyenes összekötő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ekerekített téglalap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Lekerekített téglalap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Cím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20" name="Alcím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19" name="Dátum helye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11" name="Dia számának hely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ekerekített téglalap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Lekerekített téglalap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kerekített téglalap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ekerekített téglalap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Egy sarkán kerekített téglalap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hu-HU" smtClean="0"/>
              <a:t>Kép beszúrásához kattintson az ikonra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ím hely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3" name="Szöveg hely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14" name="Dátum helye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23" name="Dia számának hely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Átellenes sarkain kerekített téglalap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14" name="Dátum helye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23" name="Dia számának helye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22" name="Cím helye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3" name="Szöveg helye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zabadkézi sokszög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Szabadkézi sokszög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Derékszögű háromszög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Egyenes összekötő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ím hely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0" name="Szöveg hely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10" name="Dátum hely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22" name="Élőláb hely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18" name="Dia számának hely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églalap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églalap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Téglalap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Téglalap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Téglalap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Téglalap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Téglalap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Téglalap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Cím helye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3" name="Szöveg helye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14" name="Dátum helye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23" name="Dia számának helye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kerekített téglalap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Lekerekített téglalap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Cím helye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4" name="Szöveg helye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25" name="Dátum helye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18" name="Élőláb helye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77CF6D5C-3B66-4D85-BA67-7CED7ACCCB82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56C61AE-5B29-4F94-BFF8-D7200D18202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hu-H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infokarcag.hu/external/uploaded_images/p16vtrqe08a51h3q12n31ql1r3r1.jpg" TargetMode="Externa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808" cy="6869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-1836712" y="-315416"/>
            <a:ext cx="7702624" cy="1512168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hu-H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</a:rPr>
              <a:t>Passzívház</a:t>
            </a:r>
            <a:endParaRPr lang="hu-H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4374669" y="2967334"/>
            <a:ext cx="394174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5400" b="1" cap="none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.</a:t>
            </a:r>
            <a:endParaRPr lang="hu-HU" sz="5400" b="1" cap="none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0" y="5032843"/>
            <a:ext cx="9140823" cy="1815882"/>
          </a:xfrm>
          <a:prstGeom prst="rect">
            <a:avLst/>
          </a:prstGeom>
          <a:solidFill>
            <a:schemeClr val="tx1">
              <a:lumMod val="65000"/>
              <a:lumOff val="35000"/>
              <a:alpha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Készítette: Deutsch Dávid</a:t>
            </a:r>
          </a:p>
          <a:p>
            <a:pPr algn="ctr"/>
            <a:r>
              <a:rPr lang="hu-HU" sz="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Felkészítő tanárom: Dr. Csigéné Beke Katalin</a:t>
            </a:r>
          </a:p>
          <a:p>
            <a:pPr algn="ctr"/>
            <a:r>
              <a:rPr lang="hu-HU" sz="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Iskola: Diószegi Sámuel Közép- és Szakképző Iskola</a:t>
            </a:r>
          </a:p>
          <a:p>
            <a:pPr algn="ctr"/>
            <a:r>
              <a:rPr lang="hu-HU" sz="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(</a:t>
            </a:r>
            <a:r>
              <a:rPr lang="hu-HU" sz="2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4027 Debrecen  Böszörményi út </a:t>
            </a:r>
            <a:r>
              <a:rPr lang="hu-HU" sz="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23)</a:t>
            </a:r>
            <a:endParaRPr lang="hu-HU" sz="28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156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Hangyavárak</a:t>
            </a:r>
            <a:endParaRPr lang="hu-HU" dirty="0"/>
          </a:p>
        </p:txBody>
      </p:sp>
      <p:pic>
        <p:nvPicPr>
          <p:cNvPr id="20482" name="Picture 2" descr="http://www.infokarcag.hu/external/image_cache/a/a/2/aa265eee1eb3846e390c4c20906dd358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79294"/>
            <a:ext cx="6436599" cy="4678706"/>
          </a:xfrm>
          <a:prstGeom prst="rect">
            <a:avLst/>
          </a:prstGeom>
          <a:noFill/>
        </p:spPr>
      </p:pic>
      <p:pic>
        <p:nvPicPr>
          <p:cNvPr id="20484" name="Picture 4" descr="http://www.elisasjourneys.com/Kenya&amp;TanzaniaPics/5AntHi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2179294"/>
            <a:ext cx="4067944" cy="46987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620688"/>
            <a:ext cx="4067944" cy="78296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Vákáncsos kunyhó</a:t>
            </a:r>
            <a:endParaRPr lang="hu-HU" dirty="0"/>
          </a:p>
        </p:txBody>
      </p:sp>
      <p:pic>
        <p:nvPicPr>
          <p:cNvPr id="19458" name="Picture 2" descr="http://hazkalauz.hu/item/get_item.php?id_embed=223"/>
          <p:cNvPicPr>
            <a:picLocks noChangeAspect="1" noChangeArrowheads="1"/>
          </p:cNvPicPr>
          <p:nvPr/>
        </p:nvPicPr>
        <p:blipFill>
          <a:blip r:embed="rId2" cstate="print"/>
          <a:srcRect t="29331"/>
          <a:stretch>
            <a:fillRect/>
          </a:stretch>
        </p:blipFill>
        <p:spPr bwMode="auto">
          <a:xfrm>
            <a:off x="4067944" y="1685126"/>
            <a:ext cx="5076056" cy="3659565"/>
          </a:xfrm>
          <a:prstGeom prst="rect">
            <a:avLst/>
          </a:prstGeom>
          <a:noFill/>
        </p:spPr>
      </p:pic>
      <p:pic>
        <p:nvPicPr>
          <p:cNvPr id="19460" name="Picture 4" descr="http://mw2.google.com/mw-panoramio/photos/medium/55954000.jpg"/>
          <p:cNvPicPr>
            <a:picLocks noChangeAspect="1" noChangeArrowheads="1"/>
          </p:cNvPicPr>
          <p:nvPr/>
        </p:nvPicPr>
        <p:blipFill>
          <a:blip r:embed="rId3" cstate="print"/>
          <a:srcRect l="16630"/>
          <a:stretch>
            <a:fillRect/>
          </a:stretch>
        </p:blipFill>
        <p:spPr bwMode="auto">
          <a:xfrm>
            <a:off x="0" y="1685126"/>
            <a:ext cx="4067944" cy="3659565"/>
          </a:xfrm>
          <a:prstGeom prst="rect">
            <a:avLst/>
          </a:prstGeom>
          <a:noFill/>
        </p:spPr>
      </p:pic>
      <p:sp>
        <p:nvSpPr>
          <p:cNvPr id="6" name="Cím 1"/>
          <p:cNvSpPr txBox="1">
            <a:spLocks/>
          </p:cNvSpPr>
          <p:nvPr/>
        </p:nvSpPr>
        <p:spPr>
          <a:xfrm>
            <a:off x="4392488" y="620688"/>
            <a:ext cx="4067944" cy="78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Passzívház</a:t>
            </a:r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2267744" y="5733256"/>
            <a:ext cx="4067944" cy="78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Nincs új a Nap alatt!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015" y="3860708"/>
            <a:ext cx="4651985" cy="300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77" y="3859550"/>
            <a:ext cx="4499992" cy="299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4644005" cy="3096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763545"/>
            <a:ext cx="4644008" cy="3096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85191" y="-234280"/>
            <a:ext cx="8229600" cy="997825"/>
          </a:xfrm>
        </p:spPr>
        <p:txBody>
          <a:bodyPr/>
          <a:lstStyle/>
          <a:p>
            <a:pPr algn="ctr"/>
            <a:r>
              <a:rPr lang="hu-HU" b="1" dirty="0">
                <a:solidFill>
                  <a:schemeClr val="tx1"/>
                </a:solidFill>
              </a:rPr>
              <a:t>Debreceni </a:t>
            </a:r>
            <a:r>
              <a:rPr lang="hu-HU" b="1" dirty="0" smtClean="0">
                <a:solidFill>
                  <a:schemeClr val="tx1"/>
                </a:solidFill>
              </a:rPr>
              <a:t>passzívház-lakópark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5733256"/>
            <a:ext cx="9143999" cy="1124744"/>
          </a:xfrm>
          <a:solidFill>
            <a:schemeClr val="bg1">
              <a:lumMod val="75000"/>
              <a:alpha val="13000"/>
            </a:scheme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dirty="0" smtClean="0">
                <a:solidFill>
                  <a:schemeClr val="bg1"/>
                </a:solidFill>
              </a:rPr>
              <a:t>Az Acsádi úton </a:t>
            </a:r>
            <a:r>
              <a:rPr lang="hu-HU" dirty="0">
                <a:solidFill>
                  <a:schemeClr val="bg1"/>
                </a:solidFill>
              </a:rPr>
              <a:t>20 hektáros </a:t>
            </a:r>
            <a:r>
              <a:rPr lang="hu-HU" dirty="0" smtClean="0">
                <a:solidFill>
                  <a:schemeClr val="bg1"/>
                </a:solidFill>
              </a:rPr>
              <a:t>területen Magyarország </a:t>
            </a:r>
            <a:r>
              <a:rPr lang="hu-HU" dirty="0">
                <a:solidFill>
                  <a:schemeClr val="bg1"/>
                </a:solidFill>
              </a:rPr>
              <a:t>első </a:t>
            </a:r>
            <a:r>
              <a:rPr lang="hu-HU" dirty="0" smtClean="0">
                <a:solidFill>
                  <a:schemeClr val="bg1"/>
                </a:solidFill>
              </a:rPr>
              <a:t>passzív lakóparkja épült. 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851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/>
              <a:t>Kompakt tömegformálás</a:t>
            </a:r>
          </a:p>
          <a:p>
            <a:r>
              <a:rPr lang="hu-HU" dirty="0"/>
              <a:t>Megfelelő tájolással a téli szoláris energia hasznosítása</a:t>
            </a:r>
          </a:p>
          <a:p>
            <a:r>
              <a:rPr lang="hu-HU" dirty="0"/>
              <a:t>Nyári </a:t>
            </a:r>
            <a:r>
              <a:rPr lang="hu-HU" dirty="0" err="1"/>
              <a:t>hővédelem</a:t>
            </a:r>
            <a:r>
              <a:rPr lang="hu-HU" dirty="0"/>
              <a:t> biztosítása</a:t>
            </a:r>
          </a:p>
          <a:p>
            <a:r>
              <a:rPr lang="hu-HU" dirty="0"/>
              <a:t>Extra hőszigetelés</a:t>
            </a:r>
          </a:p>
          <a:p>
            <a:r>
              <a:rPr lang="hu-HU" dirty="0"/>
              <a:t>Szinte </a:t>
            </a:r>
            <a:r>
              <a:rPr lang="hu-HU" dirty="0" err="1"/>
              <a:t>hőhídmentes</a:t>
            </a:r>
            <a:r>
              <a:rPr lang="hu-HU" dirty="0"/>
              <a:t> szerkezetek tervezése</a:t>
            </a:r>
          </a:p>
          <a:p>
            <a:r>
              <a:rPr lang="hu-HU" dirty="0"/>
              <a:t>Fal, tető, padló szerkezetekre előírt </a:t>
            </a:r>
            <a:r>
              <a:rPr lang="hu-HU" dirty="0" err="1"/>
              <a:t>hőtechnikai</a:t>
            </a:r>
            <a:r>
              <a:rPr lang="hu-HU" dirty="0"/>
              <a:t> értékek elérése</a:t>
            </a:r>
          </a:p>
          <a:p>
            <a:r>
              <a:rPr lang="hu-HU" dirty="0"/>
              <a:t>3 rétegű, nemesgázzal töltött üvegezésű hőszigetelt ablakszerkezetek</a:t>
            </a:r>
          </a:p>
          <a:p>
            <a:r>
              <a:rPr lang="hu-HU" dirty="0"/>
              <a:t>Légtömörség biztosítása</a:t>
            </a:r>
          </a:p>
          <a:p>
            <a:r>
              <a:rPr lang="hu-HU" dirty="0"/>
              <a:t>Nagy hatékonyságú </a:t>
            </a:r>
            <a:r>
              <a:rPr lang="hu-HU" dirty="0" smtClean="0"/>
              <a:t>szellőző berendezés </a:t>
            </a:r>
            <a:r>
              <a:rPr lang="hu-HU" dirty="0"/>
              <a:t>hőcserélővel, </a:t>
            </a:r>
            <a:r>
              <a:rPr lang="hu-HU" dirty="0" err="1"/>
              <a:t>földhő</a:t>
            </a:r>
            <a:r>
              <a:rPr lang="hu-HU" dirty="0"/>
              <a:t> hasznosítással 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Passzívház tervezésénél fontos elvek:</a:t>
            </a:r>
          </a:p>
        </p:txBody>
      </p:sp>
    </p:spTree>
    <p:extLst>
      <p:ext uri="{BB962C8B-B14F-4D97-AF65-F5344CB8AC3E}">
        <p14:creationId xmlns:p14="http://schemas.microsoft.com/office/powerpoint/2010/main" val="1319736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4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02124" y="980728"/>
            <a:ext cx="7520940" cy="548640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/>
              <a:t>A passzívház működése:</a:t>
            </a:r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" y="2060848"/>
            <a:ext cx="9108516" cy="479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6880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DaveHUN\Downloads\led7000_46-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002" y="2160000"/>
            <a:ext cx="5953919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Passzívház </a:t>
            </a:r>
            <a:r>
              <a:rPr lang="hu-HU" dirty="0" smtClean="0"/>
              <a:t>építés:</a:t>
            </a:r>
            <a:endParaRPr lang="hu-HU" dirty="0"/>
          </a:p>
        </p:txBody>
      </p:sp>
      <p:pic>
        <p:nvPicPr>
          <p:cNvPr id="4" name="Passzivház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763688" y="2348881"/>
            <a:ext cx="5400600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316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6000"/>
                    </a14:imgEffect>
                    <a14:imgEffect>
                      <a14:brightnessContrast brigh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59628" y="404664"/>
            <a:ext cx="7024744" cy="1143000"/>
          </a:xfrm>
        </p:spPr>
        <p:txBody>
          <a:bodyPr>
            <a:noAutofit/>
          </a:bodyPr>
          <a:lstStyle/>
          <a:p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Passzívház fűtési energiaigénye:</a:t>
            </a:r>
            <a:endParaRPr lang="hu-H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3068960"/>
            <a:ext cx="9144000" cy="2473500"/>
          </a:xfrm>
          <a:solidFill>
            <a:schemeClr val="bg1">
              <a:lumMod val="75000"/>
              <a:alpha val="34000"/>
            </a:schemeClr>
          </a:solidFill>
        </p:spPr>
        <p:txBody>
          <a:bodyPr>
            <a:normAutofit/>
          </a:bodyPr>
          <a:lstStyle/>
          <a:p>
            <a:pPr marL="0" indent="0" algn="just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hu-HU" dirty="0"/>
              <a:t>A passzívházak fűtési és hűtési energiaigénye egy régebbi épület fűtési energiaigényének 6-10, egy újnak pedig átlagban 12-15 százaléka. Rezsiköltsége tehát arányaiban még ennél is alacsonyabb.</a:t>
            </a:r>
          </a:p>
        </p:txBody>
      </p:sp>
    </p:spTree>
    <p:extLst>
      <p:ext uri="{BB962C8B-B14F-4D97-AF65-F5344CB8AC3E}">
        <p14:creationId xmlns:p14="http://schemas.microsoft.com/office/powerpoint/2010/main" val="4183054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7000"/>
                    </a14:imgEffect>
                    <a14:imgEffect>
                      <a14:brightnessContrast bright="-7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" y="0"/>
            <a:ext cx="9143023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 rot="19675218">
            <a:off x="-37864" y="966453"/>
            <a:ext cx="4330700" cy="1102482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latin typeface="Arial Narrow" pitchFamily="34" charset="0"/>
              </a:rPr>
              <a:t>Az első passzívház</a:t>
            </a:r>
            <a:endParaRPr lang="hu-HU" b="1" dirty="0">
              <a:latin typeface="Arial Narrow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 rot="1047241">
            <a:off x="4592687" y="1005522"/>
            <a:ext cx="4161536" cy="4137799"/>
          </a:xfrm>
        </p:spPr>
        <p:txBody>
          <a:bodyPr/>
          <a:lstStyle/>
          <a:p>
            <a:pPr marL="36576" indent="0" algn="ctr">
              <a:buNone/>
            </a:pPr>
            <a:r>
              <a:rPr lang="hu-HU" dirty="0" smtClean="0">
                <a:latin typeface="Arial Narrow" pitchFamily="34" charset="0"/>
              </a:rPr>
              <a:t>1990-ben </a:t>
            </a:r>
            <a:r>
              <a:rPr lang="hu-HU" dirty="0">
                <a:latin typeface="Arial Narrow" pitchFamily="34" charset="0"/>
              </a:rPr>
              <a:t>épült a németországi Darmstadtban. A szabvány gondozásáért és a minősítésért felelős </a:t>
            </a:r>
            <a:r>
              <a:rPr lang="hu-HU" dirty="0" err="1">
                <a:latin typeface="Arial Narrow" pitchFamily="34" charset="0"/>
              </a:rPr>
              <a:t>Passivhaus-Institutot</a:t>
            </a:r>
            <a:r>
              <a:rPr lang="hu-HU" dirty="0">
                <a:latin typeface="Arial Narrow" pitchFamily="34" charset="0"/>
              </a:rPr>
              <a:t> 1996-ban hozták létre ugyanott.</a:t>
            </a:r>
          </a:p>
        </p:txBody>
      </p:sp>
    </p:spTree>
    <p:extLst>
      <p:ext uri="{BB962C8B-B14F-4D97-AF65-F5344CB8AC3E}">
        <p14:creationId xmlns:p14="http://schemas.microsoft.com/office/powerpoint/2010/main" val="1738209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2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5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2268760" y="0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Schoolbook" pitchFamily="18" charset="0"/>
              </a:rPr>
              <a:t>Az </a:t>
            </a:r>
            <a:r>
              <a:rPr lang="hu-HU" dirty="0">
                <a:solidFill>
                  <a:schemeClr val="tx1">
                    <a:lumMod val="95000"/>
                    <a:lumOff val="5000"/>
                  </a:schemeClr>
                </a:solidFill>
                <a:latin typeface="Century Schoolbook" pitchFamily="18" charset="0"/>
              </a:rPr>
              <a:t>első magyar </a:t>
            </a:r>
            <a:r>
              <a:rPr lang="hu-H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Schoolbook" pitchFamily="18" charset="0"/>
              </a:rPr>
              <a:t/>
            </a:r>
            <a:br>
              <a:rPr lang="hu-H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Schoolbook" pitchFamily="18" charset="0"/>
              </a:rPr>
            </a:br>
            <a:r>
              <a:rPr lang="hu-H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Schoolbook" pitchFamily="18" charset="0"/>
              </a:rPr>
              <a:t>passzívház </a:t>
            </a:r>
            <a:endParaRPr lang="hu-HU" dirty="0">
              <a:solidFill>
                <a:schemeClr val="tx1">
                  <a:lumMod val="95000"/>
                  <a:lumOff val="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2060848"/>
            <a:ext cx="7643192" cy="4606136"/>
          </a:xfrm>
        </p:spPr>
        <p:txBody>
          <a:bodyPr numCol="2">
            <a:noAutofit/>
          </a:bodyPr>
          <a:lstStyle/>
          <a:p>
            <a:pPr algn="just"/>
            <a:r>
              <a:rPr lang="hu-HU" sz="2200" b="1" dirty="0" smtClean="0">
                <a:solidFill>
                  <a:schemeClr val="bg1"/>
                </a:solidFill>
              </a:rPr>
              <a:t>Szadán épült Szekér László tervezésével.</a:t>
            </a:r>
          </a:p>
          <a:p>
            <a:pPr marL="118872" indent="0" algn="just">
              <a:buNone/>
            </a:pPr>
            <a:r>
              <a:rPr lang="hu-HU" sz="2200" b="1" dirty="0">
                <a:solidFill>
                  <a:schemeClr val="bg1"/>
                </a:solidFill>
              </a:rPr>
              <a:t> </a:t>
            </a:r>
            <a:r>
              <a:rPr lang="hu-HU" sz="2200" b="1" dirty="0" smtClean="0">
                <a:solidFill>
                  <a:schemeClr val="bg1"/>
                </a:solidFill>
              </a:rPr>
              <a:t>   Szerkezetek </a:t>
            </a:r>
            <a:r>
              <a:rPr lang="hu-HU" sz="2200" b="1" dirty="0">
                <a:solidFill>
                  <a:schemeClr val="bg1"/>
                </a:solidFill>
              </a:rPr>
              <a:t>és </a:t>
            </a:r>
            <a:r>
              <a:rPr lang="hu-HU" sz="2200" b="1" dirty="0" smtClean="0">
                <a:solidFill>
                  <a:schemeClr val="bg1"/>
                </a:solidFill>
              </a:rPr>
              <a:t>felszereltség:</a:t>
            </a:r>
            <a:endParaRPr lang="hu-HU" sz="2200" b="1" dirty="0">
              <a:solidFill>
                <a:schemeClr val="bg1"/>
              </a:solidFill>
            </a:endParaRPr>
          </a:p>
          <a:p>
            <a:pPr algn="just"/>
            <a:endParaRPr lang="hu-HU" sz="2200" b="1" dirty="0">
              <a:solidFill>
                <a:schemeClr val="bg1"/>
              </a:solidFill>
            </a:endParaRPr>
          </a:p>
          <a:p>
            <a:pPr algn="just"/>
            <a:r>
              <a:rPr lang="hu-HU" sz="2200" b="1" dirty="0">
                <a:solidFill>
                  <a:schemeClr val="bg1"/>
                </a:solidFill>
              </a:rPr>
              <a:t>Kémény: nem készül.</a:t>
            </a:r>
          </a:p>
          <a:p>
            <a:pPr algn="just"/>
            <a:r>
              <a:rPr lang="hu-HU" sz="2200" b="1" dirty="0">
                <a:solidFill>
                  <a:schemeClr val="bg1"/>
                </a:solidFill>
              </a:rPr>
              <a:t>Válaszfalak: 10 cm válaszfal lapokból.</a:t>
            </a:r>
          </a:p>
          <a:p>
            <a:pPr algn="just"/>
            <a:r>
              <a:rPr lang="hu-HU" sz="2200" b="1" dirty="0" smtClean="0">
                <a:solidFill>
                  <a:schemeClr val="bg1"/>
                </a:solidFill>
              </a:rPr>
              <a:t>Nyílászárók: </a:t>
            </a:r>
            <a:r>
              <a:rPr lang="hu-HU" sz="2200" b="1" dirty="0">
                <a:solidFill>
                  <a:schemeClr val="bg1"/>
                </a:solidFill>
              </a:rPr>
              <a:t>Minősített passzívház-nyílászárók (</a:t>
            </a:r>
            <a:r>
              <a:rPr lang="hu-HU" sz="2200" b="1" dirty="0" err="1">
                <a:solidFill>
                  <a:schemeClr val="bg1"/>
                </a:solidFill>
              </a:rPr>
              <a:t>Internorm</a:t>
            </a:r>
            <a:r>
              <a:rPr lang="hu-HU" sz="2200" b="1" dirty="0">
                <a:solidFill>
                  <a:schemeClr val="bg1"/>
                </a:solidFill>
              </a:rPr>
              <a:t> </a:t>
            </a:r>
            <a:r>
              <a:rPr lang="hu-HU" sz="2200" b="1" dirty="0" err="1">
                <a:solidFill>
                  <a:schemeClr val="bg1"/>
                </a:solidFill>
              </a:rPr>
              <a:t>Edition</a:t>
            </a:r>
            <a:r>
              <a:rPr lang="hu-HU" sz="2200" b="1" dirty="0">
                <a:solidFill>
                  <a:schemeClr val="bg1"/>
                </a:solidFill>
              </a:rPr>
              <a:t>, 3 rétegű hőszigetelő üvegezéssel, alu-fa anyagú, U = 0,74 W/m2K.)</a:t>
            </a:r>
          </a:p>
          <a:p>
            <a:pPr algn="just"/>
            <a:r>
              <a:rPr lang="hu-HU" sz="2200" b="1" dirty="0">
                <a:solidFill>
                  <a:schemeClr val="bg1"/>
                </a:solidFill>
              </a:rPr>
              <a:t>Hőszigetelés: A falak 35 cm, a padló 27 cm, a zárófödém 50 cm </a:t>
            </a:r>
            <a:r>
              <a:rPr lang="hu-HU" sz="2200" b="1" dirty="0" err="1">
                <a:solidFill>
                  <a:schemeClr val="bg1"/>
                </a:solidFill>
              </a:rPr>
              <a:t>Neopor</a:t>
            </a:r>
            <a:r>
              <a:rPr lang="hu-HU" sz="2200" b="1" dirty="0">
                <a:solidFill>
                  <a:schemeClr val="bg1"/>
                </a:solidFill>
              </a:rPr>
              <a:t> hőszigeteléssel ellátott.</a:t>
            </a:r>
          </a:p>
          <a:p>
            <a:pPr algn="just"/>
            <a:r>
              <a:rPr lang="hu-HU" sz="2200" b="1" dirty="0">
                <a:solidFill>
                  <a:schemeClr val="bg1"/>
                </a:solidFill>
              </a:rPr>
              <a:t>Szigetelések: a talajon fekvő padozat esetében 2 </a:t>
            </a:r>
            <a:r>
              <a:rPr lang="hu-HU" sz="2200" b="1" dirty="0" err="1">
                <a:solidFill>
                  <a:schemeClr val="bg1"/>
                </a:solidFill>
              </a:rPr>
              <a:t>rtg</a:t>
            </a:r>
            <a:r>
              <a:rPr lang="hu-HU" sz="2200" b="1" dirty="0">
                <a:solidFill>
                  <a:schemeClr val="bg1"/>
                </a:solidFill>
              </a:rPr>
              <a:t>. AKVABIT 444 bitumenes vastaglemez.</a:t>
            </a:r>
          </a:p>
          <a:p>
            <a:pPr algn="just"/>
            <a:r>
              <a:rPr lang="hu-HU" sz="2200" b="1" dirty="0">
                <a:solidFill>
                  <a:schemeClr val="bg1"/>
                </a:solidFill>
              </a:rPr>
              <a:t>Fajlagos fűtési (és hűtési) energiaigény: 13 kWh/m2év</a:t>
            </a:r>
          </a:p>
          <a:p>
            <a:pPr algn="just"/>
            <a:r>
              <a:rPr lang="hu-HU" sz="2200" b="1" dirty="0">
                <a:solidFill>
                  <a:schemeClr val="bg1"/>
                </a:solidFill>
              </a:rPr>
              <a:t>Légtömörség: 0,43/h</a:t>
            </a:r>
          </a:p>
          <a:p>
            <a:pPr algn="just"/>
            <a:r>
              <a:rPr lang="hu-HU" sz="2200" b="1" dirty="0">
                <a:solidFill>
                  <a:schemeClr val="bg1"/>
                </a:solidFill>
              </a:rPr>
              <a:t>Primer energia mutató: 109 kWh/m2év</a:t>
            </a:r>
          </a:p>
        </p:txBody>
      </p:sp>
    </p:spTree>
    <p:extLst>
      <p:ext uri="{BB962C8B-B14F-4D97-AF65-F5344CB8AC3E}">
        <p14:creationId xmlns:p14="http://schemas.microsoft.com/office/powerpoint/2010/main" val="1097608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 trans="28000"/>
                    </a14:imgEffect>
                    <a14:imgEffect>
                      <a14:sharpenSoften amount="-85000"/>
                    </a14:imgEffect>
                    <a14:imgEffect>
                      <a14:brightnessContrast bright="-19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8396" y="3933056"/>
            <a:ext cx="7787208" cy="3212976"/>
          </a:xfrm>
        </p:spPr>
        <p:txBody>
          <a:bodyPr>
            <a:normAutofit/>
          </a:bodyPr>
          <a:lstStyle/>
          <a:p>
            <a:pPr marL="36576" indent="0" algn="just">
              <a:buNone/>
            </a:pPr>
            <a:r>
              <a:rPr lang="hu-HU" sz="1800" dirty="0">
                <a:solidFill>
                  <a:schemeClr val="tx1"/>
                </a:solidFill>
              </a:rPr>
              <a:t>A passzív ház nem egy épülettípust, vagy építési eljárást jelöl. Sokféle forma, építészeti megoldás van az építész kezében egy passzívház, alacsony energiájú épület tervezésénél. A passzívház tervezésnél szükséges az ún. PHPP számítás. Ezzel a részletes energetikai számítással ellenőrizzük, hogy az épület megfelel-e a passzívház kritériumainak. Érdemes megismerkedni a passzívház elmélettel, akkor is, ha végül hagyományos épület tervezése mellett dönt. A passzívháznál a részletek megoldásának szemléletmódjából már nagyon sokat profitálhat.</a:t>
            </a:r>
          </a:p>
          <a:p>
            <a:pPr marL="36576" indent="0" algn="just">
              <a:buNone/>
            </a:pPr>
            <a:r>
              <a:rPr lang="hu-HU" sz="1800" dirty="0">
                <a:solidFill>
                  <a:schemeClr val="tx1"/>
                </a:solidFill>
              </a:rPr>
              <a:t>Németországban épült az első passzívház, azóta sok tapasztalat gyűlt össze a világban a passzívház tervezésről, tízezrek laknak már passzívházban.</a:t>
            </a:r>
          </a:p>
          <a:p>
            <a:pPr marL="36576" indent="0" algn="just">
              <a:buNone/>
            </a:pPr>
            <a:r>
              <a:rPr lang="hu-HU" sz="1800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u="sng" dirty="0" smtClean="0">
                <a:solidFill>
                  <a:schemeClr val="bg1"/>
                </a:solidFill>
              </a:rPr>
              <a:t>Passzívház tervezése:</a:t>
            </a:r>
            <a:endParaRPr lang="hu-HU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423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Felmerülő kérdések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Mi is az a passzívház?</a:t>
            </a:r>
          </a:p>
          <a:p>
            <a:r>
              <a:rPr lang="hu-HU" dirty="0" smtClean="0"/>
              <a:t>Vajon milyen előnyei lehetnek?</a:t>
            </a:r>
          </a:p>
          <a:p>
            <a:r>
              <a:rPr lang="hu-HU" dirty="0" smtClean="0"/>
              <a:t>Hogyan tervezhetik?</a:t>
            </a:r>
          </a:p>
          <a:p>
            <a:r>
              <a:rPr lang="hu-HU" dirty="0" smtClean="0"/>
              <a:t>Milyen falszerkezete van</a:t>
            </a:r>
            <a:r>
              <a:rPr lang="hu-HU" dirty="0" smtClean="0"/>
              <a:t>?</a:t>
            </a: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 smtClean="0"/>
          </a:p>
          <a:p>
            <a:pPr marL="0" indent="0" algn="ctr">
              <a:buNone/>
            </a:pPr>
            <a:r>
              <a:rPr lang="hu-HU" dirty="0" smtClean="0"/>
              <a:t>Ezekre és még jó pár kérdésre választ</a:t>
            </a:r>
          </a:p>
          <a:p>
            <a:pPr marL="0" indent="0" algn="ctr">
              <a:buNone/>
            </a:pPr>
            <a:r>
              <a:rPr lang="hu-HU" dirty="0"/>
              <a:t>k</a:t>
            </a:r>
            <a:r>
              <a:rPr lang="hu-HU" dirty="0" smtClean="0"/>
              <a:t>aphattok ha figyeltek! </a:t>
            </a:r>
            <a:endParaRPr lang="hu-HU" dirty="0"/>
          </a:p>
          <a:p>
            <a:endParaRPr lang="hu-H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579" y="1556792"/>
            <a:ext cx="2034825" cy="25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1567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5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3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" y="6158"/>
            <a:ext cx="914351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1013872"/>
          </a:xfrm>
        </p:spPr>
        <p:txBody>
          <a:bodyPr/>
          <a:lstStyle/>
          <a:p>
            <a:r>
              <a:rPr lang="hu-HU" dirty="0" smtClean="0">
                <a:ln w="1397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C00000"/>
                    </a:gs>
                    <a:gs pos="6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Falszerkezetek:</a:t>
            </a:r>
            <a:endParaRPr lang="hu-HU" dirty="0">
              <a:ln w="1397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rgbClr val="C00000"/>
                  </a:gs>
                  <a:gs pos="6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howcard Gothic" pitchFamily="82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539552" y="1700809"/>
            <a:ext cx="8229600" cy="4525963"/>
          </a:xfrm>
        </p:spPr>
        <p:txBody>
          <a:bodyPr>
            <a:normAutofit fontScale="70000" lnSpcReduction="20000"/>
          </a:bodyPr>
          <a:lstStyle/>
          <a:p>
            <a:endParaRPr lang="hu-HU" dirty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hu-HU" dirty="0">
                <a:solidFill>
                  <a:schemeClr val="bg1"/>
                </a:solidFill>
                <a:latin typeface="Arial Black" pitchFamily="34" charset="0"/>
              </a:rPr>
              <a:t>Kerámia, pórusbeton vagy mészhomok tégla (masszív) falazatok ásványgyapot, polisztirol vagy cellulóz (újrahasznosított újságpapír) hőszigeteléssel, vakolva, vagy különböző homlokzati elemmel burkolva</a:t>
            </a:r>
          </a:p>
          <a:p>
            <a:r>
              <a:rPr lang="hu-HU" dirty="0">
                <a:solidFill>
                  <a:schemeClr val="bg1"/>
                </a:solidFill>
                <a:latin typeface="Arial Black" pitchFamily="34" charset="0"/>
              </a:rPr>
              <a:t>Masszívfalazatok hőszigeteléssel és átszellőztetett légréteggel, vakolva vagy különböző homlokzati elemmel burkolva</a:t>
            </a:r>
          </a:p>
          <a:p>
            <a:r>
              <a:rPr lang="hu-HU" dirty="0">
                <a:solidFill>
                  <a:schemeClr val="bg1"/>
                </a:solidFill>
                <a:latin typeface="Arial Black" pitchFamily="34" charset="0"/>
              </a:rPr>
              <a:t>Favázas szerkezetek befújt, vagy tartóvázas hőszigeteléssel, vakolva, vagy fa burkolattal</a:t>
            </a:r>
          </a:p>
          <a:p>
            <a:r>
              <a:rPr lang="hu-HU" dirty="0">
                <a:solidFill>
                  <a:schemeClr val="bg1"/>
                </a:solidFill>
                <a:latin typeface="Arial Black" pitchFamily="34" charset="0"/>
              </a:rPr>
              <a:t>Polisztirol keményhab zsaluelemek beton kitöltéssel.</a:t>
            </a:r>
          </a:p>
        </p:txBody>
      </p:sp>
    </p:spTree>
    <p:extLst>
      <p:ext uri="{BB962C8B-B14F-4D97-AF65-F5344CB8AC3E}">
        <p14:creationId xmlns:p14="http://schemas.microsoft.com/office/powerpoint/2010/main" val="336146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Kérdések</a:t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>
                <a:latin typeface="Century Schoolbook" pitchFamily="18" charset="0"/>
              </a:rPr>
              <a:t>Mit </a:t>
            </a:r>
            <a:r>
              <a:rPr lang="hu-HU" dirty="0" smtClean="0">
                <a:latin typeface="Century Schoolbook" pitchFamily="18" charset="0"/>
              </a:rPr>
              <a:t>hasznosít a passz</a:t>
            </a:r>
            <a:r>
              <a:rPr lang="hu-H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Schoolbook" pitchFamily="18" charset="0"/>
              </a:rPr>
              <a:t>ívház?</a:t>
            </a:r>
          </a:p>
          <a:p>
            <a:r>
              <a:rPr lang="hu-H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Schoolbook" pitchFamily="18" charset="0"/>
              </a:rPr>
              <a:t>Milyen előnyei vannak?</a:t>
            </a:r>
          </a:p>
          <a:p>
            <a:r>
              <a:rPr lang="hu-HU" dirty="0" smtClean="0">
                <a:latin typeface="Century Schoolbook" pitchFamily="18" charset="0"/>
              </a:rPr>
              <a:t>Mi elengedhetetlen a passz</a:t>
            </a:r>
            <a:r>
              <a:rPr lang="hu-H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Schoolbook" pitchFamily="18" charset="0"/>
              </a:rPr>
              <a:t>ívház készítésekor?</a:t>
            </a:r>
          </a:p>
          <a:p>
            <a:r>
              <a:rPr lang="hu-H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Schoolbook" pitchFamily="18" charset="0"/>
              </a:rPr>
              <a:t>Mondj egy fontos elvet a tervezésnél!</a:t>
            </a:r>
          </a:p>
        </p:txBody>
      </p:sp>
    </p:spTree>
    <p:extLst>
      <p:ext uri="{BB962C8B-B14F-4D97-AF65-F5344CB8AC3E}">
        <p14:creationId xmlns:p14="http://schemas.microsoft.com/office/powerpoint/2010/main" val="2424387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748680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/>
              <a:t>… de az otthon az valami más! (Charlie)</a:t>
            </a:r>
            <a:endParaRPr lang="hu-HU" dirty="0"/>
          </a:p>
        </p:txBody>
      </p:sp>
      <p:pic>
        <p:nvPicPr>
          <p:cNvPr id="2050" name="Picture 2" descr="http://img2.photographersdirect.com/img/91/wm/pd5557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52736"/>
            <a:ext cx="7776864" cy="520451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Források: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1400" dirty="0"/>
              <a:t>http://www.tervlap.hu/uploads/large/502_1159.jpg</a:t>
            </a:r>
          </a:p>
          <a:p>
            <a:r>
              <a:rPr lang="hu-HU" sz="1400" dirty="0"/>
              <a:t>http://www.passzivhaz-tervezes.hu/</a:t>
            </a:r>
          </a:p>
          <a:p>
            <a:r>
              <a:rPr lang="hu-HU" sz="1400" dirty="0"/>
              <a:t>http://www.eptar.hu/gfx/epuletek/834_epuletkep1nagy.jpeg</a:t>
            </a:r>
          </a:p>
          <a:p>
            <a:r>
              <a:rPr lang="hu-HU" sz="1400" dirty="0"/>
              <a:t>http://www.youtube.com/watch?v=eEeyVq2zZzY</a:t>
            </a:r>
          </a:p>
          <a:p>
            <a:r>
              <a:rPr lang="hu-HU" sz="1400" dirty="0"/>
              <a:t>http://www.csaladi-epitesziroda.hu/wp-content/gallery/rajz30/rajz_30_2.jpg</a:t>
            </a:r>
          </a:p>
          <a:p>
            <a:r>
              <a:rPr lang="hu-HU" sz="1400" dirty="0"/>
              <a:t>http://www.publicdomainpictures.net/view-image.php?image=1302&amp;picture=teglafalat&amp;large=1&amp;jazyk=HU</a:t>
            </a:r>
          </a:p>
          <a:p>
            <a:r>
              <a:rPr lang="hu-HU" sz="1400" dirty="0"/>
              <a:t>http://epiteszforum.hu/szadai-passziv-csaladi-haz</a:t>
            </a:r>
          </a:p>
          <a:p>
            <a:r>
              <a:rPr lang="hu-HU" sz="1400" dirty="0"/>
              <a:t>http://</a:t>
            </a:r>
            <a:r>
              <a:rPr lang="hu-HU" sz="1400" dirty="0" smtClean="0"/>
              <a:t>hu.wikipedia.org/wiki/Passz%C3%ADvh%C3%A1z</a:t>
            </a:r>
          </a:p>
          <a:p>
            <a:r>
              <a:rPr lang="hu-HU" sz="1400" dirty="0"/>
              <a:t>http://baubid.hu/baubid/portal/iodisp?nev=debreceni_passzivhaz</a:t>
            </a:r>
          </a:p>
        </p:txBody>
      </p:sp>
    </p:spTree>
    <p:extLst>
      <p:ext uri="{BB962C8B-B14F-4D97-AF65-F5344CB8AC3E}">
        <p14:creationId xmlns:p14="http://schemas.microsoft.com/office/powerpoint/2010/main" val="2847880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1331640" y="1052736"/>
            <a:ext cx="7032235" cy="182981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algn="ctr"/>
            <a:r>
              <a:rPr lang="hu-H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Köszönöm a figyelmet</a:t>
            </a:r>
            <a:endParaRPr lang="hu-H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3491880" y="3501008"/>
            <a:ext cx="2349641" cy="190182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/>
            </a:prstTxWarp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hu-HU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Vége</a:t>
            </a:r>
            <a:endParaRPr lang="hu-HU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897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file240.uf.daum.net/image/127F9C4F4E5307102A9D8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844824"/>
            <a:ext cx="7497580" cy="5013176"/>
          </a:xfrm>
          <a:prstGeom prst="rect">
            <a:avLst/>
          </a:prstGeom>
          <a:noFill/>
        </p:spPr>
      </p:pic>
      <p:pic>
        <p:nvPicPr>
          <p:cNvPr id="1028" name="Picture 4" descr="http://farm4.staticflickr.com/3022/2899128481_ae70a05e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177358" cy="2780928"/>
          </a:xfrm>
          <a:prstGeom prst="rect">
            <a:avLst/>
          </a:prstGeom>
          <a:noFill/>
        </p:spPr>
      </p:pic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4355976" y="274638"/>
            <a:ext cx="4330824" cy="11430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Mert lakni kell!</a:t>
            </a:r>
            <a:endParaRPr lang="hu-HU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profimedia.hu/photo/az-ures-korhazi-agy-az-intenziv-osztalyon/profimedia-00447318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274570" cy="6966813"/>
          </a:xfrm>
          <a:prstGeom prst="rect">
            <a:avLst/>
          </a:prstGeom>
          <a:noFill/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987824" y="44624"/>
            <a:ext cx="6156176" cy="2074242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passzív (beteg) ház intenzív (közmű)ellátásra szorul!</a:t>
            </a:r>
            <a:endParaRPr lang="hu-H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8" name="Picture 4" descr="http://alkupiac.hu/kepek/termekek/225100/225194_1_elado-csaladi-haz-dunavarsanyon.jpg"/>
          <p:cNvPicPr>
            <a:picLocks noChangeAspect="1" noChangeArrowheads="1"/>
          </p:cNvPicPr>
          <p:nvPr/>
        </p:nvPicPr>
        <p:blipFill>
          <a:blip r:embed="rId3" cstate="print"/>
          <a:srcRect l="2835" t="10079" r="6142" b="8819"/>
          <a:stretch>
            <a:fillRect/>
          </a:stretch>
        </p:blipFill>
        <p:spPr bwMode="auto">
          <a:xfrm>
            <a:off x="2339752" y="2060848"/>
            <a:ext cx="4391311" cy="293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Ami sokba is kerül!</a:t>
            </a:r>
            <a:endParaRPr lang="hu-HU" dirty="0"/>
          </a:p>
        </p:txBody>
      </p:sp>
      <p:pic>
        <p:nvPicPr>
          <p:cNvPr id="17410" name="Picture 2" descr="http://www.dehir.hu/wp-content/uploads/gazszam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7512" y="1343819"/>
            <a:ext cx="5334000" cy="2667000"/>
          </a:xfrm>
          <a:prstGeom prst="rect">
            <a:avLst/>
          </a:prstGeom>
          <a:noFill/>
        </p:spPr>
      </p:pic>
      <p:pic>
        <p:nvPicPr>
          <p:cNvPr id="17412" name="Picture 4" descr="http://img9.hvg.hu/image.aspx?id=237a128b-cb99-4df9-b2a3-e447c02e8aa7&amp;view=4f4d9b39-012d-4512-ad94-c4f57e31af9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340768"/>
            <a:ext cx="4006459" cy="2664296"/>
          </a:xfrm>
          <a:prstGeom prst="rect">
            <a:avLst/>
          </a:prstGeom>
          <a:noFill/>
        </p:spPr>
      </p:pic>
      <p:pic>
        <p:nvPicPr>
          <p:cNvPr id="17414" name="Picture 6" descr="http://www.kisalfold.hu/villanyszamla_730_ezerrol/cikk/208/2079152/2.jpg"/>
          <p:cNvPicPr>
            <a:picLocks noChangeAspect="1" noChangeArrowheads="1"/>
          </p:cNvPicPr>
          <p:nvPr/>
        </p:nvPicPr>
        <p:blipFill>
          <a:blip r:embed="rId4" cstate="print"/>
          <a:srcRect l="32886" r="32886"/>
          <a:stretch>
            <a:fillRect/>
          </a:stretch>
        </p:blipFill>
        <p:spPr bwMode="auto">
          <a:xfrm>
            <a:off x="3268985" y="4005064"/>
            <a:ext cx="2027061" cy="2901825"/>
          </a:xfrm>
          <a:prstGeom prst="rect">
            <a:avLst/>
          </a:prstGeom>
          <a:noFill/>
        </p:spPr>
      </p:pic>
      <p:pic>
        <p:nvPicPr>
          <p:cNvPr id="17416" name="Picture 8" descr="http://oldradio.tesla.hu/szetszedtem/037villanyora/800/002szemb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26" y="4010818"/>
            <a:ext cx="2826697" cy="2847181"/>
          </a:xfrm>
          <a:prstGeom prst="rect">
            <a:avLst/>
          </a:prstGeom>
          <a:noFill/>
        </p:spPr>
      </p:pic>
      <p:pic>
        <p:nvPicPr>
          <p:cNvPr id="17418" name="Picture 10" descr="http://t2.gstatic.com/images?q=tbn:ANd9GcS1RyHhkzjWwyu9XMWOGU1pnBKaBixOOUxkigIZ0-en_9cSO0zMvO03_yTE2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20242" y="4010819"/>
            <a:ext cx="3541270" cy="284718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Ezzel szemben az aktív ház önellátó!</a:t>
            </a:r>
            <a:endParaRPr lang="hu-HU" dirty="0"/>
          </a:p>
        </p:txBody>
      </p:sp>
      <p:pic>
        <p:nvPicPr>
          <p:cNvPr id="18434" name="Picture 2" descr="http://www.alternativenergia.hu/wp-content/uploads/2012/10/passzivhaz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340768"/>
            <a:ext cx="6408712" cy="484983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772400" cy="5472608"/>
          </a:xfrm>
        </p:spPr>
        <p:txBody>
          <a:bodyPr>
            <a:normAutofit/>
          </a:bodyPr>
          <a:lstStyle/>
          <a:p>
            <a:r>
              <a:rPr lang="hu-HU" dirty="0" smtClean="0"/>
              <a:t>Valami oknál fogva </a:t>
            </a:r>
            <a:r>
              <a:rPr lang="hu-H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aktív, önellátó házakat </a:t>
            </a:r>
            <a:r>
              <a:rPr lang="hu-HU" dirty="0" smtClean="0"/>
              <a:t>mindenki </a:t>
            </a:r>
            <a:r>
              <a:rPr lang="hu-H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passzívháznak </a:t>
            </a:r>
            <a:r>
              <a:rPr lang="hu-HU" dirty="0" smtClean="0"/>
              <a:t>nevezi!</a:t>
            </a:r>
            <a:br>
              <a:rPr lang="hu-HU" dirty="0" smtClean="0"/>
            </a:b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>Tehát akkor </a:t>
            </a:r>
            <a:br>
              <a:rPr lang="hu-HU" dirty="0" smtClean="0"/>
            </a:br>
            <a:r>
              <a:rPr lang="hu-HU" sz="8000" b="1" dirty="0" smtClean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PASSZÍVHÁZAK</a:t>
            </a:r>
            <a:endParaRPr lang="hu-HU" b="1" dirty="0">
              <a:solidFill>
                <a:schemeClr val="tx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24744"/>
            <a:ext cx="5724128" cy="429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5757890"/>
            <a:ext cx="9144000" cy="1080120"/>
          </a:xfrm>
        </p:spPr>
        <p:txBody>
          <a:bodyPr numCol="1">
            <a:normAutofit/>
          </a:bodyPr>
          <a:lstStyle/>
          <a:p>
            <a:pPr marL="0" indent="0" algn="just">
              <a:buNone/>
            </a:pPr>
            <a:r>
              <a:rPr lang="hu-H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doni MT" pitchFamily="18" charset="0"/>
              </a:rPr>
              <a:t> </a:t>
            </a:r>
            <a:r>
              <a:rPr lang="hu-HU" sz="1800" b="1" dirty="0" smtClean="0">
                <a:solidFill>
                  <a:schemeClr val="accent1">
                    <a:lumMod val="75000"/>
                  </a:schemeClr>
                </a:solidFill>
                <a:latin typeface="Bodoni MT" pitchFamily="18" charset="0"/>
              </a:rPr>
              <a:t>A passzívház </a:t>
            </a:r>
            <a:r>
              <a:rPr lang="hu-HU" sz="1800" b="1" dirty="0">
                <a:solidFill>
                  <a:schemeClr val="accent1">
                    <a:lumMod val="75000"/>
                  </a:schemeClr>
                </a:solidFill>
                <a:latin typeface="Bodoni MT" pitchFamily="18" charset="0"/>
              </a:rPr>
              <a:t>egy olyan épület, melyben a termikus komfortérzet (ISO 7730) egyedül azon friss levegő-térfogatáram után fűtésével vagy után hűtésével biztosítható, mely a kielégítő levegőminőség eléréséhez (DIN 1946) szükséges - további egyéb levegő felhasználása nélkül.</a:t>
            </a:r>
            <a:endParaRPr lang="hu-HU" sz="1100" b="1" dirty="0">
              <a:solidFill>
                <a:schemeClr val="accent1">
                  <a:lumMod val="75000"/>
                </a:schemeClr>
              </a:solidFill>
              <a:latin typeface="Bodoni MT" pitchFamily="18" charset="0"/>
            </a:endParaRPr>
          </a:p>
          <a:p>
            <a:pPr marL="0" indent="0" algn="just">
              <a:buNone/>
            </a:pPr>
            <a:endParaRPr lang="hu-HU" sz="1800" b="1" dirty="0">
              <a:solidFill>
                <a:schemeClr val="accent1">
                  <a:lumMod val="75000"/>
                </a:schemeClr>
              </a:solidFill>
              <a:latin typeface="Bodoni MT" pitchFamily="18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547664" y="0"/>
            <a:ext cx="5775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Passzívház </a:t>
            </a:r>
            <a:r>
              <a:rPr lang="hu-HU" sz="5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fogalma</a:t>
            </a:r>
          </a:p>
        </p:txBody>
      </p:sp>
    </p:spTree>
    <p:extLst>
      <p:ext uri="{BB962C8B-B14F-4D97-AF65-F5344CB8AC3E}">
        <p14:creationId xmlns:p14="http://schemas.microsoft.com/office/powerpoint/2010/main" val="1558249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Passzívház </a:t>
            </a:r>
            <a:r>
              <a:rPr lang="hu-HU" dirty="0"/>
              <a:t>előnyei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800" dirty="0"/>
              <a:t>Kellemes hőérzet</a:t>
            </a:r>
          </a:p>
          <a:p>
            <a:endParaRPr lang="hu-HU" sz="2800" dirty="0"/>
          </a:p>
          <a:p>
            <a:r>
              <a:rPr lang="hu-HU" sz="2800" dirty="0"/>
              <a:t>Egész évben friss levegő minden lakóhelyiségben</a:t>
            </a:r>
          </a:p>
          <a:p>
            <a:endParaRPr lang="hu-HU" sz="2800" dirty="0"/>
          </a:p>
          <a:p>
            <a:r>
              <a:rPr lang="hu-HU" sz="2800" dirty="0"/>
              <a:t>Extra kevés fűtési költség</a:t>
            </a:r>
          </a:p>
          <a:p>
            <a:endParaRPr lang="hu-HU" sz="2800" dirty="0"/>
          </a:p>
          <a:p>
            <a:r>
              <a:rPr lang="hu-HU" sz="2800" dirty="0"/>
              <a:t>Környezetvédelem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823" y="3429000"/>
            <a:ext cx="28575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082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Office-téma">
  <a:themeElements>
    <a:clrScheme name="Áramlás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Horizont">
  <a:themeElements>
    <a:clrScheme name="Horizont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t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t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Hegycsúcs">
  <a:themeElements>
    <a:clrScheme name="Hegycsúcs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Hegycsúcs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egycsúcs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űhely">
  <a:themeElements>
    <a:clrScheme name="Műhel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Műhel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űhel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Áramlás">
  <a:themeElements>
    <a:clrScheme name="Áramlás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Áramlás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Áramlás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étatér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Sétatér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Sétaté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Esszencia">
  <a:themeElements>
    <a:clrScheme name="Esszencia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zencia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zenci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etró">
  <a:themeElements>
    <a:clrScheme name="Metró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ó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ó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Aspektus">
  <a:themeElements>
    <a:clrScheme name="Aspektus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ktus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ktus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ávlat">
  <a:themeElements>
    <a:clrScheme name="Távlat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Klasszikus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ávla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630</Words>
  <Application>Microsoft Office PowerPoint</Application>
  <PresentationFormat>Diavetítés a képernyőre (4:3 oldalarány)</PresentationFormat>
  <Paragraphs>93</Paragraphs>
  <Slides>24</Slides>
  <Notes>1</Notes>
  <HiddenSlides>0</HiddenSlides>
  <MMClips>1</MMClips>
  <ScaleCrop>false</ScaleCrop>
  <HeadingPairs>
    <vt:vector size="4" baseType="variant">
      <vt:variant>
        <vt:lpstr>Téma</vt:lpstr>
      </vt:variant>
      <vt:variant>
        <vt:i4>11</vt:i4>
      </vt:variant>
      <vt:variant>
        <vt:lpstr>Diacímek</vt:lpstr>
      </vt:variant>
      <vt:variant>
        <vt:i4>24</vt:i4>
      </vt:variant>
    </vt:vector>
  </HeadingPairs>
  <TitlesOfParts>
    <vt:vector size="35" baseType="lpstr">
      <vt:lpstr>Office-téma</vt:lpstr>
      <vt:lpstr>Műhely</vt:lpstr>
      <vt:lpstr>Áramlás</vt:lpstr>
      <vt:lpstr>Ügyvezető</vt:lpstr>
      <vt:lpstr>Sétatér</vt:lpstr>
      <vt:lpstr>Esszencia</vt:lpstr>
      <vt:lpstr>Metró</vt:lpstr>
      <vt:lpstr>Aspektus</vt:lpstr>
      <vt:lpstr>Távlat</vt:lpstr>
      <vt:lpstr>Horizont</vt:lpstr>
      <vt:lpstr>Hegycsúcs</vt:lpstr>
      <vt:lpstr>Passzívház</vt:lpstr>
      <vt:lpstr>Felmerülő kérdések</vt:lpstr>
      <vt:lpstr>Mert lakni kell!</vt:lpstr>
      <vt:lpstr>A passzív (beteg) ház intenzív (közmű)ellátásra szorul!</vt:lpstr>
      <vt:lpstr>Ami sokba is kerül!</vt:lpstr>
      <vt:lpstr>Ezzel szemben az aktív ház önellátó!</vt:lpstr>
      <vt:lpstr>Valami oknál fogva az aktív, önellátó házakat mindenki passzívháznak nevezi!  Tehát akkor  PASSZÍVHÁZAK</vt:lpstr>
      <vt:lpstr>PowerPoint bemutató</vt:lpstr>
      <vt:lpstr>Passzívház előnyei</vt:lpstr>
      <vt:lpstr>Hangyavárak</vt:lpstr>
      <vt:lpstr>Vákáncsos kunyhó</vt:lpstr>
      <vt:lpstr>Debreceni passzívház-lakópark</vt:lpstr>
      <vt:lpstr>Passzívház tervezésénél fontos elvek:</vt:lpstr>
      <vt:lpstr>A passzívház működése:</vt:lpstr>
      <vt:lpstr>Passzívház építés:</vt:lpstr>
      <vt:lpstr>Passzívház fűtési energiaigénye:</vt:lpstr>
      <vt:lpstr>Az első passzívház</vt:lpstr>
      <vt:lpstr>Az első magyar  passzívház </vt:lpstr>
      <vt:lpstr>Passzívház tervezése:</vt:lpstr>
      <vt:lpstr>Falszerkezetek:</vt:lpstr>
      <vt:lpstr>Kérdések </vt:lpstr>
      <vt:lpstr>PowerPoint bemutató</vt:lpstr>
      <vt:lpstr>Források:</vt:lpstr>
      <vt:lpstr>PowerPoint bemutató</vt:lpstr>
    </vt:vector>
  </TitlesOfParts>
  <Company>MTA Atommagkutató Intézete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Dr. Csige István</dc:creator>
  <cp:lastModifiedBy>Informatika</cp:lastModifiedBy>
  <cp:revision>43</cp:revision>
  <dcterms:created xsi:type="dcterms:W3CDTF">2013-02-04T20:06:44Z</dcterms:created>
  <dcterms:modified xsi:type="dcterms:W3CDTF">2013-02-13T08:14:33Z</dcterms:modified>
</cp:coreProperties>
</file>