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2"/>
  </p:notesMasterIdLst>
  <p:sldIdLst>
    <p:sldId id="256" r:id="rId2"/>
    <p:sldId id="279" r:id="rId3"/>
    <p:sldId id="280" r:id="rId4"/>
    <p:sldId id="278" r:id="rId5"/>
    <p:sldId id="281" r:id="rId6"/>
    <p:sldId id="282" r:id="rId7"/>
    <p:sldId id="283" r:id="rId8"/>
    <p:sldId id="258" r:id="rId9"/>
    <p:sldId id="257" r:id="rId10"/>
    <p:sldId id="277" r:id="rId11"/>
    <p:sldId id="262" r:id="rId12"/>
    <p:sldId id="263" r:id="rId13"/>
    <p:sldId id="264" r:id="rId14"/>
    <p:sldId id="265" r:id="rId15"/>
    <p:sldId id="284" r:id="rId16"/>
    <p:sldId id="286" r:id="rId17"/>
    <p:sldId id="268" r:id="rId18"/>
    <p:sldId id="288" r:id="rId19"/>
    <p:sldId id="287" r:id="rId20"/>
    <p:sldId id="274" r:id="rId21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1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6C6700-371D-4986-B26A-60322C24A40C}" type="datetimeFigureOut">
              <a:rPr lang="hu-HU" smtClean="0"/>
              <a:t>2013.02.13.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2C1C42-B88E-494F-9B66-3727C00D125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23660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C1C42-B88E-494F-9B66-3727C00D1254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10438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01079-00D0-496F-A884-98061CE10B95}" type="datetimeFigureOut">
              <a:rPr lang="hu-HU" smtClean="0"/>
              <a:t>2013.02.13.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5C2DE-1641-4FCF-9C30-EBF763DB412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89610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01079-00D0-496F-A884-98061CE10B95}" type="datetimeFigureOut">
              <a:rPr lang="hu-HU" smtClean="0"/>
              <a:t>2013.02.13.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5C2DE-1641-4FCF-9C30-EBF763DB412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64300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01079-00D0-496F-A884-98061CE10B95}" type="datetimeFigureOut">
              <a:rPr lang="hu-HU" smtClean="0"/>
              <a:t>2013.02.13.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5C2DE-1641-4FCF-9C30-EBF763DB412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396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01079-00D0-496F-A884-98061CE10B95}" type="datetimeFigureOut">
              <a:rPr lang="hu-HU" smtClean="0"/>
              <a:t>2013.02.13.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5C2DE-1641-4FCF-9C30-EBF763DB412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15377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01079-00D0-496F-A884-98061CE10B95}" type="datetimeFigureOut">
              <a:rPr lang="hu-HU" smtClean="0"/>
              <a:t>2013.02.13.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5C2DE-1641-4FCF-9C30-EBF763DB412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54930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01079-00D0-496F-A884-98061CE10B95}" type="datetimeFigureOut">
              <a:rPr lang="hu-HU" smtClean="0"/>
              <a:t>2013.02.13.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5C2DE-1641-4FCF-9C30-EBF763DB412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65999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01079-00D0-496F-A884-98061CE10B95}" type="datetimeFigureOut">
              <a:rPr lang="hu-HU" smtClean="0"/>
              <a:t>2013.02.13.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5C2DE-1641-4FCF-9C30-EBF763DB412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65294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01079-00D0-496F-A884-98061CE10B95}" type="datetimeFigureOut">
              <a:rPr lang="hu-HU" smtClean="0"/>
              <a:t>2013.02.13.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5C2DE-1641-4FCF-9C30-EBF763DB412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58396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01079-00D0-496F-A884-98061CE10B95}" type="datetimeFigureOut">
              <a:rPr lang="hu-HU" smtClean="0"/>
              <a:t>2013.02.13.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5C2DE-1641-4FCF-9C30-EBF763DB412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47813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01079-00D0-496F-A884-98061CE10B95}" type="datetimeFigureOut">
              <a:rPr lang="hu-HU" smtClean="0"/>
              <a:t>2013.02.13.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5C2DE-1641-4FCF-9C30-EBF763DB412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28229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01079-00D0-496F-A884-98061CE10B95}" type="datetimeFigureOut">
              <a:rPr lang="hu-HU" smtClean="0"/>
              <a:t>2013.02.13.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5C2DE-1641-4FCF-9C30-EBF763DB412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4364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601079-00D0-496F-A884-98061CE10B95}" type="datetimeFigureOut">
              <a:rPr lang="hu-HU" smtClean="0"/>
              <a:t>2013.02.13.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F5C2DE-1641-4FCF-9C30-EBF763DB412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62549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g"/><Relationship Id="rId4" Type="http://schemas.openxmlformats.org/officeDocument/2006/relationships/image" Target="../media/image37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kornyezetbarat.hulladekboltermek.hu/" TargetMode="External"/><Relationship Id="rId3" Type="http://schemas.openxmlformats.org/officeDocument/2006/relationships/hyperlink" Target="http://www.hulladek.eu/" TargetMode="External"/><Relationship Id="rId7" Type="http://schemas.openxmlformats.org/officeDocument/2006/relationships/hyperlink" Target="http://www.szelektiv.hu/kategoria.9.el6ektronikai_hulladek" TargetMode="External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wikipedia.hu/" TargetMode="External"/><Relationship Id="rId5" Type="http://schemas.openxmlformats.org/officeDocument/2006/relationships/hyperlink" Target="http://kornyezetineveles.hulladekboltermek.hu/hulladek/" TargetMode="External"/><Relationship Id="rId4" Type="http://schemas.openxmlformats.org/officeDocument/2006/relationships/hyperlink" Target="http://www.minap.hu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églalap 5"/>
          <p:cNvSpPr/>
          <p:nvPr/>
        </p:nvSpPr>
        <p:spPr>
          <a:xfrm>
            <a:off x="1674303" y="3573016"/>
            <a:ext cx="63367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Készítette: Daróczi Ivett</a:t>
            </a:r>
          </a:p>
          <a:p>
            <a:r>
              <a:rPr lang="hu-H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Felkészítő Tanár: Csehné Sajtos Marianna</a:t>
            </a:r>
          </a:p>
          <a:p>
            <a:r>
              <a:rPr lang="hu-H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Ópályi Jókai Mór Általános Iskola</a:t>
            </a:r>
          </a:p>
          <a:p>
            <a:r>
              <a:rPr lang="hu-H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Ópályi, Rajk László út 18.</a:t>
            </a:r>
            <a:endParaRPr lang="hu-H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395536" y="190563"/>
            <a:ext cx="8352928" cy="1726269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Stop">
              <a:avLst/>
            </a:prstTxWarp>
            <a:spAutoFit/>
          </a:bodyPr>
          <a:lstStyle/>
          <a:p>
            <a:pPr algn="ctr"/>
            <a:r>
              <a:rPr lang="hu-H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 szemét útja, ártalmatlanítása, illetve újrahasznosítása</a:t>
            </a:r>
          </a:p>
        </p:txBody>
      </p:sp>
    </p:spTree>
    <p:extLst>
      <p:ext uri="{BB962C8B-B14F-4D97-AF65-F5344CB8AC3E}">
        <p14:creationId xmlns:p14="http://schemas.microsoft.com/office/powerpoint/2010/main" val="3359707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3000"/>
            <a:lum/>
          </a:blip>
          <a:srcRect/>
          <a:stretch>
            <a:fillRect t="-31000" b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1998998" y="188640"/>
            <a:ext cx="5219907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</a:bodyPr>
          <a:lstStyle/>
          <a:p>
            <a:pPr algn="ctr"/>
            <a:r>
              <a:rPr lang="hu-H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 szemét útja</a:t>
            </a:r>
            <a:endParaRPr lang="hu-H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Tartalom helye 2"/>
          <p:cNvSpPr txBox="1">
            <a:spLocks/>
          </p:cNvSpPr>
          <p:nvPr/>
        </p:nvSpPr>
        <p:spPr>
          <a:xfrm>
            <a:off x="258924" y="1111970"/>
            <a:ext cx="8229600" cy="15841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hu-HU" sz="2800" b="1" dirty="0" smtClean="0"/>
              <a:t>A műanyagot és a papír hulladékot válogatás követően bálákba préselve különböző feldolgozó üzemekbe szállítják.</a:t>
            </a:r>
            <a:endParaRPr lang="hu-HU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72" y="2689339"/>
            <a:ext cx="3886652" cy="26928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706391"/>
            <a:ext cx="3283565" cy="27363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913614"/>
            <a:ext cx="3635896" cy="27265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510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6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rtalom helye 3"/>
          <p:cNvSpPr>
            <a:spLocks noGrp="1"/>
          </p:cNvSpPr>
          <p:nvPr>
            <p:ph idx="1"/>
          </p:nvPr>
        </p:nvSpPr>
        <p:spPr>
          <a:xfrm>
            <a:off x="395536" y="836712"/>
            <a:ext cx="8355428" cy="2304256"/>
          </a:xfrm>
        </p:spPr>
        <p:txBody>
          <a:bodyPr/>
          <a:lstStyle/>
          <a:p>
            <a:r>
              <a:rPr lang="hu-HU" b="1" dirty="0"/>
              <a:t>A bálákat előtisztítják, mossák, aprítják, apró </a:t>
            </a:r>
            <a:r>
              <a:rPr lang="hu-HU" b="1" dirty="0" smtClean="0"/>
              <a:t>pici szemcséket </a:t>
            </a:r>
            <a:r>
              <a:rPr lang="hu-HU" b="1" dirty="0"/>
              <a:t>készítenek belőle. </a:t>
            </a:r>
            <a:endParaRPr lang="hu-HU" b="1" dirty="0" smtClean="0"/>
          </a:p>
          <a:p>
            <a:r>
              <a:rPr lang="hu-HU" b="1" dirty="0" smtClean="0"/>
              <a:t>A </a:t>
            </a:r>
            <a:r>
              <a:rPr lang="hu-HU" b="1" dirty="0"/>
              <a:t>papírból újra papír készül a papírgyárakban. </a:t>
            </a:r>
          </a:p>
          <a:p>
            <a:endParaRPr lang="hu-HU" dirty="0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932926"/>
            <a:ext cx="4203122" cy="29649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852936"/>
            <a:ext cx="3906728" cy="30062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47045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9000"/>
            <a:lum/>
          </a:blip>
          <a:srcRect/>
          <a:stretch>
            <a:fillRect l="-29000" r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3" y="620688"/>
            <a:ext cx="8229600" cy="1944216"/>
          </a:xfrm>
        </p:spPr>
        <p:txBody>
          <a:bodyPr/>
          <a:lstStyle/>
          <a:p>
            <a:pPr algn="ctr"/>
            <a:r>
              <a:rPr lang="hu-HU" b="1" dirty="0"/>
              <a:t>A fém kólás-, sörös-, energiaitalos dobozokat, különböző konzerves dobozokat megtisztításukat követően bálákba préselik. </a:t>
            </a:r>
          </a:p>
          <a:p>
            <a:endParaRPr lang="hu-HU" b="1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2992750"/>
            <a:ext cx="5059923" cy="2899669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3182445"/>
            <a:ext cx="2520280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049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9000"/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520" y="476673"/>
            <a:ext cx="8229600" cy="2880319"/>
          </a:xfrm>
        </p:spPr>
        <p:txBody>
          <a:bodyPr>
            <a:normAutofit lnSpcReduction="10000"/>
          </a:bodyPr>
          <a:lstStyle/>
          <a:p>
            <a:pPr algn="just"/>
            <a:r>
              <a:rPr lang="hu-HU" dirty="0"/>
              <a:t> </a:t>
            </a:r>
            <a:r>
              <a:rPr lang="hu-HU" b="1" dirty="0"/>
              <a:t>Az összepréselt </a:t>
            </a:r>
            <a:r>
              <a:rPr lang="hu-HU" b="1" dirty="0" smtClean="0"/>
              <a:t>műanyag dobozokat </a:t>
            </a:r>
            <a:r>
              <a:rPr lang="hu-HU" b="1" dirty="0"/>
              <a:t>megolvasztják, de előtte eltávolítják a tintát, festéket.  </a:t>
            </a:r>
            <a:endParaRPr lang="hu-HU" b="1" dirty="0" smtClean="0"/>
          </a:p>
          <a:p>
            <a:pPr algn="just"/>
            <a:r>
              <a:rPr lang="hu-HU" b="1" dirty="0" smtClean="0"/>
              <a:t>A </a:t>
            </a:r>
            <a:r>
              <a:rPr lang="hu-HU" b="1" dirty="0"/>
              <a:t>megolvadt </a:t>
            </a:r>
            <a:r>
              <a:rPr lang="hu-HU" b="1" dirty="0" smtClean="0"/>
              <a:t>flakonokat </a:t>
            </a:r>
            <a:r>
              <a:rPr lang="hu-HU" b="1" dirty="0"/>
              <a:t>formákba öntik. Ezután lehet előállítani belőle a kész terméket.</a:t>
            </a:r>
          </a:p>
          <a:p>
            <a:endParaRPr lang="hu-HU" b="1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402" y="3655645"/>
            <a:ext cx="3240360" cy="2592288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669737"/>
            <a:ext cx="3860849" cy="2578196"/>
          </a:xfrm>
          <a:prstGeom prst="rect">
            <a:avLst/>
          </a:prstGeom>
          <a:ln w="63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30169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404664"/>
            <a:ext cx="8229600" cy="792089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hu-HU" b="1" dirty="0" smtClean="0"/>
              <a:t>A nem hasznosítható hulladékok, szigetelt lerakókba kerülnek.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286047"/>
            <a:ext cx="4032448" cy="3024336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286047"/>
            <a:ext cx="4032448" cy="3024336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4005064"/>
            <a:ext cx="3888432" cy="258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3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5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u-HU" b="1" dirty="0"/>
              <a:t>Mi készül a szelektíven gyűjtött hulladékokból? </a:t>
            </a:r>
            <a:r>
              <a:rPr lang="hu-HU" dirty="0"/>
              <a:t/>
            </a:r>
            <a:br>
              <a:rPr lang="hu-HU" dirty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5040560"/>
          </a:xfrm>
        </p:spPr>
        <p:txBody>
          <a:bodyPr>
            <a:normAutofit fontScale="92500" lnSpcReduction="20000"/>
          </a:bodyPr>
          <a:lstStyle/>
          <a:p>
            <a:pPr marL="536575" indent="-536575">
              <a:buBlip>
                <a:blip r:embed="rId3"/>
              </a:buBlip>
            </a:pPr>
            <a:r>
              <a:rPr lang="hu-HU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PET- palackok</a:t>
            </a:r>
            <a:r>
              <a:rPr lang="hu-HU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hu-HU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dirty="0" smtClean="0"/>
              <a:t>pulóver</a:t>
            </a:r>
            <a:r>
              <a:rPr lang="hu-HU" dirty="0"/>
              <a:t>, plüssállat </a:t>
            </a:r>
          </a:p>
          <a:p>
            <a:pPr marL="536575" indent="-536575">
              <a:buBlip>
                <a:blip r:embed="rId3"/>
              </a:buBlip>
            </a:pPr>
            <a:r>
              <a:rPr lang="hu-HU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lang="hu-HU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egyes </a:t>
            </a:r>
            <a:r>
              <a:rPr lang="hu-HU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műanyag</a:t>
            </a:r>
            <a:r>
              <a:rPr lang="hu-HU" dirty="0"/>
              <a:t>: rekesz, műanyag háztartási eszközök, utcai padok </a:t>
            </a:r>
          </a:p>
          <a:p>
            <a:pPr marL="536575" indent="-536575">
              <a:buBlip>
                <a:blip r:embed="rId3"/>
              </a:buBlip>
            </a:pPr>
            <a:r>
              <a:rPr lang="hu-HU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hu-HU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ejlonzacskó</a:t>
            </a:r>
            <a:r>
              <a:rPr lang="hu-HU" dirty="0"/>
              <a:t>: szemeteszsák, festőfólia </a:t>
            </a:r>
          </a:p>
          <a:p>
            <a:pPr marL="536575" indent="-536575">
              <a:buBlip>
                <a:blip r:embed="rId3"/>
              </a:buBlip>
            </a:pPr>
            <a:r>
              <a:rPr lang="hu-HU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hu-HU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apírhulladék: </a:t>
            </a:r>
            <a:r>
              <a:rPr lang="hu-HU" dirty="0"/>
              <a:t>hullámkarton, zsebkendő, vécépapír, szalvéta, fénymásolópapír </a:t>
            </a:r>
          </a:p>
          <a:p>
            <a:pPr marL="536575" indent="-536575">
              <a:buBlip>
                <a:blip r:embed="rId3"/>
              </a:buBlip>
            </a:pPr>
            <a:r>
              <a:rPr lang="hu-HU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hu-HU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lumínium </a:t>
            </a:r>
            <a:r>
              <a:rPr lang="hu-HU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italdobos: </a:t>
            </a:r>
            <a:r>
              <a:rPr lang="hu-HU" dirty="0"/>
              <a:t>italdoboz, autóalkatrész </a:t>
            </a:r>
          </a:p>
          <a:p>
            <a:pPr marL="536575" indent="-536575">
              <a:buBlip>
                <a:blip r:embed="rId3"/>
              </a:buBlip>
            </a:pPr>
            <a:r>
              <a:rPr lang="hu-HU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r>
              <a:rPr lang="hu-HU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ehér </a:t>
            </a:r>
            <a:r>
              <a:rPr lang="hu-HU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üveg: </a:t>
            </a:r>
            <a:r>
              <a:rPr lang="hu-HU" dirty="0"/>
              <a:t>befőttesüveg, üdítős és szeszesitalos palackok </a:t>
            </a:r>
          </a:p>
          <a:p>
            <a:pPr marL="536575" indent="-536575">
              <a:buBlip>
                <a:blip r:embed="rId3"/>
              </a:buBlip>
            </a:pPr>
            <a:r>
              <a:rPr lang="hu-HU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Színes </a:t>
            </a:r>
            <a:r>
              <a:rPr lang="hu-HU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üveg</a:t>
            </a:r>
            <a:r>
              <a:rPr lang="hu-HU" dirty="0"/>
              <a:t>: szeszesitalos palackok </a:t>
            </a:r>
          </a:p>
          <a:p>
            <a:pPr marL="536575" indent="-536575">
              <a:buBlip>
                <a:blip r:embed="rId3"/>
              </a:buBlip>
            </a:pPr>
            <a:r>
              <a:rPr lang="hu-HU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hu-HU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íküveg</a:t>
            </a:r>
            <a:r>
              <a:rPr lang="hu-HU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hu-HU" dirty="0"/>
              <a:t>építőipari adalékanyag 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71326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alpha val="83000"/>
              </a:schemeClr>
            </a:gs>
            <a:gs pos="45000">
              <a:srgbClr val="FF7A00"/>
            </a:gs>
            <a:gs pos="98000">
              <a:srgbClr val="FF0300"/>
            </a:gs>
            <a:gs pos="100000">
              <a:srgbClr val="4D0808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 smtClean="0"/>
              <a:t> </a:t>
            </a:r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78233"/>
            <a:ext cx="2916157" cy="2184303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302449"/>
            <a:ext cx="2933926" cy="2197613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925292"/>
            <a:ext cx="4137782" cy="2331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086" y="1302449"/>
            <a:ext cx="1872208" cy="2619375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4499992" y="4941168"/>
            <a:ext cx="4320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Van aki papucs helyett ezt használja </a:t>
            </a:r>
            <a:r>
              <a:rPr lang="hu-HU" sz="2000" b="1" dirty="0" smtClean="0">
                <a:sym typeface="Wingdings" pitchFamily="2" charset="2"/>
              </a:rPr>
              <a:t></a:t>
            </a:r>
            <a:endParaRPr lang="hu-HU" sz="2000" b="1" dirty="0"/>
          </a:p>
        </p:txBody>
      </p:sp>
      <p:sp>
        <p:nvSpPr>
          <p:cNvPr id="11" name="Balra nyíl 10"/>
          <p:cNvSpPr/>
          <p:nvPr/>
        </p:nvSpPr>
        <p:spPr>
          <a:xfrm>
            <a:off x="3501081" y="4941168"/>
            <a:ext cx="926903" cy="31939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Téglalap 11"/>
          <p:cNvSpPr/>
          <p:nvPr/>
        </p:nvSpPr>
        <p:spPr>
          <a:xfrm>
            <a:off x="121330" y="116632"/>
            <a:ext cx="894602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u-HU" sz="48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ÚJRAHASZNOSÍTOTT </a:t>
            </a:r>
            <a:r>
              <a:rPr lang="hu-HU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TERMÉKEK</a:t>
            </a:r>
            <a:endParaRPr lang="hu-HU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7676761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899592" y="248586"/>
            <a:ext cx="7056784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hu-HU" sz="2800" b="1" dirty="0" smtClean="0"/>
              <a:t>A </a:t>
            </a:r>
            <a:r>
              <a:rPr lang="hu-HU" sz="2800" b="1" dirty="0"/>
              <a:t>hulladéklerakóban melléktermékként </a:t>
            </a:r>
            <a:r>
              <a:rPr lang="hu-HU" sz="2800" b="1" dirty="0" smtClean="0"/>
              <a:t>gáz </a:t>
            </a:r>
            <a:r>
              <a:rPr lang="hu-HU" sz="2800" b="1" dirty="0"/>
              <a:t>keletkezik mely </a:t>
            </a:r>
            <a:r>
              <a:rPr lang="hu-HU" sz="2800" b="1" dirty="0" smtClean="0"/>
              <a:t>káros </a:t>
            </a:r>
            <a:r>
              <a:rPr lang="hu-HU" sz="2800" b="1" dirty="0"/>
              <a:t>is lehet. </a:t>
            </a:r>
            <a:endParaRPr lang="hu-HU" sz="2800" b="1" dirty="0" smtClean="0"/>
          </a:p>
          <a:p>
            <a:pPr marL="342900" indent="-342900" algn="just">
              <a:buFont typeface="Arial" pitchFamily="34" charset="0"/>
              <a:buChar char="•"/>
            </a:pPr>
            <a:r>
              <a:rPr lang="hu-HU" sz="2800" b="1" dirty="0" smtClean="0"/>
              <a:t>Gázgyűjtő </a:t>
            </a:r>
            <a:r>
              <a:rPr lang="hu-HU" sz="2800" b="1" dirty="0"/>
              <a:t>kutak segítségével ez a gáz elektromos energia előállítására </a:t>
            </a:r>
            <a:r>
              <a:rPr lang="hu-HU" sz="2800" b="1" dirty="0" smtClean="0"/>
              <a:t>hasznosítható.</a:t>
            </a:r>
          </a:p>
          <a:p>
            <a:endParaRPr lang="hu-H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4050" y="2772354"/>
            <a:ext cx="2987947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7567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683568" y="1628800"/>
            <a:ext cx="777686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hu-HU" sz="3200" b="1" dirty="0"/>
              <a:t>A.S.A. – Magyarország egyik vezető hulladékgazdálkodási </a:t>
            </a:r>
            <a:r>
              <a:rPr lang="hu-HU" sz="3200" b="1" dirty="0" smtClean="0"/>
              <a:t>vállalata biogáz előállítás.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hu-HU" sz="3200" b="1" dirty="0"/>
              <a:t>MIHŐ Miskolci Hőszolgáltató </a:t>
            </a:r>
            <a:r>
              <a:rPr lang="hu-HU" sz="3200" b="1" dirty="0" smtClean="0"/>
              <a:t>Kft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hu-HU" sz="3200" b="1" dirty="0" smtClean="0"/>
              <a:t>BÁTORTRADE Kereskedelmi </a:t>
            </a:r>
            <a:r>
              <a:rPr lang="hu-HU" sz="3200" b="1" dirty="0"/>
              <a:t>és Szolgáltató KFT</a:t>
            </a:r>
            <a:r>
              <a:rPr lang="hu-HU" sz="3200" b="1" dirty="0" smtClean="0"/>
              <a:t>.  Biogáz előállítás.</a:t>
            </a:r>
          </a:p>
          <a:p>
            <a:endParaRPr lang="hu-HU" dirty="0"/>
          </a:p>
        </p:txBody>
      </p:sp>
      <p:sp>
        <p:nvSpPr>
          <p:cNvPr id="3" name="Téglalap 2"/>
          <p:cNvSpPr/>
          <p:nvPr/>
        </p:nvSpPr>
        <p:spPr>
          <a:xfrm>
            <a:off x="1613133" y="332656"/>
            <a:ext cx="61772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Hulladék feldolgozók</a:t>
            </a:r>
            <a:endParaRPr lang="hu-H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6399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1520" y="-171400"/>
            <a:ext cx="8229600" cy="1143000"/>
          </a:xfrm>
        </p:spPr>
        <p:txBody>
          <a:bodyPr/>
          <a:lstStyle/>
          <a:p>
            <a:r>
              <a:rPr lang="hu-HU" dirty="0" smtClean="0"/>
              <a:t>Kérdések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5536" y="764704"/>
            <a:ext cx="8301608" cy="6093296"/>
          </a:xfrm>
        </p:spPr>
        <p:txBody>
          <a:bodyPr>
            <a:normAutofit/>
          </a:bodyPr>
          <a:lstStyle/>
          <a:p>
            <a:r>
              <a:rPr lang="hu-HU" b="1" dirty="0" smtClean="0"/>
              <a:t>Mi a hulladék?</a:t>
            </a:r>
          </a:p>
          <a:p>
            <a:r>
              <a:rPr lang="hu-HU" b="1" dirty="0" smtClean="0"/>
              <a:t>Milyen hulladéktípusok vannak?</a:t>
            </a:r>
          </a:p>
          <a:p>
            <a:r>
              <a:rPr lang="hu-HU" b="1" dirty="0"/>
              <a:t>Milyen hulladékokat különböztetünk meg halmazállapotuk szerint</a:t>
            </a:r>
            <a:r>
              <a:rPr lang="hu-HU" b="1" dirty="0" smtClean="0"/>
              <a:t>?</a:t>
            </a:r>
          </a:p>
          <a:p>
            <a:r>
              <a:rPr lang="hu-HU" b="1" dirty="0" smtClean="0"/>
              <a:t>Mit jelent a hulladék szelektív gyűjtése?</a:t>
            </a:r>
          </a:p>
          <a:p>
            <a:r>
              <a:rPr lang="hu-HU" b="1" dirty="0" smtClean="0"/>
              <a:t>Miért fontos a szelektív hulladékgyűjtés?</a:t>
            </a:r>
            <a:endParaRPr lang="hu-HU" b="1" dirty="0"/>
          </a:p>
          <a:p>
            <a:r>
              <a:rPr lang="hu-HU" b="1" dirty="0" smtClean="0"/>
              <a:t>Hová kerülnek a hulladékok?</a:t>
            </a:r>
          </a:p>
          <a:p>
            <a:r>
              <a:rPr lang="hu-HU" b="1" dirty="0" smtClean="0"/>
              <a:t>Mik készülhetnek az újrahasznosított hulladékokból?</a:t>
            </a:r>
          </a:p>
        </p:txBody>
      </p:sp>
    </p:spTree>
    <p:extLst>
      <p:ext uri="{BB962C8B-B14F-4D97-AF65-F5344CB8AC3E}">
        <p14:creationId xmlns:p14="http://schemas.microsoft.com/office/powerpoint/2010/main" val="9096810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039962"/>
            <a:ext cx="8229600" cy="5557390"/>
          </a:xfrm>
        </p:spPr>
        <p:txBody>
          <a:bodyPr>
            <a:noAutofit/>
          </a:bodyPr>
          <a:lstStyle/>
          <a:p>
            <a:pPr marL="536575" indent="-536575" algn="just">
              <a:buBlip>
                <a:blip r:embed="rId3"/>
              </a:buBlip>
            </a:pPr>
            <a:r>
              <a:rPr lang="hu-HU" sz="3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Hulladék</a:t>
            </a:r>
            <a:r>
              <a:rPr lang="hu-HU" sz="3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: </a:t>
            </a:r>
            <a:r>
              <a:rPr lang="hu-HU" sz="38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olyan tárgy vagy anyag, amelytől birtokosa megválik, megválni szándékozik, vagy megválni </a:t>
            </a:r>
            <a:r>
              <a:rPr lang="hu-HU" sz="38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köteles. </a:t>
            </a:r>
            <a:endParaRPr lang="hu-HU" sz="38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pPr marL="536575" indent="-536575" algn="just">
              <a:buBlip>
                <a:blip r:embed="rId3"/>
              </a:buBlip>
            </a:pPr>
            <a:r>
              <a:rPr lang="hu-HU" sz="3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Veszélyes hulladék</a:t>
            </a:r>
            <a:r>
              <a:rPr lang="hu-HU" sz="3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: </a:t>
            </a:r>
            <a:r>
              <a:rPr lang="hu-HU" sz="38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az egészségre, a környezetre veszélyt jelentő hulladék. </a:t>
            </a:r>
          </a:p>
          <a:p>
            <a:pPr marL="536575" indent="-536575" algn="just">
              <a:buBlip>
                <a:blip r:embed="rId3"/>
              </a:buBlip>
            </a:pPr>
            <a:r>
              <a:rPr lang="hu-HU" sz="3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Települési hulladék</a:t>
            </a:r>
            <a:r>
              <a:rPr lang="hu-HU" sz="3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: </a:t>
            </a:r>
            <a:r>
              <a:rPr lang="hu-HU" sz="38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háztartásokból származó szilárd vagy folyékony hulladék.</a:t>
            </a:r>
          </a:p>
        </p:txBody>
      </p:sp>
      <p:sp>
        <p:nvSpPr>
          <p:cNvPr id="4" name="Téglalap 3"/>
          <p:cNvSpPr/>
          <p:nvPr/>
        </p:nvSpPr>
        <p:spPr>
          <a:xfrm>
            <a:off x="1338940" y="116632"/>
            <a:ext cx="65082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HULLADÉK FOGALMA </a:t>
            </a:r>
            <a:endParaRPr lang="hu-HU" sz="5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43826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4000"/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Források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268760"/>
            <a:ext cx="8363272" cy="4857403"/>
          </a:xfrm>
        </p:spPr>
        <p:txBody>
          <a:bodyPr>
            <a:normAutofit/>
          </a:bodyPr>
          <a:lstStyle/>
          <a:p>
            <a:r>
              <a:rPr lang="hu-HU" sz="2800" dirty="0" err="1" smtClean="0">
                <a:hlinkClick r:id="rId3"/>
              </a:rPr>
              <a:t>www.hulladek.eu</a:t>
            </a:r>
            <a:endParaRPr lang="hu-HU" sz="2800" dirty="0" smtClean="0"/>
          </a:p>
          <a:p>
            <a:r>
              <a:rPr lang="hu-HU" sz="2800" dirty="0" err="1" smtClean="0">
                <a:hlinkClick r:id="rId4"/>
              </a:rPr>
              <a:t>www.minap.hu</a:t>
            </a:r>
            <a:endParaRPr lang="hu-HU" sz="2800" dirty="0" smtClean="0"/>
          </a:p>
          <a:p>
            <a:r>
              <a:rPr lang="hu-HU" sz="2800" dirty="0" smtClean="0">
                <a:hlinkClick r:id="rId5"/>
              </a:rPr>
              <a:t>http://kornyezetineveles.hulladekboltermek.hu/hulladek/</a:t>
            </a:r>
            <a:endParaRPr lang="hu-HU" sz="2800" dirty="0" smtClean="0"/>
          </a:p>
          <a:p>
            <a:r>
              <a:rPr lang="hu-HU" sz="2800" dirty="0" err="1" smtClean="0">
                <a:hlinkClick r:id="rId6"/>
              </a:rPr>
              <a:t>www.wikipedia.hu</a:t>
            </a:r>
            <a:endParaRPr lang="hu-HU" sz="2800" dirty="0" smtClean="0"/>
          </a:p>
          <a:p>
            <a:r>
              <a:rPr lang="hu-HU" sz="2800" dirty="0">
                <a:hlinkClick r:id="rId7"/>
              </a:rPr>
              <a:t>http://www.szelektiv.hu/kategoria.9.el.6ektronikai_hulladek</a:t>
            </a:r>
            <a:endParaRPr lang="hu-HU" sz="2800" dirty="0"/>
          </a:p>
          <a:p>
            <a:r>
              <a:rPr lang="hu-HU" sz="2800" dirty="0" smtClean="0">
                <a:hlinkClick r:id="rId8"/>
              </a:rPr>
              <a:t>http://kornyezetbarat.hulladekboltermek.hu/</a:t>
            </a:r>
            <a:endParaRPr lang="hu-HU" sz="2800" dirty="0" smtClean="0"/>
          </a:p>
          <a:p>
            <a:r>
              <a:rPr lang="hu-HU" sz="2800" u="sng" dirty="0" err="1" smtClean="0">
                <a:solidFill>
                  <a:srgbClr val="0033CC"/>
                </a:solidFill>
              </a:rPr>
              <a:t>Google</a:t>
            </a:r>
            <a:r>
              <a:rPr lang="hu-HU" sz="2800" u="sng" dirty="0" smtClean="0">
                <a:solidFill>
                  <a:srgbClr val="0033CC"/>
                </a:solidFill>
              </a:rPr>
              <a:t> képtár</a:t>
            </a:r>
            <a:endParaRPr lang="hu-HU" sz="2800" u="sng" dirty="0">
              <a:solidFill>
                <a:srgbClr val="0033CC"/>
              </a:solidFill>
            </a:endParaRPr>
          </a:p>
          <a:p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2731342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68552"/>
          </a:xfrm>
        </p:spPr>
        <p:txBody>
          <a:bodyPr>
            <a:normAutofit lnSpcReduction="1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indent="0">
              <a:buNone/>
            </a:pPr>
            <a:r>
              <a:rPr lang="hu-HU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Halmazállapot </a:t>
            </a:r>
            <a:r>
              <a:rPr lang="hu-HU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szerint: </a:t>
            </a:r>
            <a:endParaRPr lang="hu-HU" sz="3600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lvl="1">
              <a:buFont typeface="Arial" pitchFamily="34" charset="0"/>
              <a:buChar char="•"/>
            </a:pPr>
            <a:r>
              <a:rPr lang="hu-HU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Szilárd </a:t>
            </a:r>
            <a:endParaRPr lang="hu-HU" b="1" dirty="0">
              <a:ln w="11430"/>
              <a:solidFill>
                <a:srgbClr val="00206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lvl="1">
              <a:buFont typeface="Arial" pitchFamily="34" charset="0"/>
              <a:buChar char="•"/>
            </a:pPr>
            <a:r>
              <a:rPr lang="hu-HU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F</a:t>
            </a:r>
            <a:r>
              <a:rPr lang="hu-HU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olyékony </a:t>
            </a:r>
            <a:endParaRPr lang="hu-HU" b="1" dirty="0">
              <a:ln w="11430"/>
              <a:solidFill>
                <a:srgbClr val="00206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hu-HU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Keletkezés </a:t>
            </a:r>
            <a:r>
              <a:rPr lang="hu-HU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helye szerint: </a:t>
            </a:r>
          </a:p>
          <a:p>
            <a:pPr lvl="1">
              <a:buFont typeface="Arial" pitchFamily="34" charset="0"/>
              <a:buChar char="•"/>
            </a:pPr>
            <a:r>
              <a:rPr lang="hu-HU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Termelési </a:t>
            </a:r>
            <a:r>
              <a:rPr lang="hu-HU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(ipari, mezőgazdasági) </a:t>
            </a:r>
          </a:p>
          <a:p>
            <a:pPr lvl="1">
              <a:buFont typeface="Arial" pitchFamily="34" charset="0"/>
              <a:buChar char="•"/>
            </a:pPr>
            <a:r>
              <a:rPr lang="hu-HU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Települési </a:t>
            </a:r>
            <a:r>
              <a:rPr lang="hu-HU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(háztartási, intézményi) </a:t>
            </a:r>
          </a:p>
          <a:p>
            <a:pPr marL="0" indent="0">
              <a:buNone/>
            </a:pPr>
            <a:r>
              <a:rPr lang="hu-HU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Veszélyesség </a:t>
            </a:r>
            <a:r>
              <a:rPr lang="hu-HU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szerint: </a:t>
            </a:r>
          </a:p>
          <a:p>
            <a:pPr lvl="1">
              <a:buFont typeface="Arial" pitchFamily="34" charset="0"/>
              <a:buChar char="•"/>
            </a:pPr>
            <a:r>
              <a:rPr lang="hu-HU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Veszélyes </a:t>
            </a:r>
          </a:p>
          <a:p>
            <a:pPr lvl="1">
              <a:buFont typeface="Arial" pitchFamily="34" charset="0"/>
              <a:buChar char="•"/>
            </a:pPr>
            <a:r>
              <a:rPr lang="hu-HU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Nem </a:t>
            </a:r>
            <a:r>
              <a:rPr lang="hu-HU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veszélyes </a:t>
            </a:r>
          </a:p>
          <a:p>
            <a:endParaRPr lang="hu-H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755576" y="332656"/>
            <a:ext cx="78972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hu-HU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Hulladékok csoportosítása </a:t>
            </a:r>
          </a:p>
        </p:txBody>
      </p:sp>
    </p:spTree>
    <p:extLst>
      <p:ext uri="{BB962C8B-B14F-4D97-AF65-F5344CB8AC3E}">
        <p14:creationId xmlns:p14="http://schemas.microsoft.com/office/powerpoint/2010/main" val="128065017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1763688" y="-26236"/>
            <a:ext cx="586186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Szelektív gyűjtés és </a:t>
            </a:r>
            <a:endParaRPr lang="hu-HU" sz="54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hu-H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újrafeldolgozás</a:t>
            </a:r>
            <a:endParaRPr lang="hu-H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611560" y="1730250"/>
            <a:ext cx="734481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/>
            <a:r>
              <a:rPr lang="hu-HU" sz="3200" b="1" spc="50" dirty="0">
                <a:ln w="11430"/>
              </a:rPr>
              <a:t>A szelektív gyűjtés a különböző alapanyagú hullakékfajták külön gyűjtését jelenti</a:t>
            </a:r>
            <a:r>
              <a:rPr lang="hu-HU" sz="3200" b="1" spc="50" dirty="0" smtClean="0">
                <a:ln w="11430"/>
              </a:rPr>
              <a:t>.</a:t>
            </a:r>
          </a:p>
          <a:p>
            <a:pPr marL="1177925" lvl="1" indent="-457200" algn="just">
              <a:buFont typeface="Wingdings" pitchFamily="2" charset="2"/>
              <a:buChar char="v"/>
            </a:pPr>
            <a:r>
              <a:rPr lang="hu-HU" sz="3200" b="1" spc="50" dirty="0" smtClean="0">
                <a:ln w="11430"/>
              </a:rPr>
              <a:t>papír</a:t>
            </a:r>
            <a:r>
              <a:rPr lang="hu-HU" sz="3200" b="1" spc="50" dirty="0">
                <a:ln w="11430"/>
              </a:rPr>
              <a:t>, </a:t>
            </a:r>
            <a:endParaRPr lang="hu-HU" sz="3200" b="1" spc="50" dirty="0" smtClean="0">
              <a:ln w="11430"/>
            </a:endParaRPr>
          </a:p>
          <a:p>
            <a:pPr marL="1177925" lvl="1" indent="-457200" algn="just">
              <a:buFont typeface="Wingdings" pitchFamily="2" charset="2"/>
              <a:buChar char="v"/>
            </a:pPr>
            <a:r>
              <a:rPr lang="hu-HU" sz="3200" b="1" spc="50" dirty="0" smtClean="0">
                <a:ln w="11430"/>
              </a:rPr>
              <a:t>műanyag</a:t>
            </a:r>
            <a:r>
              <a:rPr lang="hu-HU" sz="3200" b="1" spc="50" dirty="0">
                <a:ln w="11430"/>
              </a:rPr>
              <a:t>, </a:t>
            </a:r>
            <a:endParaRPr lang="hu-HU" sz="3200" b="1" spc="50" dirty="0" smtClean="0">
              <a:ln w="11430"/>
            </a:endParaRPr>
          </a:p>
          <a:p>
            <a:pPr marL="1177925" lvl="1" indent="-457200" algn="just">
              <a:buFont typeface="Wingdings" pitchFamily="2" charset="2"/>
              <a:buChar char="v"/>
            </a:pPr>
            <a:r>
              <a:rPr lang="hu-HU" sz="3200" b="1" spc="50" dirty="0" smtClean="0">
                <a:ln w="11430"/>
              </a:rPr>
              <a:t>üveg</a:t>
            </a:r>
            <a:r>
              <a:rPr lang="hu-HU" sz="3200" b="1" spc="50" dirty="0">
                <a:ln w="11430"/>
              </a:rPr>
              <a:t>, </a:t>
            </a:r>
            <a:endParaRPr lang="hu-HU" sz="3200" b="1" spc="50" dirty="0" smtClean="0">
              <a:ln w="11430"/>
            </a:endParaRPr>
          </a:p>
          <a:p>
            <a:pPr marL="1177925" lvl="1" indent="-457200" algn="just">
              <a:buFont typeface="Wingdings" pitchFamily="2" charset="2"/>
              <a:buChar char="v"/>
            </a:pPr>
            <a:r>
              <a:rPr lang="hu-HU" sz="3200" b="1" spc="50" dirty="0" smtClean="0">
                <a:ln w="11430"/>
              </a:rPr>
              <a:t>fém</a:t>
            </a:r>
            <a:r>
              <a:rPr lang="hu-HU" sz="3200" b="1" spc="50" dirty="0">
                <a:ln w="11430"/>
              </a:rPr>
              <a:t>, </a:t>
            </a:r>
            <a:endParaRPr lang="hu-HU" sz="3200" b="1" spc="50" dirty="0" smtClean="0">
              <a:ln w="11430"/>
            </a:endParaRPr>
          </a:p>
          <a:p>
            <a:pPr marL="1177925" lvl="1" indent="-457200" algn="just">
              <a:buFont typeface="Wingdings" pitchFamily="2" charset="2"/>
              <a:buChar char="v"/>
            </a:pPr>
            <a:r>
              <a:rPr lang="hu-HU" sz="3200" b="1" spc="50" dirty="0" smtClean="0">
                <a:ln w="11430"/>
              </a:rPr>
              <a:t>szerves</a:t>
            </a:r>
            <a:r>
              <a:rPr lang="hu-HU" sz="3200" b="1" spc="50" dirty="0">
                <a:ln w="11430"/>
              </a:rPr>
              <a:t>, </a:t>
            </a:r>
            <a:endParaRPr lang="hu-HU" sz="3200" b="1" spc="50" dirty="0" smtClean="0">
              <a:ln w="11430"/>
            </a:endParaRPr>
          </a:p>
          <a:p>
            <a:pPr marL="1177925" lvl="1" indent="-457200" algn="just">
              <a:buFont typeface="Wingdings" pitchFamily="2" charset="2"/>
              <a:buChar char="v"/>
            </a:pPr>
            <a:r>
              <a:rPr lang="hu-HU" sz="3200" b="1" spc="50" dirty="0" smtClean="0">
                <a:ln w="11430"/>
              </a:rPr>
              <a:t>egyéb </a:t>
            </a:r>
            <a:endParaRPr lang="hu-HU" sz="3200" b="1" spc="50" dirty="0">
              <a:ln w="11430"/>
            </a:endParaRPr>
          </a:p>
        </p:txBody>
      </p:sp>
    </p:spTree>
    <p:extLst>
      <p:ext uri="{BB962C8B-B14F-4D97-AF65-F5344CB8AC3E}">
        <p14:creationId xmlns:p14="http://schemas.microsoft.com/office/powerpoint/2010/main" val="14147434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20000"/>
                <a:lumOff val="80000"/>
              </a:schemeClr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7" y="1844824"/>
            <a:ext cx="8337528" cy="4670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églalap 2"/>
          <p:cNvSpPr/>
          <p:nvPr/>
        </p:nvSpPr>
        <p:spPr>
          <a:xfrm>
            <a:off x="704077" y="260648"/>
            <a:ext cx="786446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HÁZTARTÁSI </a:t>
            </a:r>
            <a:r>
              <a:rPr lang="hu-HU" sz="5400" b="1" cap="none" spc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HULLADÉKOK </a:t>
            </a:r>
            <a:endParaRPr lang="hu-HU" sz="5400" b="1" cap="none" spc="0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  <a:p>
            <a:pPr algn="ctr"/>
            <a:r>
              <a:rPr lang="hu-HU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ÖSSZETÉTELE </a:t>
            </a:r>
            <a:endParaRPr lang="hu-HU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9868984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3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36575" indent="-536575">
              <a:spcAft>
                <a:spcPts val="600"/>
              </a:spcAft>
              <a:buBlip>
                <a:blip r:embed="rId3"/>
              </a:buBlip>
            </a:pPr>
            <a:r>
              <a:rPr lang="hu-HU" sz="3600" b="1" i="1" dirty="0" smtClean="0"/>
              <a:t>Járdaszéli </a:t>
            </a:r>
            <a:r>
              <a:rPr lang="hu-HU" sz="3600" b="1" i="1" dirty="0"/>
              <a:t>vagy házhoz menő gyűjtés </a:t>
            </a:r>
          </a:p>
          <a:p>
            <a:pPr marL="536575" indent="-536575">
              <a:spcAft>
                <a:spcPts val="600"/>
              </a:spcAft>
              <a:buBlip>
                <a:blip r:embed="rId3"/>
              </a:buBlip>
            </a:pPr>
            <a:r>
              <a:rPr lang="hu-HU" sz="3600" b="1" i="1" dirty="0" smtClean="0"/>
              <a:t>Konténerszigetes </a:t>
            </a:r>
            <a:r>
              <a:rPr lang="hu-HU" sz="3600" b="1" i="1" dirty="0"/>
              <a:t>gyűjtés </a:t>
            </a:r>
            <a:endParaRPr lang="hu-HU" sz="3600" b="1" dirty="0"/>
          </a:p>
          <a:p>
            <a:pPr marL="536575" indent="-536575">
              <a:spcAft>
                <a:spcPts val="600"/>
              </a:spcAft>
              <a:buBlip>
                <a:blip r:embed="rId3"/>
              </a:buBlip>
            </a:pPr>
            <a:r>
              <a:rPr lang="hu-HU" sz="3600" b="1" i="1" dirty="0" smtClean="0"/>
              <a:t>Hulladékudvar </a:t>
            </a:r>
            <a:endParaRPr lang="hu-HU" sz="3600" b="1" dirty="0"/>
          </a:p>
          <a:p>
            <a:pPr marL="536575" indent="-536575">
              <a:spcAft>
                <a:spcPts val="600"/>
              </a:spcAft>
              <a:buBlip>
                <a:blip r:embed="rId3"/>
              </a:buBlip>
            </a:pPr>
            <a:r>
              <a:rPr lang="hu-HU" sz="3600" b="1" i="1" dirty="0" smtClean="0"/>
              <a:t>Kampányszerű </a:t>
            </a:r>
            <a:r>
              <a:rPr lang="hu-HU" sz="3600" b="1" i="1" dirty="0"/>
              <a:t>gyűjtés </a:t>
            </a:r>
            <a:endParaRPr lang="hu-HU" sz="3600" b="1" dirty="0"/>
          </a:p>
          <a:p>
            <a:pPr marL="536575" indent="-536575">
              <a:spcAft>
                <a:spcPts val="600"/>
              </a:spcAft>
              <a:buBlip>
                <a:blip r:embed="rId3"/>
              </a:buBlip>
            </a:pPr>
            <a:r>
              <a:rPr lang="hu-HU" sz="3600" b="1" i="1" dirty="0" smtClean="0"/>
              <a:t>Kötelező </a:t>
            </a:r>
            <a:r>
              <a:rPr lang="hu-HU" sz="3600" b="1" i="1" dirty="0"/>
              <a:t>betétdíj </a:t>
            </a:r>
            <a:endParaRPr lang="hu-HU" sz="3600" b="1" dirty="0"/>
          </a:p>
        </p:txBody>
      </p:sp>
      <p:sp>
        <p:nvSpPr>
          <p:cNvPr id="6" name="Téglalap 5"/>
          <p:cNvSpPr/>
          <p:nvPr/>
        </p:nvSpPr>
        <p:spPr>
          <a:xfrm>
            <a:off x="755576" y="476672"/>
            <a:ext cx="77002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b="1" cap="none" spc="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lumMod val="75000"/>
                      <a:alpha val="60000"/>
                    </a:scheme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A szelektív gyűjtés típusai </a:t>
            </a:r>
          </a:p>
        </p:txBody>
      </p:sp>
    </p:spTree>
    <p:extLst>
      <p:ext uri="{BB962C8B-B14F-4D97-AF65-F5344CB8AC3E}">
        <p14:creationId xmlns:p14="http://schemas.microsoft.com/office/powerpoint/2010/main" val="3007643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4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30" y="1861937"/>
            <a:ext cx="3643463" cy="1918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711" y="1861937"/>
            <a:ext cx="3765414" cy="1918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30" y="4263376"/>
            <a:ext cx="3687545" cy="1901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711" y="4253468"/>
            <a:ext cx="3765414" cy="1911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églalap 3"/>
          <p:cNvSpPr/>
          <p:nvPr/>
        </p:nvSpPr>
        <p:spPr>
          <a:xfrm>
            <a:off x="541567" y="-6306"/>
            <a:ext cx="807855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b="1" u="sng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A </a:t>
            </a:r>
            <a:r>
              <a:rPr lang="hu-HU" sz="5400" b="1" u="sng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szelektív </a:t>
            </a:r>
            <a:r>
              <a:rPr lang="hu-HU" sz="5400" b="1" u="sng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hulladékgyűjtés </a:t>
            </a:r>
          </a:p>
          <a:p>
            <a:pPr algn="ctr"/>
            <a:r>
              <a:rPr lang="hu-HU" sz="5400" b="1" u="sng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formái </a:t>
            </a:r>
            <a:endParaRPr lang="hu-HU" sz="5400" b="1" u="sng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13657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48754" y="1874449"/>
            <a:ext cx="8229600" cy="31387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hu-HU" sz="3200" b="1" dirty="0" smtClean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844" y="283350"/>
            <a:ext cx="3230277" cy="2727201"/>
          </a:xfrm>
          <a:prstGeom prst="rect">
            <a:avLst/>
          </a:prstGeom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9" y="260648"/>
            <a:ext cx="4066189" cy="6422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083" y="4437112"/>
            <a:ext cx="4570942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84913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3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14774" y="1628800"/>
            <a:ext cx="8229600" cy="1930226"/>
          </a:xfrm>
        </p:spPr>
        <p:txBody>
          <a:bodyPr>
            <a:normAutofit fontScale="90000"/>
          </a:bodyPr>
          <a:lstStyle/>
          <a:p>
            <a:pPr algn="ctr"/>
            <a:r>
              <a:rPr lang="hu-HU" dirty="0" smtClean="0"/>
              <a:t/>
            </a:r>
            <a:br>
              <a:rPr lang="hu-HU" dirty="0" smtClean="0"/>
            </a:br>
            <a:r>
              <a:rPr lang="hu-HU" b="1" dirty="0" smtClean="0"/>
              <a:t/>
            </a:r>
            <a:br>
              <a:rPr lang="hu-HU" b="1" dirty="0" smtClean="0"/>
            </a:b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/>
            </a:r>
            <a:br>
              <a:rPr lang="hu-HU" dirty="0" smtClean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38904" y="2060848"/>
            <a:ext cx="8229600" cy="4032448"/>
          </a:xfrm>
        </p:spPr>
        <p:txBody>
          <a:bodyPr>
            <a:normAutofit/>
          </a:bodyPr>
          <a:lstStyle/>
          <a:p>
            <a:r>
              <a:rPr lang="hu-HU" sz="3600" b="1" dirty="0" smtClean="0"/>
              <a:t>A </a:t>
            </a:r>
            <a:r>
              <a:rPr lang="hu-HU" sz="3600" b="1" dirty="0"/>
              <a:t>hulladékokat először lemérik </a:t>
            </a:r>
            <a:r>
              <a:rPr lang="hu-HU" sz="3600" b="1" dirty="0" smtClean="0"/>
              <a:t>hídmérleggel.</a:t>
            </a:r>
          </a:p>
          <a:p>
            <a:r>
              <a:rPr lang="hu-HU" sz="3600" b="1" dirty="0" smtClean="0"/>
              <a:t>Majd a </a:t>
            </a:r>
            <a:r>
              <a:rPr lang="hu-HU" sz="3600" b="1" dirty="0"/>
              <a:t>komposztálóba, vagy a </a:t>
            </a:r>
            <a:r>
              <a:rPr lang="hu-HU" sz="3600" b="1" dirty="0" smtClean="0"/>
              <a:t>válogatóba kerül.</a:t>
            </a:r>
          </a:p>
          <a:p>
            <a:r>
              <a:rPr lang="hu-HU" sz="3600" b="1" dirty="0" smtClean="0"/>
              <a:t>A válogatás után elégetik vagy pedig újrahasznosítják.</a:t>
            </a:r>
          </a:p>
          <a:p>
            <a:pPr marL="0" indent="0">
              <a:buNone/>
            </a:pPr>
            <a:endParaRPr lang="hu-HU" sz="3600" b="1" dirty="0" smtClean="0"/>
          </a:p>
          <a:p>
            <a:endParaRPr lang="hu-HU" sz="3600" dirty="0"/>
          </a:p>
          <a:p>
            <a:endParaRPr lang="hu-HU" sz="3500" dirty="0"/>
          </a:p>
        </p:txBody>
      </p:sp>
      <p:sp>
        <p:nvSpPr>
          <p:cNvPr id="4" name="Téglalap 3"/>
          <p:cNvSpPr/>
          <p:nvPr/>
        </p:nvSpPr>
        <p:spPr>
          <a:xfrm>
            <a:off x="467544" y="476671"/>
            <a:ext cx="8424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3600" b="1" dirty="0" smtClean="0">
                <a:solidFill>
                  <a:srgbClr val="C00000"/>
                </a:solidFill>
              </a:rPr>
              <a:t>Mit gondolsz mi történik a szeméttel miután elviszi a kukásautó?</a:t>
            </a:r>
            <a:endParaRPr lang="hu-HU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412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707</TotalTime>
  <Words>459</Words>
  <Application>Microsoft Office PowerPoint</Application>
  <PresentationFormat>Diavetítés a képernyőre (4:3 oldalarány)</PresentationFormat>
  <Paragraphs>88</Paragraphs>
  <Slides>20</Slides>
  <Notes>1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20</vt:i4>
      </vt:variant>
    </vt:vector>
  </HeadingPairs>
  <TitlesOfParts>
    <vt:vector size="21" baseType="lpstr">
      <vt:lpstr>Office-téma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    </vt:lpstr>
      <vt:lpstr>PowerPoint bemutató</vt:lpstr>
      <vt:lpstr>PowerPoint bemutató</vt:lpstr>
      <vt:lpstr>PowerPoint bemutató</vt:lpstr>
      <vt:lpstr>PowerPoint bemutató</vt:lpstr>
      <vt:lpstr>PowerPoint bemutató</vt:lpstr>
      <vt:lpstr>Mi készül a szelektíven gyűjtött hulladékokból?  </vt:lpstr>
      <vt:lpstr>PowerPoint bemutató</vt:lpstr>
      <vt:lpstr>PowerPoint bemutató</vt:lpstr>
      <vt:lpstr>PowerPoint bemutató</vt:lpstr>
      <vt:lpstr>Kérdések</vt:lpstr>
      <vt:lpstr>Források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szemét útja, ártalmatlanítása, illetve újrahasznosítása</dc:title>
  <dc:creator>TANULÓ 10</dc:creator>
  <cp:lastModifiedBy>Windows-felhasználó</cp:lastModifiedBy>
  <cp:revision>87</cp:revision>
  <dcterms:created xsi:type="dcterms:W3CDTF">2013-01-16T09:00:28Z</dcterms:created>
  <dcterms:modified xsi:type="dcterms:W3CDTF">2013-02-13T09:01:01Z</dcterms:modified>
</cp:coreProperties>
</file>