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0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0" r:id="rId4"/>
    <p:sldId id="273" r:id="rId5"/>
    <p:sldId id="267" r:id="rId6"/>
    <p:sldId id="262" r:id="rId7"/>
    <p:sldId id="268" r:id="rId8"/>
    <p:sldId id="271" r:id="rId9"/>
    <p:sldId id="269" r:id="rId10"/>
    <p:sldId id="258" r:id="rId11"/>
    <p:sldId id="261" r:id="rId12"/>
    <p:sldId id="266" r:id="rId13"/>
    <p:sldId id="263" r:id="rId14"/>
    <p:sldId id="275" r:id="rId15"/>
    <p:sldId id="277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A7F3BF"/>
    <a:srgbClr val="C1F7A3"/>
    <a:srgbClr val="FFFFFF"/>
    <a:srgbClr val="CCFFCC"/>
    <a:srgbClr val="00DE64"/>
    <a:srgbClr val="969696"/>
    <a:srgbClr val="B2B2B2"/>
    <a:srgbClr val="76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9" autoAdjust="0"/>
  </p:normalViewPr>
  <p:slideViewPr>
    <p:cSldViewPr>
      <p:cViewPr>
        <p:scale>
          <a:sx n="60" d="100"/>
          <a:sy n="60" d="100"/>
        </p:scale>
        <p:origin x="-98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CA918-7C56-4DF0-BF66-977FD6BC4C24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smtClean="0"/>
              <a:t>Készítette: Csonka Barbara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4DC69-5FBF-4FE9-A059-52F06F15C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6445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FD526-CE09-4E5F-AFD0-285726B2323E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smtClean="0"/>
              <a:t>Készítette: Csonka Barbara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8EC91-601F-4D83-B178-D135ECA6BF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916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202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Mit gondolsz,</a:t>
            </a:r>
            <a:r>
              <a:rPr lang="hu-HU" baseline="0" dirty="0" smtClean="0"/>
              <a:t> milyen környezeti hatások miatt válhatott még rosszabbá a Föld állapota?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6953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Mit gondolsz, mik az alapvető emberi szükségletek? </a:t>
            </a:r>
          </a:p>
          <a:p>
            <a:r>
              <a:rPr lang="hu-HU" dirty="0" smtClean="0"/>
              <a:t>Milyen korlátozások vannak érvényben jelenleg a környezetvédés érdekében?</a:t>
            </a:r>
          </a:p>
        </p:txBody>
      </p:sp>
    </p:spTree>
    <p:extLst>
      <p:ext uri="{BB962C8B-B14F-4D97-AF65-F5344CB8AC3E}">
        <p14:creationId xmlns:p14="http://schemas.microsoft.com/office/powerpoint/2010/main" val="55388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333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3339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Mondd el saját szavaiddal, mi a dinamikus ökológiai egyensúly!</a:t>
            </a:r>
          </a:p>
          <a:p>
            <a:r>
              <a:rPr lang="hu-HU" dirty="0" smtClean="0"/>
              <a:t>Melyik a világ</a:t>
            </a:r>
            <a:r>
              <a:rPr lang="hu-HU" baseline="0" dirty="0" smtClean="0"/>
              <a:t> legnagyobb természetvédelmi szervezete</a:t>
            </a:r>
            <a:r>
              <a:rPr lang="hu-HU" baseline="0" dirty="0" smtClean="0"/>
              <a:t>?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7262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662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Milyen hurrikánokról</a:t>
            </a:r>
            <a:r>
              <a:rPr lang="hu-HU" baseline="0" dirty="0" smtClean="0"/>
              <a:t> tudsz, amelyek az elmúlt néhány évben hatalmas pusztítást végeztek valamely kontinensen?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548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Mit gondolsz, melyik állam</a:t>
            </a:r>
            <a:r>
              <a:rPr lang="hu-HU" baseline="0" dirty="0" smtClean="0"/>
              <a:t> a világ legnagyobb CO</a:t>
            </a:r>
            <a:r>
              <a:rPr lang="hu-HU" baseline="-25000" dirty="0" smtClean="0"/>
              <a:t>2</a:t>
            </a:r>
            <a:r>
              <a:rPr lang="hu-HU" baseline="0" dirty="0" smtClean="0"/>
              <a:t> kibocsátója? – USA, a világ 1/4ért felelős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581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2435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harmadik dokumentum értelmében az országok tevékenységükkel nem okozhatnak kárt határaikon</a:t>
            </a:r>
            <a:r>
              <a:rPr lang="hu-HU" baseline="0" dirty="0" smtClean="0"/>
              <a:t> belül a biológiai </a:t>
            </a:r>
            <a:r>
              <a:rPr lang="hu-HU" baseline="0" dirty="0" smtClean="0"/>
              <a:t>sokféleségben.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22242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F7F3232-DBE7-4C86-9FB0-E61500CEA64E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8E731C-BBF6-490D-90FB-CA9E1209FE56}" type="slidenum">
              <a:rPr lang="hu-HU" smtClean="0"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A3D-FB4F-4D7E-B7D4-B4A165FCC1EB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4084-D9AE-4B43-94EA-8F8ABB41AF1F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A3D-FB4F-4D7E-B7D4-B4A165FCC1EB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4084-D9AE-4B43-94EA-8F8ABB41AF1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A3D-FB4F-4D7E-B7D4-B4A165FCC1EB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4084-D9AE-4B43-94EA-8F8ABB41AF1F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A3D-FB4F-4D7E-B7D4-B4A165FCC1EB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4084-D9AE-4B43-94EA-8F8ABB41AF1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A3D-FB4F-4D7E-B7D4-B4A165FCC1EB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4084-D9AE-4B43-94EA-8F8ABB41AF1F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A3D-FB4F-4D7E-B7D4-B4A165FCC1EB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4084-D9AE-4B43-94EA-8F8ABB41AF1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A3D-FB4F-4D7E-B7D4-B4A165FCC1EB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4084-D9AE-4B43-94EA-8F8ABB41AF1F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A3D-FB4F-4D7E-B7D4-B4A165FCC1EB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4084-D9AE-4B43-94EA-8F8ABB41AF1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A3D-FB4F-4D7E-B7D4-B4A165FCC1EB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4084-D9AE-4B43-94EA-8F8ABB41AF1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  <a:solidFill>
            <a:srgbClr val="FFFFFF"/>
          </a:solidFill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grp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grp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A3D-FB4F-4D7E-B7D4-B4A165FCC1EB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4084-D9AE-4B43-94EA-8F8ABB41AF1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A3D-FB4F-4D7E-B7D4-B4A165FCC1EB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4084-D9AE-4B43-94EA-8F8ABB41AF1F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F7F3232-DBE7-4C86-9FB0-E61500CEA64E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58E731C-BBF6-490D-90FB-CA9E1209FE56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7F3232-DBE7-4C86-9FB0-E61500CEA64E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8E731C-BBF6-490D-90FB-CA9E1209FE56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dtowordpress.eu/blog/be-productive-as-web-develope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B531"/>
            </a:gs>
            <a:gs pos="62000">
              <a:schemeClr val="accent2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93697" y="4005064"/>
            <a:ext cx="3402712" cy="622040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A fenntarthatóság</a:t>
            </a:r>
            <a:endParaRPr lang="hu-HU" sz="3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740011" y="4653137"/>
            <a:ext cx="3309803" cy="792088"/>
          </a:xfrm>
        </p:spPr>
        <p:txBody>
          <a:bodyPr>
            <a:normAutofit/>
          </a:bodyPr>
          <a:lstStyle/>
          <a:p>
            <a:r>
              <a:rPr lang="hu-HU" dirty="0" smtClean="0"/>
              <a:t>Helyzete napjainkban, távolabbi kilátások</a:t>
            </a:r>
          </a:p>
        </p:txBody>
      </p:sp>
      <p:sp>
        <p:nvSpPr>
          <p:cNvPr id="5" name="Téglalap 4" descr="expozíció"/>
          <p:cNvSpPr>
            <a:spLocks noChangeAspect="1" noChangeArrowheads="1"/>
          </p:cNvSpPr>
          <p:nvPr/>
        </p:nvSpPr>
        <p:spPr bwMode="auto">
          <a:xfrm>
            <a:off x="4739475" y="216024"/>
            <a:ext cx="3360381" cy="3789040"/>
          </a:xfrm>
          <a:prstGeom prst="rect">
            <a:avLst/>
          </a:prstGeom>
          <a:blipFill dpi="0" rotWithShape="1">
            <a:blip r:embed="rId3"/>
            <a:srcRect/>
            <a:stretch>
              <a:fillRect l="-38497" r="-23231"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0" y="648469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969696"/>
                </a:solidFill>
                <a:latin typeface="Arial" pitchFamily="34" charset="0"/>
                <a:cs typeface="Arial" pitchFamily="34" charset="0"/>
              </a:rPr>
              <a:t>Készítette: Csonka Barbara</a:t>
            </a:r>
            <a:r>
              <a:rPr lang="hu-HU" dirty="0" smtClean="0">
                <a:solidFill>
                  <a:srgbClr val="969696"/>
                </a:solidFill>
              </a:rPr>
              <a:t>		</a:t>
            </a:r>
            <a:r>
              <a:rPr lang="hu-HU" sz="1600" dirty="0">
                <a:solidFill>
                  <a:srgbClr val="9696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smtClean="0">
                <a:solidFill>
                  <a:srgbClr val="969696"/>
                </a:solidFill>
                <a:latin typeface="Arial" pitchFamily="34" charset="0"/>
                <a:cs typeface="Arial" pitchFamily="34" charset="0"/>
              </a:rPr>
              <a:t>                                            Felkészítő tanár: Molnár Attila</a:t>
            </a:r>
            <a:endParaRPr lang="hu-HU" sz="1600" dirty="0">
              <a:solidFill>
                <a:srgbClr val="9696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31358"/>
            <a:ext cx="457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50" b="1" dirty="0">
                <a:latin typeface="Arial" pitchFamily="34" charset="0"/>
                <a:cs typeface="Arial" pitchFamily="34" charset="0"/>
              </a:rPr>
              <a:t>Bláthy</a:t>
            </a:r>
            <a:r>
              <a:rPr lang="hu-HU" sz="1450" b="1" dirty="0" smtClean="0">
                <a:solidFill>
                  <a:srgbClr val="9696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Ottó Titusz Informatikai Szakközépiskola</a:t>
            </a:r>
          </a:p>
          <a:p>
            <a:r>
              <a:rPr lang="hu-HU" sz="1450" b="1" dirty="0" smtClean="0">
                <a:latin typeface="Arial" pitchFamily="34" charset="0"/>
                <a:cs typeface="Arial" pitchFamily="34" charset="0"/>
              </a:rPr>
              <a:t>1032 </a:t>
            </a:r>
            <a:r>
              <a:rPr lang="hu-HU" sz="1450" b="1" dirty="0">
                <a:latin typeface="Arial" pitchFamily="34" charset="0"/>
                <a:cs typeface="Arial" pitchFamily="34" charset="0"/>
              </a:rPr>
              <a:t>Budapest, Bécsi út 134.</a:t>
            </a:r>
            <a:endParaRPr lang="hu-HU" sz="1450" b="1" dirty="0">
              <a:solidFill>
                <a:srgbClr val="96969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9194" y="188640"/>
            <a:ext cx="867328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50" b="1" dirty="0" smtClean="0">
                <a:solidFill>
                  <a:schemeClr val="accent6"/>
                </a:solidFill>
              </a:rPr>
              <a:t>A kezdetek – A riói konferencia  dokumentumai</a:t>
            </a:r>
            <a:endParaRPr lang="hu-HU" sz="2850" b="1" dirty="0">
              <a:solidFill>
                <a:schemeClr val="accent6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45955" y="1196752"/>
            <a:ext cx="568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u="sng" dirty="0" smtClean="0">
                <a:solidFill>
                  <a:schemeClr val="bg2"/>
                </a:solidFill>
              </a:rPr>
              <a:t>Öt dokumentum született</a:t>
            </a:r>
            <a:r>
              <a:rPr lang="hu-HU" sz="2200" dirty="0" smtClean="0">
                <a:solidFill>
                  <a:schemeClr val="bg2"/>
                </a:solidFill>
              </a:rPr>
              <a:t>:</a:t>
            </a:r>
            <a:endParaRPr lang="hu-HU" sz="2200" dirty="0">
              <a:solidFill>
                <a:schemeClr val="bg2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7908" y="1687604"/>
            <a:ext cx="8673286" cy="334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+mj-lt"/>
              <a:buAutoNum type="arabicParenR"/>
            </a:pPr>
            <a:r>
              <a:rPr lang="hu-HU" sz="2050" dirty="0" smtClean="0">
                <a:solidFill>
                  <a:schemeClr val="bg2"/>
                </a:solidFill>
              </a:rPr>
              <a:t>Riói Nyilatkozat a Környezetről és a Fejlődésről – Ez alapelveket tartalmaz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arenR"/>
            </a:pPr>
            <a:r>
              <a:rPr lang="hu-HU" sz="2050" dirty="0" smtClean="0">
                <a:solidFill>
                  <a:schemeClr val="bg2"/>
                </a:solidFill>
              </a:rPr>
              <a:t>Keretegyezmény az éghajlatváltozásról – A korlátozások ellenzői főképp az USA és a fejlődő országok voltak, így konkrét kötelezettségek nem születtek, csak a különleges felelősséget hangsúlyozták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arenR"/>
            </a:pPr>
            <a:r>
              <a:rPr lang="hu-HU" sz="2050" dirty="0" smtClean="0">
                <a:solidFill>
                  <a:schemeClr val="bg2"/>
                </a:solidFill>
              </a:rPr>
              <a:t>Egyezmény a biológiai diverzitásról – A klasszikus környezetvédelmet érthetjük alatta, amelynek célja a genetikai erőforrások védelmezése és hasznosítása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arenR"/>
            </a:pPr>
            <a:r>
              <a:rPr lang="hu-HU" sz="2050" dirty="0" smtClean="0">
                <a:solidFill>
                  <a:schemeClr val="bg2"/>
                </a:solidFill>
              </a:rPr>
              <a:t>Nyilatkozat az erdőkről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arenR"/>
            </a:pPr>
            <a:r>
              <a:rPr lang="hu-HU" sz="2050" dirty="0" smtClean="0">
                <a:solidFill>
                  <a:schemeClr val="bg2"/>
                </a:solidFill>
              </a:rPr>
              <a:t>Feladatok a XXI. </a:t>
            </a:r>
            <a:r>
              <a:rPr lang="hu-HU" sz="2050" dirty="0">
                <a:solidFill>
                  <a:schemeClr val="bg2"/>
                </a:solidFill>
              </a:rPr>
              <a:t>s</a:t>
            </a:r>
            <a:r>
              <a:rPr lang="hu-HU" sz="2050" dirty="0" smtClean="0">
                <a:solidFill>
                  <a:schemeClr val="bg2"/>
                </a:solidFill>
              </a:rPr>
              <a:t>zázadra – az AGENDA-21 akcióprogram gyűjtemény</a:t>
            </a:r>
            <a:endParaRPr lang="hu-HU" sz="20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7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9194" y="188640"/>
            <a:ext cx="867328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60588" algn="l"/>
              </a:tabLst>
            </a:pPr>
            <a:r>
              <a:rPr lang="hu-HU" sz="2850" b="1" dirty="0" smtClean="0">
                <a:solidFill>
                  <a:schemeClr val="accent6"/>
                </a:solidFill>
              </a:rPr>
              <a:t>A Fenntartható Fejlődés Világkonferenciája</a:t>
            </a:r>
            <a:endParaRPr lang="hu-HU" sz="2850" b="1" dirty="0">
              <a:solidFill>
                <a:schemeClr val="accent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19194" y="1196752"/>
            <a:ext cx="852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50"/>
                </a:solidFill>
              </a:rPr>
              <a:t>A 2002-ben, Johannesburgban megrendezett konferencián a résztvevők számvetést készítettek  a riói konferencia után eltelt évekről. 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4" y="2132856"/>
            <a:ext cx="4896544" cy="2629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5504656" y="2183069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B050"/>
                </a:solidFill>
              </a:rPr>
              <a:t>Az elemzéssel arra a következtetésre jutottak, hogy  10 év alatt nem történt jelentős változás gazdasági és környezetvédelmi szempontból, mi több, bolygónk helyzete jelentősen romlott</a:t>
            </a:r>
            <a:r>
              <a:rPr lang="hu-HU" dirty="0" smtClean="0">
                <a:solidFill>
                  <a:srgbClr val="00B050"/>
                </a:solidFill>
              </a:rPr>
              <a:t>.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19194" y="5229200"/>
            <a:ext cx="8025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B050"/>
                </a:solidFill>
              </a:rPr>
              <a:t>A javulás érdekében a tárgyaláson résztvevő országok új egyezmények létrehozását szorgalmazták, továbbá fontos teendőket fogalmaztak meg a jövőre vonatkozóan: Értekeztek többek között a segélyek, a globalizáció és a kereskedelem kérdéséről is.</a:t>
            </a:r>
            <a:endParaRPr lang="hu-H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7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854">
            <a:off x="7483528" y="2227030"/>
            <a:ext cx="1217659" cy="1820399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3" name="Szövegdoboz 2"/>
          <p:cNvSpPr txBox="1"/>
          <p:nvPr/>
        </p:nvSpPr>
        <p:spPr>
          <a:xfrm>
            <a:off x="219194" y="188640"/>
            <a:ext cx="65527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50" b="1" dirty="0" smtClean="0">
                <a:solidFill>
                  <a:schemeClr val="accent6"/>
                </a:solidFill>
              </a:rPr>
              <a:t>Mit tehet az ember?</a:t>
            </a:r>
            <a:endParaRPr lang="hu-HU" sz="2850" b="1" dirty="0">
              <a:solidFill>
                <a:schemeClr val="accent6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1196752"/>
            <a:ext cx="84920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dirty="0" smtClean="0">
                <a:solidFill>
                  <a:srgbClr val="00B050"/>
                </a:solidFill>
              </a:rPr>
              <a:t>Környezetünk megóvása érdekében a következők szükségesek:</a:t>
            </a:r>
            <a:endParaRPr lang="hu-HU" sz="2100" dirty="0">
              <a:solidFill>
                <a:srgbClr val="00B05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30424" y="1844824"/>
            <a:ext cx="7181930" cy="3306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Courier New" pitchFamily="49" charset="0"/>
              <a:buChar char="o"/>
            </a:pPr>
            <a:r>
              <a:rPr lang="hu-HU" sz="1950" dirty="0">
                <a:solidFill>
                  <a:srgbClr val="00B050"/>
                </a:solidFill>
              </a:rPr>
              <a:t>A</a:t>
            </a:r>
            <a:r>
              <a:rPr lang="hu-HU" sz="1950" dirty="0" smtClean="0">
                <a:solidFill>
                  <a:srgbClr val="00B050"/>
                </a:solidFill>
              </a:rPr>
              <a:t> szükségletek és erőforrások összhangjának megtartása</a:t>
            </a:r>
          </a:p>
          <a:p>
            <a:pPr marL="285750" indent="-285750">
              <a:spcAft>
                <a:spcPts val="800"/>
              </a:spcAft>
              <a:buFont typeface="Courier New" pitchFamily="49" charset="0"/>
              <a:buChar char="o"/>
            </a:pPr>
            <a:r>
              <a:rPr lang="hu-HU" sz="1950" dirty="0" smtClean="0">
                <a:solidFill>
                  <a:srgbClr val="00B050"/>
                </a:solidFill>
              </a:rPr>
              <a:t>Regenerálódási idő biztosítása a megújuló energiaforrások számára</a:t>
            </a:r>
          </a:p>
          <a:p>
            <a:pPr marL="285750" indent="-285750">
              <a:spcAft>
                <a:spcPts val="800"/>
              </a:spcAft>
              <a:buFont typeface="Courier New" pitchFamily="49" charset="0"/>
              <a:buChar char="o"/>
            </a:pPr>
            <a:r>
              <a:rPr lang="hu-HU" sz="1950" dirty="0" smtClean="0">
                <a:solidFill>
                  <a:srgbClr val="00B050"/>
                </a:solidFill>
              </a:rPr>
              <a:t>A nem megújuló energiák felhasználását a technikai fejlődéshez kell igazítani</a:t>
            </a:r>
          </a:p>
          <a:p>
            <a:pPr marL="800100" lvl="1" indent="-342900">
              <a:spcAft>
                <a:spcPts val="800"/>
              </a:spcAft>
              <a:buFont typeface="Wingdings" pitchFamily="2" charset="2"/>
              <a:buChar char="§"/>
            </a:pPr>
            <a:r>
              <a:rPr lang="hu-HU" sz="1950" dirty="0" smtClean="0">
                <a:solidFill>
                  <a:srgbClr val="00B050"/>
                </a:solidFill>
              </a:rPr>
              <a:t>A helyettesíthető anyagok lehetőségeinek kutatása</a:t>
            </a:r>
          </a:p>
          <a:p>
            <a:pPr marL="173038" lvl="1" indent="-173038">
              <a:spcAft>
                <a:spcPts val="800"/>
              </a:spcAft>
              <a:buFont typeface="Courier New" pitchFamily="49" charset="0"/>
              <a:buChar char="o"/>
            </a:pPr>
            <a:r>
              <a:rPr lang="hu-HU" sz="1950" dirty="0" smtClean="0">
                <a:solidFill>
                  <a:srgbClr val="00B050"/>
                </a:solidFill>
              </a:rPr>
              <a:t>  A hulladék elhelyezést a befogadóképességhez mérten kell végezni</a:t>
            </a:r>
          </a:p>
          <a:p>
            <a:pPr marL="173038" lvl="1" indent="-173038">
              <a:spcAft>
                <a:spcPts val="800"/>
              </a:spcAft>
              <a:buFont typeface="Courier New" pitchFamily="49" charset="0"/>
              <a:buChar char="o"/>
            </a:pPr>
            <a:r>
              <a:rPr lang="hu-HU" sz="1950" dirty="0">
                <a:solidFill>
                  <a:srgbClr val="00B050"/>
                </a:solidFill>
              </a:rPr>
              <a:t> </a:t>
            </a:r>
            <a:r>
              <a:rPr lang="hu-HU" sz="1950" dirty="0" smtClean="0">
                <a:solidFill>
                  <a:srgbClr val="00B050"/>
                </a:solidFill>
              </a:rPr>
              <a:t>A károsodott területek rehabilitálása</a:t>
            </a:r>
            <a:endParaRPr lang="hu-HU" sz="1950" dirty="0">
              <a:solidFill>
                <a:srgbClr val="00B05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4" y="5150857"/>
            <a:ext cx="2687942" cy="1478368"/>
          </a:xfrm>
          <a:prstGeom prst="rect">
            <a:avLst/>
          </a:prstGeom>
        </p:spPr>
      </p:pic>
      <p:pic>
        <p:nvPicPr>
          <p:cNvPr id="2050" name="Picture 2" descr="C:\Users\Borci\AppData\Local\Microsoft\Windows\Temporary Internet Files\Content.IE5\HHKFBO1M\MP90042439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40" y="5149513"/>
            <a:ext cx="3312582" cy="1479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orci\AppData\Local\Microsoft\Windows\Temporary Internet Files\Content.IE5\RM4IK9HN\MC90043807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794419"/>
            <a:ext cx="1812777" cy="18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1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23528" y="1709514"/>
            <a:ext cx="78488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" sz="2400" dirty="0" smtClean="0"/>
              <a:t>Milyen két fő pillér alkotja a fenntarthatóság fogalmát?</a:t>
            </a:r>
          </a:p>
          <a:p>
            <a:pPr marL="342900" indent="-342900">
              <a:buFont typeface="+mj-lt"/>
              <a:buAutoNum type="arabicParenR"/>
            </a:pPr>
            <a:r>
              <a:rPr lang="hu-HU" sz="2400" dirty="0"/>
              <a:t>Milyen folyamat idézhette elő a környezetrombolást a múlt században</a:t>
            </a:r>
            <a:r>
              <a:rPr lang="hu-HU" sz="2400" dirty="0" smtClean="0"/>
              <a:t>?</a:t>
            </a:r>
          </a:p>
          <a:p>
            <a:pPr marL="342900" indent="-342900">
              <a:buFont typeface="+mj-lt"/>
              <a:buAutoNum type="arabicParenR"/>
            </a:pPr>
            <a:r>
              <a:rPr lang="hu-HU" sz="2400" dirty="0" smtClean="0"/>
              <a:t>Milyen lépéseket tett az ENSZ a környezet megóvása érdekében?</a:t>
            </a:r>
          </a:p>
          <a:p>
            <a:pPr marL="342900" indent="-342900">
              <a:buFont typeface="+mj-lt"/>
              <a:buAutoNum type="arabicParenR"/>
            </a:pPr>
            <a:r>
              <a:rPr lang="hu-HU" sz="2400" dirty="0" smtClean="0"/>
              <a:t>Mikről döntöttek a riói konferencián?</a:t>
            </a:r>
          </a:p>
          <a:p>
            <a:pPr marL="342900" indent="-342900">
              <a:buFont typeface="+mj-lt"/>
              <a:buAutoNum type="arabicParenR"/>
            </a:pPr>
            <a:r>
              <a:rPr lang="hu-HU" sz="2400" dirty="0" smtClean="0"/>
              <a:t>Mit takart a </a:t>
            </a:r>
            <a:r>
              <a:rPr lang="hu-HU" sz="2400" dirty="0" err="1" smtClean="0"/>
              <a:t>kyotói</a:t>
            </a:r>
            <a:r>
              <a:rPr lang="hu-HU" sz="2400" dirty="0" smtClean="0"/>
              <a:t> egyezmény?</a:t>
            </a:r>
          </a:p>
          <a:p>
            <a:pPr marL="342900" indent="-342900">
              <a:buFont typeface="+mj-lt"/>
              <a:buAutoNum type="arabicParenR"/>
            </a:pPr>
            <a:endParaRPr lang="hu-HU" dirty="0"/>
          </a:p>
          <a:p>
            <a:pPr marL="342900" indent="-342900">
              <a:buFont typeface="+mj-lt"/>
              <a:buAutoNum type="arabicParenR"/>
            </a:pPr>
            <a:endParaRPr lang="hu" dirty="0"/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703146" y="692696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3200" b="1" dirty="0" smtClean="0"/>
              <a:t>Ellenőrző kérdések – Mennyire voltál figyelmes?</a:t>
            </a:r>
            <a:endParaRPr lang="hu-HU" sz="3200" b="1" dirty="0"/>
          </a:p>
        </p:txBody>
      </p:sp>
      <p:pic>
        <p:nvPicPr>
          <p:cNvPr id="14" name="Picture 4" descr="C:\Users\Borci\AppData\Local\Microsoft\Windows\Temporary Internet Files\Content.IE5\HHKFBO1M\MC90044010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05" y="3484984"/>
            <a:ext cx="1538567" cy="17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8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-252536" y="-27384"/>
            <a:ext cx="3802301" cy="7140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400" b="1" dirty="0" smtClean="0"/>
              <a:t>Felhasznált források</a:t>
            </a:r>
            <a:endParaRPr lang="hu-HU" sz="2400" b="1" dirty="0"/>
          </a:p>
        </p:txBody>
      </p:sp>
      <p:sp>
        <p:nvSpPr>
          <p:cNvPr id="5" name="Szöveg helye 2"/>
          <p:cNvSpPr txBox="1">
            <a:spLocks/>
          </p:cNvSpPr>
          <p:nvPr/>
        </p:nvSpPr>
        <p:spPr>
          <a:xfrm>
            <a:off x="179512" y="548680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itchFamily="49" charset="0"/>
              <a:buChar char="o"/>
            </a:pPr>
            <a:r>
              <a:rPr lang="hu-HU" dirty="0" smtClean="0"/>
              <a:t>Dr. Bernek Ágnes: Az ember és a Föld, Nemzeti Tankönyvkiadó </a:t>
            </a:r>
            <a:r>
              <a:rPr lang="hu-HU" dirty="0" err="1" smtClean="0"/>
              <a:t>Zrt</a:t>
            </a:r>
            <a:r>
              <a:rPr lang="hu-HU" dirty="0" smtClean="0"/>
              <a:t>., 2008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dirty="0" smtClean="0"/>
              <a:t>Saját, kézzel írott jegyzeteim és földrajz érettségi tételeim</a:t>
            </a:r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51520" y="1412776"/>
            <a:ext cx="6264696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400" b="1" dirty="0" smtClean="0"/>
              <a:t>Képek forrásai (</a:t>
            </a:r>
            <a:r>
              <a:rPr lang="hu-HU" sz="2400" b="1" dirty="0" err="1" smtClean="0"/>
              <a:t>ClipArt</a:t>
            </a:r>
            <a:r>
              <a:rPr lang="hu-HU" sz="2400" b="1" dirty="0" smtClean="0"/>
              <a:t> használat mellett)</a:t>
            </a:r>
            <a:endParaRPr lang="hu-HU" sz="2400" b="1" dirty="0"/>
          </a:p>
        </p:txBody>
      </p:sp>
      <p:sp>
        <p:nvSpPr>
          <p:cNvPr id="8" name="Téglalap 7"/>
          <p:cNvSpPr/>
          <p:nvPr/>
        </p:nvSpPr>
        <p:spPr>
          <a:xfrm>
            <a:off x="323528" y="1979979"/>
            <a:ext cx="8423328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1650" b="1" dirty="0">
                <a:solidFill>
                  <a:schemeClr val="accent6"/>
                </a:solidFill>
              </a:rPr>
              <a:t>http://</a:t>
            </a:r>
            <a:r>
              <a:rPr lang="hu-HU" sz="1650" b="1" dirty="0" smtClean="0">
                <a:solidFill>
                  <a:schemeClr val="accent6"/>
                </a:solidFill>
              </a:rPr>
              <a:t>www.icewater.hu/rovat/20/kornyezetvedelem.html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50" b="1" dirty="0" smtClean="0">
                <a:solidFill>
                  <a:schemeClr val="accent6"/>
                </a:solidFill>
              </a:rPr>
              <a:t>http</a:t>
            </a:r>
            <a:r>
              <a:rPr lang="hu-HU" sz="1650" b="1" dirty="0">
                <a:solidFill>
                  <a:schemeClr val="accent6"/>
                </a:solidFill>
              </a:rPr>
              <a:t>://www.torilecke.com/fenykepek/5-ujkor/ujkor---az-_1__-ipari-forradalom/14.-gozhajo.html</a:t>
            </a:r>
            <a:endParaRPr lang="hu" sz="1650" b="1" dirty="0">
              <a:solidFill>
                <a:schemeClr val="accent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650" b="1" dirty="0" smtClean="0">
                <a:solidFill>
                  <a:schemeClr val="accent6"/>
                </a:solidFill>
              </a:rPr>
              <a:t>http</a:t>
            </a:r>
            <a:r>
              <a:rPr lang="hu-HU" sz="1650" b="1" dirty="0">
                <a:solidFill>
                  <a:schemeClr val="accent6"/>
                </a:solidFill>
              </a:rPr>
              <a:t>://www.angliaiutazas.hu/angliai_kep_az-ipar-hazaja_1450.html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50" b="1" dirty="0" smtClean="0">
                <a:solidFill>
                  <a:schemeClr val="accent6"/>
                </a:solidFill>
              </a:rPr>
              <a:t>http</a:t>
            </a:r>
            <a:r>
              <a:rPr lang="hu-HU" sz="1650" b="1" dirty="0">
                <a:solidFill>
                  <a:schemeClr val="accent6"/>
                </a:solidFill>
              </a:rPr>
              <a:t>://www.iisd.ca/2002/wssd/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50" b="1" dirty="0" smtClean="0">
                <a:solidFill>
                  <a:schemeClr val="accent6"/>
                </a:solidFill>
              </a:rPr>
              <a:t>http</a:t>
            </a:r>
            <a:r>
              <a:rPr lang="hu-HU" sz="1650" b="1" dirty="0">
                <a:solidFill>
                  <a:schemeClr val="accent6"/>
                </a:solidFill>
              </a:rPr>
              <a:t>://www.bevezetem.hu/cikk/veszesen-no-eszaki-sarkvideki-nyari-jegolvadas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50" b="1" dirty="0" smtClean="0">
                <a:solidFill>
                  <a:schemeClr val="accent6"/>
                </a:solidFill>
              </a:rPr>
              <a:t>http</a:t>
            </a:r>
            <a:r>
              <a:rPr lang="hu-HU" sz="1650" b="1" dirty="0">
                <a:solidFill>
                  <a:schemeClr val="accent6"/>
                </a:solidFill>
              </a:rPr>
              <a:t>://hirbarat.hu/2011/12/17/magyarorszag-a-gazdasagi-valsagban/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50" b="1" dirty="0" smtClean="0">
                <a:solidFill>
                  <a:schemeClr val="accent6"/>
                </a:solidFill>
              </a:rPr>
              <a:t>http</a:t>
            </a:r>
            <a:r>
              <a:rPr lang="hu-HU" sz="1650" b="1" dirty="0">
                <a:solidFill>
                  <a:schemeClr val="accent6"/>
                </a:solidFill>
              </a:rPr>
              <a:t>://tarheelred.files.wordpress.com/2010/09/hurricane.jpg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50" b="1" dirty="0" smtClean="0">
                <a:solidFill>
                  <a:schemeClr val="accent6"/>
                </a:solidFill>
              </a:rPr>
              <a:t>http</a:t>
            </a:r>
            <a:r>
              <a:rPr lang="hu-HU" sz="1650" b="1" dirty="0">
                <a:solidFill>
                  <a:schemeClr val="accent6"/>
                </a:solidFill>
              </a:rPr>
              <a:t>://</a:t>
            </a:r>
            <a:r>
              <a:rPr lang="hu-HU" sz="1650" b="1" dirty="0" smtClean="0">
                <a:solidFill>
                  <a:schemeClr val="accent6"/>
                </a:solidFill>
              </a:rPr>
              <a:t>www.delmagyar.hu/szeged_hirek/melegebb_es_szarazabb_mint_szaz_eve/2103039/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50" b="1" dirty="0" smtClean="0">
                <a:solidFill>
                  <a:schemeClr val="accent6"/>
                </a:solidFill>
              </a:rPr>
              <a:t>http</a:t>
            </a:r>
            <a:r>
              <a:rPr lang="hu-HU" sz="1650" b="1" dirty="0">
                <a:solidFill>
                  <a:schemeClr val="accent6"/>
                </a:solidFill>
              </a:rPr>
              <a:t>://www.retrofm.hu/retro_cikk.php?id=50111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50" b="1" dirty="0" smtClean="0">
                <a:solidFill>
                  <a:schemeClr val="accent6"/>
                </a:solidFill>
              </a:rPr>
              <a:t>http</a:t>
            </a:r>
            <a:r>
              <a:rPr lang="hu-HU" sz="1650" b="1" dirty="0">
                <a:solidFill>
                  <a:schemeClr val="accent6"/>
                </a:solidFill>
              </a:rPr>
              <a:t>://r4r.ca/en/</a:t>
            </a:r>
            <a:r>
              <a:rPr lang="hu-HU" sz="1650" b="1" dirty="0" err="1">
                <a:solidFill>
                  <a:schemeClr val="accent6"/>
                </a:solidFill>
              </a:rPr>
              <a:t>theme</a:t>
            </a:r>
            <a:r>
              <a:rPr lang="hu-HU" sz="1650" b="1" dirty="0">
                <a:solidFill>
                  <a:schemeClr val="accent6"/>
                </a:solidFill>
              </a:rPr>
              <a:t>/</a:t>
            </a:r>
            <a:r>
              <a:rPr lang="hu-HU" sz="1650" b="1" dirty="0" err="1">
                <a:solidFill>
                  <a:schemeClr val="accent6"/>
                </a:solidFill>
              </a:rPr>
              <a:t>ozone-day</a:t>
            </a:r>
            <a:endParaRPr lang="hu-HU" sz="1650" b="1" dirty="0">
              <a:solidFill>
                <a:schemeClr val="accent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650" b="1" dirty="0" smtClean="0">
                <a:solidFill>
                  <a:schemeClr val="accent6"/>
                </a:solidFill>
              </a:rPr>
              <a:t>http</a:t>
            </a:r>
            <a:r>
              <a:rPr lang="hu-HU" sz="1650" b="1" dirty="0">
                <a:solidFill>
                  <a:schemeClr val="accent6"/>
                </a:solidFill>
              </a:rPr>
              <a:t>://www.psdtowordpress.eu/blog/be-productive-as-web-developer/</a:t>
            </a:r>
            <a:endParaRPr lang="hu-HU" sz="1650" b="1" dirty="0">
              <a:solidFill>
                <a:schemeClr val="accent6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75329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 txBox="1">
            <a:spLocks noGrp="1"/>
          </p:cNvSpPr>
          <p:nvPr>
            <p:ph type="title"/>
          </p:nvPr>
        </p:nvSpPr>
        <p:spPr>
          <a:xfrm>
            <a:off x="251520" y="210197"/>
            <a:ext cx="8229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100" b="1" i="1" dirty="0">
                <a:latin typeface="Times New Roman" pitchFamily="18" charset="0"/>
                <a:cs typeface="Times New Roman" pitchFamily="18" charset="0"/>
              </a:rPr>
              <a:t>„A fenntartható fejlődés a fejlődés olyan formája, amely a jelen szükségleteinek kielégítése mellett nem fosztja meg a jövő generációit saját szükségleteik kielégítésének </a:t>
            </a:r>
            <a:r>
              <a:rPr lang="hu-HU" sz="2100" b="1" i="1" dirty="0" smtClean="0">
                <a:latin typeface="Times New Roman" pitchFamily="18" charset="0"/>
                <a:cs typeface="Times New Roman" pitchFamily="18" charset="0"/>
              </a:rPr>
              <a:t>lehetőségétől.”</a:t>
            </a: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499992" y="1268760"/>
            <a:ext cx="4429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accent6"/>
                </a:solidFill>
                <a:latin typeface="Constantia" pitchFamily="18" charset="0"/>
              </a:rPr>
              <a:t>- ENSZ: Közös jövőnk jelentés, 1987.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10281" y="2656748"/>
            <a:ext cx="77794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50" b="1" dirty="0" smtClean="0">
                <a:solidFill>
                  <a:srgbClr val="00B050"/>
                </a:solidFill>
                <a:latin typeface="+mj-lt"/>
              </a:rPr>
              <a:t>Rohanó és egyre modernebb világunk meghatározó tényezője a fenti idézet tartalma, afféle küldetésként is felfogható.</a:t>
            </a:r>
            <a:endParaRPr lang="hu-HU" sz="225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24707" y="3596403"/>
            <a:ext cx="8631614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50" i="1" dirty="0" smtClean="0">
                <a:solidFill>
                  <a:schemeClr val="bg2"/>
                </a:solidFill>
              </a:rPr>
              <a:t>De milyen gondolkodásmódot, </a:t>
            </a:r>
            <a:r>
              <a:rPr lang="hu-HU" sz="2150" i="1" dirty="0">
                <a:solidFill>
                  <a:schemeClr val="bg2"/>
                </a:solidFill>
              </a:rPr>
              <a:t>hozzáállást</a:t>
            </a:r>
            <a:r>
              <a:rPr lang="hu-HU" sz="2150" i="1" dirty="0" smtClean="0">
                <a:solidFill>
                  <a:schemeClr val="bg2"/>
                </a:solidFill>
              </a:rPr>
              <a:t> igénye a fenntartható fejlődés? </a:t>
            </a:r>
            <a:endParaRPr lang="hu-HU" sz="2150" i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84185" y="4828979"/>
            <a:ext cx="8631613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150" i="1" dirty="0">
                <a:solidFill>
                  <a:schemeClr val="bg2"/>
                </a:solidFill>
              </a:rPr>
              <a:t>Mit kell tennie a jelen kor emberének ahhoz, hogy </a:t>
            </a:r>
            <a:r>
              <a:rPr lang="hu-HU" sz="2150" i="1" dirty="0" smtClean="0">
                <a:solidFill>
                  <a:schemeClr val="bg2"/>
                </a:solidFill>
              </a:rPr>
              <a:t>eleget tehessen a</a:t>
            </a:r>
            <a:br>
              <a:rPr lang="hu-HU" sz="2150" i="1" dirty="0" smtClean="0">
                <a:solidFill>
                  <a:schemeClr val="bg2"/>
                </a:solidFill>
              </a:rPr>
            </a:br>
            <a:r>
              <a:rPr lang="hu-HU" sz="2150" i="1" dirty="0" smtClean="0">
                <a:solidFill>
                  <a:schemeClr val="bg2"/>
                </a:solidFill>
              </a:rPr>
              <a:t>„szükségletek kielégítésének”?</a:t>
            </a:r>
            <a:endParaRPr lang="hu-HU" sz="2150" i="1" dirty="0"/>
          </a:p>
          <a:p>
            <a:pPr algn="r"/>
            <a:endParaRPr lang="hu-HU" sz="2150" i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10281" y="5949280"/>
            <a:ext cx="8631614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50" i="1" dirty="0" smtClean="0">
                <a:solidFill>
                  <a:schemeClr val="bg2"/>
                </a:solidFill>
              </a:rPr>
              <a:t>Merre tart Földünk, milyen jövő várhat </a:t>
            </a:r>
            <a:r>
              <a:rPr lang="hu-HU" sz="2150" i="1" dirty="0" err="1" smtClean="0">
                <a:solidFill>
                  <a:schemeClr val="bg2"/>
                </a:solidFill>
              </a:rPr>
              <a:t>rán</a:t>
            </a:r>
            <a:r>
              <a:rPr lang="hu-HU" sz="2150" i="1" dirty="0" smtClean="0">
                <a:solidFill>
                  <a:schemeClr val="bg2"/>
                </a:solidFill>
              </a:rPr>
              <a:t>(k)?</a:t>
            </a:r>
            <a:endParaRPr lang="hu-HU" sz="2150" i="1" dirty="0">
              <a:solidFill>
                <a:schemeClr val="bg2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04245" y="4250163"/>
            <a:ext cx="8631614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50" i="1" dirty="0" smtClean="0">
                <a:solidFill>
                  <a:schemeClr val="bg2"/>
                </a:solidFill>
              </a:rPr>
              <a:t>Mennyire összetett ez a jelenség? Mik a fő alkotórészei?</a:t>
            </a:r>
            <a:endParaRPr lang="hu-HU" sz="2150" i="1" dirty="0"/>
          </a:p>
        </p:txBody>
      </p:sp>
    </p:spTree>
    <p:extLst>
      <p:ext uri="{BB962C8B-B14F-4D97-AF65-F5344CB8AC3E}">
        <p14:creationId xmlns:p14="http://schemas.microsoft.com/office/powerpoint/2010/main" val="163394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6" presetClass="exit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3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3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 txBox="1">
            <a:spLocks noGrp="1"/>
          </p:cNvSpPr>
          <p:nvPr>
            <p:ph type="title"/>
          </p:nvPr>
        </p:nvSpPr>
        <p:spPr>
          <a:xfrm>
            <a:off x="251520" y="210197"/>
            <a:ext cx="8229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100" b="1" i="1" dirty="0">
                <a:latin typeface="Times New Roman" pitchFamily="18" charset="0"/>
                <a:cs typeface="Times New Roman" pitchFamily="18" charset="0"/>
              </a:rPr>
              <a:t>„A fenntartható fejlődés a fejlődés olyan formája, amely a jelen szükségleteinek kielégítése mellett nem fosztja meg a jövő generációit saját szükségleteik kielégítésének </a:t>
            </a:r>
            <a:r>
              <a:rPr lang="hu-HU" sz="2100" b="1" i="1" dirty="0" smtClean="0">
                <a:latin typeface="Times New Roman" pitchFamily="18" charset="0"/>
                <a:cs typeface="Times New Roman" pitchFamily="18" charset="0"/>
              </a:rPr>
              <a:t>lehetőségétől.”</a:t>
            </a: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1" y="3068960"/>
            <a:ext cx="1346421" cy="186177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499992" y="1268760"/>
            <a:ext cx="4429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accent6"/>
                </a:solidFill>
                <a:latin typeface="Constantia" pitchFamily="18" charset="0"/>
              </a:rPr>
              <a:t>- ENSZ: Közös jövőnk jelentés, 1987.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95536" y="3607296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accent1"/>
                </a:solidFill>
              </a:rPr>
              <a:t>Bemutatómban ezekre a kérdésekre is keressük a választ.</a:t>
            </a:r>
            <a:endParaRPr lang="hu-H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8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119675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B050"/>
                </a:solidFill>
              </a:rPr>
              <a:t>A fenntartható fejlődés összetettségének vizsgálata előtt fontos, hogy meghatározzuk főbb alkotóelemeit, amelyek jelen esetben a </a:t>
            </a:r>
            <a:r>
              <a:rPr lang="hu-HU" sz="2000" i="1" dirty="0" smtClean="0">
                <a:solidFill>
                  <a:srgbClr val="00B050"/>
                </a:solidFill>
              </a:rPr>
              <a:t>gazdasági</a:t>
            </a:r>
            <a:r>
              <a:rPr lang="hu-HU" sz="2000" dirty="0" smtClean="0">
                <a:solidFill>
                  <a:srgbClr val="00B050"/>
                </a:solidFill>
              </a:rPr>
              <a:t> és </a:t>
            </a:r>
            <a:r>
              <a:rPr lang="hu-HU" sz="2000" i="1" dirty="0" smtClean="0">
                <a:solidFill>
                  <a:srgbClr val="00B050"/>
                </a:solidFill>
              </a:rPr>
              <a:t>környezeti</a:t>
            </a:r>
            <a:r>
              <a:rPr lang="hu-HU" sz="2000" dirty="0" smtClean="0">
                <a:solidFill>
                  <a:srgbClr val="00B050"/>
                </a:solidFill>
              </a:rPr>
              <a:t> hatásokat, folyamatokat takarják.</a:t>
            </a:r>
            <a:endParaRPr lang="hu-HU" sz="2000" dirty="0">
              <a:solidFill>
                <a:srgbClr val="00B05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3528" y="2225872"/>
            <a:ext cx="68837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u="sng" dirty="0" smtClean="0">
                <a:solidFill>
                  <a:srgbClr val="00B050"/>
                </a:solidFill>
              </a:rPr>
              <a:t>Környezeti elemek: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hu-HU" sz="2000" dirty="0" smtClean="0">
                <a:solidFill>
                  <a:srgbClr val="00B050"/>
                </a:solidFill>
              </a:rPr>
              <a:t>Környezetszennyezés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hu-HU" sz="2000" dirty="0" smtClean="0">
                <a:solidFill>
                  <a:srgbClr val="00B050"/>
                </a:solidFill>
              </a:rPr>
              <a:t>Környezetvédelem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hu-HU" sz="2000" dirty="0" smtClean="0">
                <a:solidFill>
                  <a:srgbClr val="00B050"/>
                </a:solidFill>
              </a:rPr>
              <a:t>Globális felmelegedés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hu-HU" sz="2000" dirty="0" smtClean="0">
                <a:solidFill>
                  <a:srgbClr val="00B050"/>
                </a:solidFill>
              </a:rPr>
              <a:t>Megújuló energiaforrások – Zöldgazdálkodás</a:t>
            </a:r>
            <a:endParaRPr lang="hu-HU" sz="2000" dirty="0">
              <a:solidFill>
                <a:srgbClr val="00B05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938795" y="4581128"/>
            <a:ext cx="68837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hu-HU" sz="2000" u="sng" dirty="0" smtClean="0">
                <a:solidFill>
                  <a:srgbClr val="00B050"/>
                </a:solidFill>
              </a:rPr>
              <a:t>Gazdasági vonatkozás:</a:t>
            </a:r>
          </a:p>
          <a:p>
            <a:pPr marL="342900" indent="-342900" algn="r">
              <a:buFont typeface="Wingdings" pitchFamily="2" charset="2"/>
              <a:buChar char="v"/>
            </a:pPr>
            <a:r>
              <a:rPr lang="hu-HU" sz="2000" dirty="0" smtClean="0">
                <a:solidFill>
                  <a:srgbClr val="00B050"/>
                </a:solidFill>
              </a:rPr>
              <a:t>Globalizáció</a:t>
            </a:r>
          </a:p>
          <a:p>
            <a:pPr marL="342900" indent="-342900" algn="r">
              <a:buFont typeface="Wingdings" pitchFamily="2" charset="2"/>
              <a:buChar char="v"/>
            </a:pPr>
            <a:r>
              <a:rPr lang="hu-HU" sz="2000" dirty="0" smtClean="0">
                <a:solidFill>
                  <a:srgbClr val="00B050"/>
                </a:solidFill>
              </a:rPr>
              <a:t>Gazdasági válság</a:t>
            </a:r>
          </a:p>
          <a:p>
            <a:pPr marL="342900" indent="-342900" algn="r">
              <a:buFont typeface="Wingdings" pitchFamily="2" charset="2"/>
              <a:buChar char="v"/>
            </a:pPr>
            <a:r>
              <a:rPr lang="hu-HU" sz="2000" dirty="0" smtClean="0">
                <a:solidFill>
                  <a:srgbClr val="00B050"/>
                </a:solidFill>
              </a:rPr>
              <a:t>Fejlett és fejlődő országok helyzete</a:t>
            </a:r>
          </a:p>
          <a:p>
            <a:pPr marL="342900" indent="-342900" algn="r">
              <a:buFont typeface="Wingdings" pitchFamily="2" charset="2"/>
              <a:buChar char="v"/>
            </a:pPr>
            <a:r>
              <a:rPr lang="hu-HU" sz="2000" dirty="0" smtClean="0">
                <a:solidFill>
                  <a:srgbClr val="00B050"/>
                </a:solidFill>
              </a:rPr>
              <a:t>Világméretű szegénység</a:t>
            </a:r>
          </a:p>
          <a:p>
            <a:pPr marL="342900" indent="-342900" algn="r">
              <a:buFont typeface="Wingdings" pitchFamily="2" charset="2"/>
              <a:buChar char="v"/>
            </a:pPr>
            <a:r>
              <a:rPr lang="hu-HU" sz="2000" dirty="0" smtClean="0">
                <a:solidFill>
                  <a:srgbClr val="00B050"/>
                </a:solidFill>
              </a:rPr>
              <a:t>Népesedési és urbanizációs válság</a:t>
            </a:r>
            <a:endParaRPr lang="hu-HU" sz="2000" dirty="0">
              <a:solidFill>
                <a:srgbClr val="00B05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19194" y="188640"/>
            <a:ext cx="854936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50" b="1" dirty="0" smtClean="0">
                <a:solidFill>
                  <a:schemeClr val="accent6"/>
                </a:solidFill>
              </a:rPr>
              <a:t>Az alappillérek</a:t>
            </a:r>
            <a:endParaRPr lang="hu-HU" sz="2850" b="1" dirty="0">
              <a:solidFill>
                <a:schemeClr val="accent6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98888"/>
            <a:ext cx="2644130" cy="1985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relaxedInset"/>
            <a:contourClr>
              <a:srgbClr val="969696"/>
            </a:contour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89" y="2063533"/>
            <a:ext cx="2924488" cy="1947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773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9194" y="188640"/>
            <a:ext cx="854936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50" b="1" dirty="0" smtClean="0">
                <a:solidFill>
                  <a:schemeClr val="accent6"/>
                </a:solidFill>
              </a:rPr>
              <a:t>A környezetvédelem fontossága</a:t>
            </a:r>
            <a:endParaRPr lang="hu-HU" sz="2850" b="1" dirty="0">
              <a:solidFill>
                <a:schemeClr val="accent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19194" y="1268758"/>
            <a:ext cx="867328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50" dirty="0" smtClean="0">
                <a:solidFill>
                  <a:srgbClr val="00B050"/>
                </a:solidFill>
              </a:rPr>
              <a:t>Az ember a bioszféra alakítója, beavatkozásával a dinamikus ökológiai egyensúlyt módosítja, szegényíti, vagy akár el is pusztítja.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19194" y="2204864"/>
            <a:ext cx="86732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150" dirty="0" smtClean="0">
                <a:solidFill>
                  <a:srgbClr val="00B050"/>
                </a:solidFill>
              </a:rPr>
              <a:t>Ezt felismerve már a XIX. század második felében jelentős természetvédelmi törekvések kezdődtek, ami napjainkra is szintén igaz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150" dirty="0" smtClean="0">
                <a:solidFill>
                  <a:srgbClr val="00B050"/>
                </a:solidFill>
              </a:rPr>
              <a:t>A környezetpusztítás azonban rendkívüli mértékben felgyorsult a XX. században, amely világméretű káoszhoz vezetett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079">
            <a:off x="503043" y="4024149"/>
            <a:ext cx="3672408" cy="2339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346">
            <a:off x="5193832" y="3919729"/>
            <a:ext cx="3401092" cy="2560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51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9194" y="188640"/>
            <a:ext cx="854936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50" b="1" dirty="0" smtClean="0">
                <a:solidFill>
                  <a:schemeClr val="accent6"/>
                </a:solidFill>
              </a:rPr>
              <a:t>Égető kérdés: Globális felmelegedés</a:t>
            </a:r>
            <a:endParaRPr lang="hu-HU" sz="2850" b="1" dirty="0">
              <a:solidFill>
                <a:schemeClr val="accent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44710" y="1299969"/>
            <a:ext cx="8549366" cy="299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100" dirty="0">
                <a:solidFill>
                  <a:srgbClr val="00B050"/>
                </a:solidFill>
              </a:rPr>
              <a:t>K</a:t>
            </a:r>
            <a:r>
              <a:rPr lang="hu-HU" sz="2100" dirty="0" smtClean="0">
                <a:solidFill>
                  <a:srgbClr val="00B050"/>
                </a:solidFill>
              </a:rPr>
              <a:t>ülönböző hírforrásoktól szinte naponta tudunk meg olyan információkat, amik az ózonréteg aggasztó vékonyodását, a jégsapkák olvadását taglalják. Mindezek nagyrészt a globális felmelegedés következményei, amely a XXI. század egyik legjelentősebb problémája. </a:t>
            </a:r>
          </a:p>
          <a:p>
            <a:pPr algn="just"/>
            <a:r>
              <a:rPr lang="hu-HU" sz="2100" dirty="0">
                <a:solidFill>
                  <a:srgbClr val="00B050"/>
                </a:solidFill>
              </a:rPr>
              <a:t>Maga a jelenség a Földi légkör átlaghőmérsékletének növekedését jelenti, miközben számos, az ember számára mérgező gáz is </a:t>
            </a:r>
            <a:r>
              <a:rPr lang="hu-HU" sz="2100" dirty="0" smtClean="0">
                <a:solidFill>
                  <a:srgbClr val="00B050"/>
                </a:solidFill>
              </a:rPr>
              <a:t>felszabadul.</a:t>
            </a:r>
            <a:endParaRPr lang="hu-HU" sz="2100" dirty="0">
              <a:solidFill>
                <a:srgbClr val="00B050"/>
              </a:solidFill>
            </a:endParaRPr>
          </a:p>
          <a:p>
            <a:pPr algn="just"/>
            <a:r>
              <a:rPr lang="hu-HU" sz="2100" dirty="0">
                <a:solidFill>
                  <a:srgbClr val="00B050"/>
                </a:solidFill>
              </a:rPr>
              <a:t>A jelenség a közlekedés, az iparosodás megkezdésével alakult ki, és növekedett a környezet kíméletlen kiaknázása miatt.</a:t>
            </a:r>
          </a:p>
          <a:p>
            <a:pPr algn="ctr"/>
            <a:endParaRPr lang="hu-HU" sz="205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Borci\Desktop\InuvikSky.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04" r="251" b="29047"/>
          <a:stretch/>
        </p:blipFill>
        <p:spPr bwMode="auto">
          <a:xfrm>
            <a:off x="1331640" y="4257384"/>
            <a:ext cx="6897084" cy="2340000"/>
          </a:xfrm>
          <a:prstGeom prst="rect">
            <a:avLst/>
          </a:prstGeom>
          <a:noFill/>
          <a:effectLst>
            <a:glow rad="88900">
              <a:srgbClr val="0070C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4710" y="1412776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100" dirty="0" smtClean="0">
                <a:solidFill>
                  <a:srgbClr val="00B050"/>
                </a:solidFill>
              </a:rPr>
              <a:t>Az átlaghőmérséklet növekedése, és a nem kívánatos gázok felszabadulása mellett figyelembe kell venni még több lehetőséget, amelyek aggódásra adnak okot: Ilyen a világtengernek szintjének emelkedése, viharok, extrém időjárási helyzetek kialakulása, a termőföldek kiszáradása, valamint a termőterületek lecsökkenése, amely nagy valószínűséggel élelmiszeripari válságot is előidézhet.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19194" y="188640"/>
            <a:ext cx="854936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50" b="1" dirty="0" smtClean="0">
                <a:solidFill>
                  <a:schemeClr val="accent6"/>
                </a:solidFill>
              </a:rPr>
              <a:t>Lehetséges következmények</a:t>
            </a:r>
            <a:endParaRPr lang="hu-HU" sz="2850" b="1" dirty="0">
              <a:solidFill>
                <a:schemeClr val="accent6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79598"/>
            <a:ext cx="3672408" cy="2515600"/>
          </a:xfrm>
          <a:prstGeom prst="rect">
            <a:avLst/>
          </a:prstGeom>
          <a:effectLst>
            <a:outerShdw blurRad="50800" dist="50800" dir="5400000" sx="91000" sy="91000" algn="ctr" rotWithShape="0">
              <a:srgbClr val="4D4D4D"/>
            </a:outerShdw>
          </a:effectLst>
        </p:spPr>
      </p:pic>
      <p:pic>
        <p:nvPicPr>
          <p:cNvPr id="1026" name="Picture 2" descr="C:\Users\Borci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98" y="3861048"/>
            <a:ext cx="3783518" cy="252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4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9194" y="188640"/>
            <a:ext cx="854936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50" b="1" dirty="0" smtClean="0">
                <a:solidFill>
                  <a:schemeClr val="accent6"/>
                </a:solidFill>
              </a:rPr>
              <a:t>Vészjósló adatok – Hogyan tovább?</a:t>
            </a:r>
            <a:endParaRPr lang="hu-HU" sz="2850" b="1" dirty="0">
              <a:solidFill>
                <a:schemeClr val="accent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23928" y="1490008"/>
            <a:ext cx="5000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>
                <a:solidFill>
                  <a:srgbClr val="00B050"/>
                </a:solidFill>
              </a:rPr>
              <a:t>Mivel a nemzetközi kutatások igen korán rámutattak arra, hogy tényleges globális klímaváltozásról van szó, számos kezdeményezés látott napvilágot a 90-es évektől kezdve, megelőzendő a környezeti katasztrófákat.</a:t>
            </a:r>
            <a:endParaRPr lang="hu-HU" sz="2000" dirty="0">
              <a:solidFill>
                <a:srgbClr val="00B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50123" y="3428999"/>
            <a:ext cx="42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>
                <a:solidFill>
                  <a:srgbClr val="00B050"/>
                </a:solidFill>
              </a:rPr>
              <a:t>Az ENSZ által, 1997-ben , Kyotóban íródott az a jegyzőkönyv, amely kimondta, hogy 2012-re az 1990-es szinthez képest minden országnak 5,2%-kal kell  csökkentenie a CO</a:t>
            </a:r>
            <a:r>
              <a:rPr lang="hu-HU" sz="2000" baseline="-25000" dirty="0" smtClean="0">
                <a:solidFill>
                  <a:srgbClr val="00B050"/>
                </a:solidFill>
              </a:rPr>
              <a:t>2</a:t>
            </a:r>
            <a:r>
              <a:rPr lang="hu-HU" sz="2000" dirty="0" smtClean="0">
                <a:solidFill>
                  <a:srgbClr val="00B050"/>
                </a:solidFill>
              </a:rPr>
              <a:t> kibocsátását, ám ez nem teljesült.</a:t>
            </a:r>
          </a:p>
          <a:p>
            <a:pPr algn="r"/>
            <a:r>
              <a:rPr lang="hu-HU" sz="2000" dirty="0" smtClean="0">
                <a:solidFill>
                  <a:srgbClr val="00B050"/>
                </a:solidFill>
              </a:rPr>
              <a:t> </a:t>
            </a:r>
            <a:r>
              <a:rPr lang="hu-HU" sz="2000" dirty="0">
                <a:solidFill>
                  <a:srgbClr val="00B050"/>
                </a:solidFill>
              </a:rPr>
              <a:t>A különböző nemzetközi szervezek új egyezmények aláírását szorgalmazzák.</a:t>
            </a:r>
          </a:p>
          <a:p>
            <a:endParaRPr lang="hu-HU" sz="2000" dirty="0">
              <a:solidFill>
                <a:srgbClr val="00B05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990764"/>
              </p:ext>
            </p:extLst>
          </p:nvPr>
        </p:nvGraphicFramePr>
        <p:xfrm>
          <a:off x="395536" y="1052736"/>
          <a:ext cx="3312368" cy="52006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31236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Elrettent</a:t>
                      </a:r>
                      <a:r>
                        <a:rPr lang="hu-HU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ő statisztika</a:t>
                      </a:r>
                      <a:br>
                        <a:rPr lang="hu-HU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hu-HU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(Kutatási eredmények által)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3000"/>
                      </a:schemeClr>
                    </a:solidFill>
                  </a:tcPr>
                </a:tc>
              </a:tr>
              <a:tr h="420684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hu-HU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Föld átlaghőmérséklete a XIX. Század végétől napjainkig 1°C-kal nőtt</a:t>
                      </a:r>
                      <a:endParaRPr lang="hu-HU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hu-HU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hu-HU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1960-hoz</a:t>
                      </a:r>
                      <a:r>
                        <a:rPr lang="hu-HU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képest az átlagos tengervízszint 5 cm-rel emelkedett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endParaRPr lang="hu-HU" b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hu-HU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1960-tól napjainkig a világ </a:t>
                      </a:r>
                      <a:r>
                        <a:rPr lang="hu-H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hu-HU" sz="1800" b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hu-HU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kibocsátása </a:t>
                      </a:r>
                      <a:r>
                        <a:rPr lang="hu-HU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megduplázódott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endParaRPr lang="hu-HU" b="1" i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hu-HU" b="1" i="0" baseline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2100-ra további 4°C-nak megfelelő átlagos hőmérséklet-emelkedés várható</a:t>
                      </a:r>
                      <a:endParaRPr lang="hu-HU" b="1" i="0" dirty="0">
                        <a:solidFill>
                          <a:srgbClr val="4D4D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16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4878164"/>
            <a:ext cx="85663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100" dirty="0" smtClean="0">
                <a:solidFill>
                  <a:schemeClr val="bg2"/>
                </a:solidFill>
              </a:rPr>
              <a:t>A fenntartható fejlődés</a:t>
            </a:r>
            <a:r>
              <a:rPr lang="hu-HU" sz="2100" dirty="0">
                <a:solidFill>
                  <a:schemeClr val="bg2"/>
                </a:solidFill>
              </a:rPr>
              <a:t> </a:t>
            </a:r>
            <a:r>
              <a:rPr lang="hu-HU" sz="2100" dirty="0" smtClean="0">
                <a:solidFill>
                  <a:schemeClr val="bg2"/>
                </a:solidFill>
              </a:rPr>
              <a:t>szempontjából az 1992-es, illetve a 2002-es konferencia volt a legmeghatározóbb, így a továbbiakban ezeket fogjuk áttekinteni.</a:t>
            </a:r>
            <a:endParaRPr lang="hu-HU" sz="2100" dirty="0">
              <a:solidFill>
                <a:schemeClr val="bg2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19194" y="188640"/>
            <a:ext cx="65527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50" b="1" dirty="0" smtClean="0">
                <a:solidFill>
                  <a:schemeClr val="accent6"/>
                </a:solidFill>
              </a:rPr>
              <a:t>Döntő konferenciák</a:t>
            </a:r>
            <a:endParaRPr lang="hu-HU" sz="2850" b="1" dirty="0">
              <a:solidFill>
                <a:schemeClr val="accent6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6627" y="1268760"/>
            <a:ext cx="874529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dirty="0" smtClean="0">
                <a:solidFill>
                  <a:srgbClr val="00B050"/>
                </a:solidFill>
              </a:rPr>
              <a:t>Az 1990-es évektől kezdve bizonyos időközönként az államok vezetői nagyszabású világkonferenciákat tartanak, ahol a gazdasági és környezeti fejlődésről tárgyalnak.</a:t>
            </a:r>
            <a:endParaRPr lang="hu-HU" sz="2100" dirty="0">
              <a:solidFill>
                <a:srgbClr val="00B05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5536" y="2492896"/>
            <a:ext cx="770485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100" dirty="0" smtClean="0">
                <a:solidFill>
                  <a:srgbClr val="00B050"/>
                </a:solidFill>
              </a:rPr>
              <a:t>A fenntartható fejlődéssel kapcsolatban a három legfontosabb ülés időrendben a következő: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hu-HU" sz="2100" dirty="0">
                <a:solidFill>
                  <a:srgbClr val="00B050"/>
                </a:solidFill>
              </a:rPr>
              <a:t>s</a:t>
            </a:r>
            <a:r>
              <a:rPr lang="hu-HU" sz="2100" dirty="0" smtClean="0">
                <a:solidFill>
                  <a:srgbClr val="00B050"/>
                </a:solidFill>
              </a:rPr>
              <a:t>tockholmi ENSZ konferencia az emberi környezetről (1972)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hu-HU" sz="2100" dirty="0" smtClean="0">
                <a:solidFill>
                  <a:srgbClr val="00B050"/>
                </a:solidFill>
              </a:rPr>
              <a:t>a „riói konferencia”: Környezet és Fejlődés (1992)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hu-HU" sz="2100" dirty="0" smtClean="0">
                <a:solidFill>
                  <a:srgbClr val="00B050"/>
                </a:solidFill>
              </a:rPr>
              <a:t>A Fenntartható Fejlődés Világkonferenciája Johannesburgban (2002)</a:t>
            </a:r>
          </a:p>
          <a:p>
            <a:endParaRPr lang="hu-H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4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Egyéni 9. séma">
      <a:dk1>
        <a:srgbClr val="CAF278"/>
      </a:dk1>
      <a:lt1>
        <a:srgbClr val="CAF278"/>
      </a:lt1>
      <a:dk2>
        <a:srgbClr val="CAF278"/>
      </a:dk2>
      <a:lt2>
        <a:srgbClr val="CAF278"/>
      </a:lt2>
      <a:accent1>
        <a:srgbClr val="00B050"/>
      </a:accent1>
      <a:accent2>
        <a:srgbClr val="CAF278"/>
      </a:accent2>
      <a:accent3>
        <a:srgbClr val="FF6700"/>
      </a:accent3>
      <a:accent4>
        <a:srgbClr val="00B0F0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ullám">
  <a:themeElements>
    <a:clrScheme name="Egyéni 20. séma">
      <a:dk1>
        <a:srgbClr val="FFFFFF"/>
      </a:dk1>
      <a:lt1>
        <a:srgbClr val="FFFFFF"/>
      </a:lt1>
      <a:dk2>
        <a:srgbClr val="00D25F"/>
      </a:dk2>
      <a:lt2>
        <a:srgbClr val="00B050"/>
      </a:lt2>
      <a:accent1>
        <a:srgbClr val="00B050"/>
      </a:accent1>
      <a:accent2>
        <a:srgbClr val="CAF27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B050"/>
      </a:hlink>
      <a:folHlink>
        <a:srgbClr val="FFFF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891</TotalTime>
  <Words>1059</Words>
  <Application>Microsoft Office PowerPoint</Application>
  <PresentationFormat>Diavetítés a képernyőre (4:3 oldalarány)</PresentationFormat>
  <Paragraphs>105</Paragraphs>
  <Slides>14</Slides>
  <Notes>11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16" baseType="lpstr">
      <vt:lpstr>Austin</vt:lpstr>
      <vt:lpstr>Hullám</vt:lpstr>
      <vt:lpstr>A fenntarthatóság</vt:lpstr>
      <vt:lpstr>„A fenntartható fejlődés a fejlődés olyan formája, amely a jelen szükségleteinek kielégítése mellett nem fosztja meg a jövő generációit saját szükségleteik kielégítésének lehetőségétől.” </vt:lpstr>
      <vt:lpstr>„A fenntartható fejlődés a fejlődés olyan formája, amely a jelen szükségleteinek kielégítése mellett nem fosztja meg a jövő generációit saját szükségleteik kielégítésének lehetőségétől.” 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fenntarthatóság</dc:title>
  <dc:creator>Borci</dc:creator>
  <cp:lastModifiedBy>Borci</cp:lastModifiedBy>
  <cp:revision>81</cp:revision>
  <dcterms:created xsi:type="dcterms:W3CDTF">2013-02-11T17:16:36Z</dcterms:created>
  <dcterms:modified xsi:type="dcterms:W3CDTF">2013-02-16T10:58:19Z</dcterms:modified>
</cp:coreProperties>
</file>