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65" r:id="rId5"/>
    <p:sldId id="275" r:id="rId6"/>
    <p:sldId id="276" r:id="rId7"/>
    <p:sldId id="269" r:id="rId8"/>
    <p:sldId id="263" r:id="rId9"/>
    <p:sldId id="257" r:id="rId10"/>
    <p:sldId id="271" r:id="rId11"/>
    <p:sldId id="278" r:id="rId12"/>
    <p:sldId id="281" r:id="rId13"/>
    <p:sldId id="277" r:id="rId14"/>
    <p:sldId id="284" r:id="rId15"/>
    <p:sldId id="285" r:id="rId16"/>
    <p:sldId id="266" r:id="rId17"/>
    <p:sldId id="272" r:id="rId18"/>
    <p:sldId id="280" r:id="rId19"/>
    <p:sldId id="270" r:id="rId20"/>
    <p:sldId id="283" r:id="rId21"/>
    <p:sldId id="282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A1D"/>
    <a:srgbClr val="6CD30F"/>
    <a:srgbClr val="006F6C"/>
    <a:srgbClr val="D56509"/>
    <a:srgbClr val="B6F67C"/>
    <a:srgbClr val="0099CC"/>
    <a:srgbClr val="A0BF61"/>
    <a:srgbClr val="C0D197"/>
    <a:srgbClr val="DEF3C3"/>
    <a:srgbClr val="D2E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7" autoAdjust="0"/>
    <p:restoredTop sz="94676" autoAdjust="0"/>
  </p:normalViewPr>
  <p:slideViewPr>
    <p:cSldViewPr>
      <p:cViewPr>
        <p:scale>
          <a:sx n="100" d="100"/>
          <a:sy n="100" d="100"/>
        </p:scale>
        <p:origin x="-4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2EE2A-155F-4E49-AEB3-3F6A8D409D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6483E96-A2F9-4F4D-B7E9-1BAD37EE2DDF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u-HU" dirty="0"/>
        </a:p>
      </dgm:t>
    </dgm:pt>
    <dgm:pt modelId="{C4A743E4-0319-4D2F-82DF-E4078F3A5A89}" type="parTrans" cxnId="{6C359B8F-DFEC-4CCB-9341-42B97E78B562}">
      <dgm:prSet/>
      <dgm:spPr/>
      <dgm:t>
        <a:bodyPr/>
        <a:lstStyle/>
        <a:p>
          <a:endParaRPr lang="hu-HU"/>
        </a:p>
      </dgm:t>
    </dgm:pt>
    <dgm:pt modelId="{0523B514-7377-4A29-BC2A-0D94254A46E3}" type="sibTrans" cxnId="{6C359B8F-DFEC-4CCB-9341-42B97E78B562}">
      <dgm:prSet/>
      <dgm:spPr/>
      <dgm:t>
        <a:bodyPr/>
        <a:lstStyle/>
        <a:p>
          <a:endParaRPr lang="hu-HU"/>
        </a:p>
      </dgm:t>
    </dgm:pt>
    <dgm:pt modelId="{E2ABA28E-608E-406F-9953-5123F4536E2A}">
      <dgm:prSet phldrT="[Szöveg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endParaRPr lang="hu-HU" dirty="0"/>
        </a:p>
      </dgm:t>
    </dgm:pt>
    <dgm:pt modelId="{A6B702E4-E0EE-444D-9609-4BF140D83B98}" type="parTrans" cxnId="{913E9C3C-F1CA-4AE7-B50B-7EE2C137845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968464A1-D739-4A36-BE84-38327506E4B1}" type="sibTrans" cxnId="{913E9C3C-F1CA-4AE7-B50B-7EE2C137845F}">
      <dgm:prSet/>
      <dgm:spPr/>
      <dgm:t>
        <a:bodyPr/>
        <a:lstStyle/>
        <a:p>
          <a:endParaRPr lang="hu-HU"/>
        </a:p>
      </dgm:t>
    </dgm:pt>
    <dgm:pt modelId="{5A68342B-FD32-49AA-831A-7502A98890BC}">
      <dgm:prSet phldrT="[Szöveg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endParaRPr lang="hu-HU" dirty="0"/>
        </a:p>
      </dgm:t>
    </dgm:pt>
    <dgm:pt modelId="{8040E40A-A871-4A4C-8C94-17F86F335853}" type="parTrans" cxnId="{F5DBCA24-EA59-46B6-ABB4-FED44AD95AD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E91FC4C6-F97D-453E-A738-50F3FE00D5C4}" type="sibTrans" cxnId="{F5DBCA24-EA59-46B6-ABB4-FED44AD95AD5}">
      <dgm:prSet/>
      <dgm:spPr/>
      <dgm:t>
        <a:bodyPr/>
        <a:lstStyle/>
        <a:p>
          <a:endParaRPr lang="hu-HU"/>
        </a:p>
      </dgm:t>
    </dgm:pt>
    <dgm:pt modelId="{A6ADC1CA-7894-4560-88EB-2DA6FD11795C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u-HU" dirty="0"/>
        </a:p>
      </dgm:t>
    </dgm:pt>
    <dgm:pt modelId="{4152255D-6486-474D-A5E8-526AE1D19955}" type="parTrans" cxnId="{8F0AD106-23B1-4816-A165-BCC542C4ED62}">
      <dgm:prSet/>
      <dgm:spPr/>
      <dgm:t>
        <a:bodyPr/>
        <a:lstStyle/>
        <a:p>
          <a:endParaRPr lang="hu-HU"/>
        </a:p>
      </dgm:t>
    </dgm:pt>
    <dgm:pt modelId="{D91297BB-F721-4647-8E95-B0D1B2D9DFF2}" type="sibTrans" cxnId="{8F0AD106-23B1-4816-A165-BCC542C4ED62}">
      <dgm:prSet/>
      <dgm:spPr/>
      <dgm:t>
        <a:bodyPr/>
        <a:lstStyle/>
        <a:p>
          <a:endParaRPr lang="hu-HU"/>
        </a:p>
      </dgm:t>
    </dgm:pt>
    <dgm:pt modelId="{7FAE7562-CE72-4122-BEB8-5376FFEBEF80}">
      <dgm:prSet phldrT="[Szöveg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endParaRPr lang="hu-HU" dirty="0"/>
        </a:p>
      </dgm:t>
    </dgm:pt>
    <dgm:pt modelId="{44A57840-F171-413F-BA0C-DDC33A1B12B3}" type="parTrans" cxnId="{B9FAE323-C66B-4B8E-AC4C-1FF5458E418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A079CB26-AE87-47B5-939C-DAA36EA69862}" type="sibTrans" cxnId="{B9FAE323-C66B-4B8E-AC4C-1FF5458E4182}">
      <dgm:prSet/>
      <dgm:spPr/>
      <dgm:t>
        <a:bodyPr/>
        <a:lstStyle/>
        <a:p>
          <a:endParaRPr lang="hu-HU"/>
        </a:p>
      </dgm:t>
    </dgm:pt>
    <dgm:pt modelId="{CABE2CE9-22F6-4414-AAD3-E9243AF1CA72}">
      <dgm:prSet phldrT="[Szöveg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endParaRPr lang="hu-HU" dirty="0"/>
        </a:p>
      </dgm:t>
    </dgm:pt>
    <dgm:pt modelId="{70AD7307-98CE-46D6-A2DA-CAC81AA54F92}" type="parTrans" cxnId="{89D24F3E-D6D6-45D0-B1F1-5805981497A9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402E166D-3CB4-43C5-A0FA-D66317119523}" type="sibTrans" cxnId="{89D24F3E-D6D6-45D0-B1F1-5805981497A9}">
      <dgm:prSet/>
      <dgm:spPr/>
      <dgm:t>
        <a:bodyPr/>
        <a:lstStyle/>
        <a:p>
          <a:endParaRPr lang="hu-HU"/>
        </a:p>
      </dgm:t>
    </dgm:pt>
    <dgm:pt modelId="{BB0EC299-F2C8-4C62-B413-5C94E1D9E607}" type="pres">
      <dgm:prSet presAssocID="{3252EE2A-155F-4E49-AEB3-3F6A8D409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A90E158B-EFE3-464A-8F7A-44533BF00051}" type="pres">
      <dgm:prSet presAssocID="{86483E96-A2F9-4F4D-B7E9-1BAD37EE2DDF}" presName="root" presStyleCnt="0"/>
      <dgm:spPr/>
    </dgm:pt>
    <dgm:pt modelId="{8C8FA099-66EC-4641-8397-5860E6AE5ABF}" type="pres">
      <dgm:prSet presAssocID="{86483E96-A2F9-4F4D-B7E9-1BAD37EE2DDF}" presName="rootComposite" presStyleCnt="0"/>
      <dgm:spPr/>
    </dgm:pt>
    <dgm:pt modelId="{8FE8EF98-D129-4E2B-AFC3-2E8CEF54E54A}" type="pres">
      <dgm:prSet presAssocID="{86483E96-A2F9-4F4D-B7E9-1BAD37EE2DDF}" presName="rootText" presStyleLbl="node1" presStyleIdx="0" presStyleCnt="2" custScaleX="89356" custScaleY="88097" custLinFactNeighborX="-27" custLinFactNeighborY="19931"/>
      <dgm:spPr/>
      <dgm:t>
        <a:bodyPr/>
        <a:lstStyle/>
        <a:p>
          <a:endParaRPr lang="hu-HU"/>
        </a:p>
      </dgm:t>
    </dgm:pt>
    <dgm:pt modelId="{3D697C72-850D-435D-B7B4-7879A346AEF6}" type="pres">
      <dgm:prSet presAssocID="{86483E96-A2F9-4F4D-B7E9-1BAD37EE2DDF}" presName="rootConnector" presStyleLbl="node1" presStyleIdx="0" presStyleCnt="2"/>
      <dgm:spPr/>
      <dgm:t>
        <a:bodyPr/>
        <a:lstStyle/>
        <a:p>
          <a:endParaRPr lang="hu-HU"/>
        </a:p>
      </dgm:t>
    </dgm:pt>
    <dgm:pt modelId="{100ABF12-E0FA-47EC-B8D3-39F9B65424A3}" type="pres">
      <dgm:prSet presAssocID="{86483E96-A2F9-4F4D-B7E9-1BAD37EE2DDF}" presName="childShape" presStyleCnt="0"/>
      <dgm:spPr/>
    </dgm:pt>
    <dgm:pt modelId="{F25FCE50-12CB-4FB3-BDBE-D8940BB643F9}" type="pres">
      <dgm:prSet presAssocID="{A6B702E4-E0EE-444D-9609-4BF140D83B98}" presName="Name13" presStyleLbl="parChTrans1D2" presStyleIdx="0" presStyleCnt="4"/>
      <dgm:spPr/>
      <dgm:t>
        <a:bodyPr/>
        <a:lstStyle/>
        <a:p>
          <a:endParaRPr lang="hu-HU"/>
        </a:p>
      </dgm:t>
    </dgm:pt>
    <dgm:pt modelId="{0465084A-029B-45F1-BE93-F8272E8BD1B7}" type="pres">
      <dgm:prSet presAssocID="{E2ABA28E-608E-406F-9953-5123F4536E2A}" presName="childText" presStyleLbl="bgAcc1" presStyleIdx="0" presStyleCnt="4" custScaleX="103003" custScaleY="611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577B05-7A64-4CD7-8A44-A0A5012E9798}" type="pres">
      <dgm:prSet presAssocID="{8040E40A-A871-4A4C-8C94-17F86F335853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F86347-AAF4-4160-B3EA-E04B66898C07}" type="pres">
      <dgm:prSet presAssocID="{5A68342B-FD32-49AA-831A-7502A98890BC}" presName="childText" presStyleLbl="bgAcc1" presStyleIdx="1" presStyleCnt="4" custScaleX="103003" custScaleY="611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1C5E49-7804-4EE6-958B-C69F9B7F69DB}" type="pres">
      <dgm:prSet presAssocID="{A6ADC1CA-7894-4560-88EB-2DA6FD11795C}" presName="root" presStyleCnt="0"/>
      <dgm:spPr/>
    </dgm:pt>
    <dgm:pt modelId="{61DD9F77-F956-4EEF-B593-16E66D3BE941}" type="pres">
      <dgm:prSet presAssocID="{A6ADC1CA-7894-4560-88EB-2DA6FD11795C}" presName="rootComposite" presStyleCnt="0"/>
      <dgm:spPr/>
    </dgm:pt>
    <dgm:pt modelId="{CE7A634F-73D7-49B1-8A28-C8CB658AFD4C}" type="pres">
      <dgm:prSet presAssocID="{A6ADC1CA-7894-4560-88EB-2DA6FD11795C}" presName="rootText" presStyleLbl="node1" presStyleIdx="1" presStyleCnt="2" custScaleX="94578" custScaleY="88189" custLinFactNeighborX="192" custLinFactNeighborY="20145"/>
      <dgm:spPr/>
      <dgm:t>
        <a:bodyPr/>
        <a:lstStyle/>
        <a:p>
          <a:endParaRPr lang="hu-HU"/>
        </a:p>
      </dgm:t>
    </dgm:pt>
    <dgm:pt modelId="{5DFAF41A-8F91-4F37-AC5B-FED94016F9D9}" type="pres">
      <dgm:prSet presAssocID="{A6ADC1CA-7894-4560-88EB-2DA6FD11795C}" presName="rootConnector" presStyleLbl="node1" presStyleIdx="1" presStyleCnt="2"/>
      <dgm:spPr/>
      <dgm:t>
        <a:bodyPr/>
        <a:lstStyle/>
        <a:p>
          <a:endParaRPr lang="hu-HU"/>
        </a:p>
      </dgm:t>
    </dgm:pt>
    <dgm:pt modelId="{E742EC69-6B5C-4C7C-B05A-BE30700AF4A3}" type="pres">
      <dgm:prSet presAssocID="{A6ADC1CA-7894-4560-88EB-2DA6FD11795C}" presName="childShape" presStyleCnt="0"/>
      <dgm:spPr/>
    </dgm:pt>
    <dgm:pt modelId="{CA4FEE3F-82CF-455C-B243-0BAB97289AFC}" type="pres">
      <dgm:prSet presAssocID="{44A57840-F171-413F-BA0C-DDC33A1B12B3}" presName="Name13" presStyleLbl="parChTrans1D2" presStyleIdx="2" presStyleCnt="4"/>
      <dgm:spPr/>
      <dgm:t>
        <a:bodyPr/>
        <a:lstStyle/>
        <a:p>
          <a:endParaRPr lang="hu-HU"/>
        </a:p>
      </dgm:t>
    </dgm:pt>
    <dgm:pt modelId="{DC34CC1A-2952-4592-BDE3-27A664856E85}" type="pres">
      <dgm:prSet presAssocID="{7FAE7562-CE72-4122-BEB8-5376FFEBEF80}" presName="childText" presStyleLbl="bgAcc1" presStyleIdx="2" presStyleCnt="4" custScaleY="611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3417CE-8A29-4E58-8DCB-5CA0AB1A2DD6}" type="pres">
      <dgm:prSet presAssocID="{70AD7307-98CE-46D6-A2DA-CAC81AA54F92}" presName="Name13" presStyleLbl="parChTrans1D2" presStyleIdx="3" presStyleCnt="4"/>
      <dgm:spPr/>
      <dgm:t>
        <a:bodyPr/>
        <a:lstStyle/>
        <a:p>
          <a:endParaRPr lang="hu-HU"/>
        </a:p>
      </dgm:t>
    </dgm:pt>
    <dgm:pt modelId="{0F8B6CA4-29E6-4DB0-A203-C4B3E5C60C97}" type="pres">
      <dgm:prSet presAssocID="{CABE2CE9-22F6-4414-AAD3-E9243AF1CA72}" presName="childText" presStyleLbl="bgAcc1" presStyleIdx="3" presStyleCnt="4" custScaleY="61137" custLinFactNeighborX="126" custLinFactNeighborY="270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BF2C583-B03E-4307-8094-E55A0429F7E5}" type="presOf" srcId="{3252EE2A-155F-4E49-AEB3-3F6A8D409D57}" destId="{BB0EC299-F2C8-4C62-B413-5C94E1D9E607}" srcOrd="0" destOrd="0" presId="urn:microsoft.com/office/officeart/2005/8/layout/hierarchy3"/>
    <dgm:cxn modelId="{1061890D-54D2-4A36-9166-208E93A36E8B}" type="presOf" srcId="{44A57840-F171-413F-BA0C-DDC33A1B12B3}" destId="{CA4FEE3F-82CF-455C-B243-0BAB97289AFC}" srcOrd="0" destOrd="0" presId="urn:microsoft.com/office/officeart/2005/8/layout/hierarchy3"/>
    <dgm:cxn modelId="{F5DBCA24-EA59-46B6-ABB4-FED44AD95AD5}" srcId="{86483E96-A2F9-4F4D-B7E9-1BAD37EE2DDF}" destId="{5A68342B-FD32-49AA-831A-7502A98890BC}" srcOrd="1" destOrd="0" parTransId="{8040E40A-A871-4A4C-8C94-17F86F335853}" sibTransId="{E91FC4C6-F97D-453E-A738-50F3FE00D5C4}"/>
    <dgm:cxn modelId="{12E587C5-E026-4A10-B6AD-144D8F1D621F}" type="presOf" srcId="{A6B702E4-E0EE-444D-9609-4BF140D83B98}" destId="{F25FCE50-12CB-4FB3-BDBE-D8940BB643F9}" srcOrd="0" destOrd="0" presId="urn:microsoft.com/office/officeart/2005/8/layout/hierarchy3"/>
    <dgm:cxn modelId="{89D24F3E-D6D6-45D0-B1F1-5805981497A9}" srcId="{A6ADC1CA-7894-4560-88EB-2DA6FD11795C}" destId="{CABE2CE9-22F6-4414-AAD3-E9243AF1CA72}" srcOrd="1" destOrd="0" parTransId="{70AD7307-98CE-46D6-A2DA-CAC81AA54F92}" sibTransId="{402E166D-3CB4-43C5-A0FA-D66317119523}"/>
    <dgm:cxn modelId="{0062107C-1118-4854-9037-36EEFB134988}" type="presOf" srcId="{86483E96-A2F9-4F4D-B7E9-1BAD37EE2DDF}" destId="{3D697C72-850D-435D-B7B4-7879A346AEF6}" srcOrd="1" destOrd="0" presId="urn:microsoft.com/office/officeart/2005/8/layout/hierarchy3"/>
    <dgm:cxn modelId="{15DC1A1D-576C-40E3-90DA-08C08ED64D8E}" type="presOf" srcId="{7FAE7562-CE72-4122-BEB8-5376FFEBEF80}" destId="{DC34CC1A-2952-4592-BDE3-27A664856E85}" srcOrd="0" destOrd="0" presId="urn:microsoft.com/office/officeart/2005/8/layout/hierarchy3"/>
    <dgm:cxn modelId="{CFEB47C3-5559-4CC0-859B-F6DDF4F43018}" type="presOf" srcId="{86483E96-A2F9-4F4D-B7E9-1BAD37EE2DDF}" destId="{8FE8EF98-D129-4E2B-AFC3-2E8CEF54E54A}" srcOrd="0" destOrd="0" presId="urn:microsoft.com/office/officeart/2005/8/layout/hierarchy3"/>
    <dgm:cxn modelId="{B9FAE323-C66B-4B8E-AC4C-1FF5458E4182}" srcId="{A6ADC1CA-7894-4560-88EB-2DA6FD11795C}" destId="{7FAE7562-CE72-4122-BEB8-5376FFEBEF80}" srcOrd="0" destOrd="0" parTransId="{44A57840-F171-413F-BA0C-DDC33A1B12B3}" sibTransId="{A079CB26-AE87-47B5-939C-DAA36EA69862}"/>
    <dgm:cxn modelId="{654BEB04-CC79-46E8-A47E-FC5B3824B523}" type="presOf" srcId="{A6ADC1CA-7894-4560-88EB-2DA6FD11795C}" destId="{CE7A634F-73D7-49B1-8A28-C8CB658AFD4C}" srcOrd="0" destOrd="0" presId="urn:microsoft.com/office/officeart/2005/8/layout/hierarchy3"/>
    <dgm:cxn modelId="{2E19FCCE-2BFD-451B-915E-E9FC0EE86888}" type="presOf" srcId="{70AD7307-98CE-46D6-A2DA-CAC81AA54F92}" destId="{3C3417CE-8A29-4E58-8DCB-5CA0AB1A2DD6}" srcOrd="0" destOrd="0" presId="urn:microsoft.com/office/officeart/2005/8/layout/hierarchy3"/>
    <dgm:cxn modelId="{1EDCD7C2-3D22-4B98-9157-D2A017E99172}" type="presOf" srcId="{8040E40A-A871-4A4C-8C94-17F86F335853}" destId="{22577B05-7A64-4CD7-8A44-A0A5012E9798}" srcOrd="0" destOrd="0" presId="urn:microsoft.com/office/officeart/2005/8/layout/hierarchy3"/>
    <dgm:cxn modelId="{3FC0AFBE-BBD2-425D-909A-B37032C73E91}" type="presOf" srcId="{E2ABA28E-608E-406F-9953-5123F4536E2A}" destId="{0465084A-029B-45F1-BE93-F8272E8BD1B7}" srcOrd="0" destOrd="0" presId="urn:microsoft.com/office/officeart/2005/8/layout/hierarchy3"/>
    <dgm:cxn modelId="{6C359B8F-DFEC-4CCB-9341-42B97E78B562}" srcId="{3252EE2A-155F-4E49-AEB3-3F6A8D409D57}" destId="{86483E96-A2F9-4F4D-B7E9-1BAD37EE2DDF}" srcOrd="0" destOrd="0" parTransId="{C4A743E4-0319-4D2F-82DF-E4078F3A5A89}" sibTransId="{0523B514-7377-4A29-BC2A-0D94254A46E3}"/>
    <dgm:cxn modelId="{2853D475-D532-49E7-94DA-5399D11CCF66}" type="presOf" srcId="{CABE2CE9-22F6-4414-AAD3-E9243AF1CA72}" destId="{0F8B6CA4-29E6-4DB0-A203-C4B3E5C60C97}" srcOrd="0" destOrd="0" presId="urn:microsoft.com/office/officeart/2005/8/layout/hierarchy3"/>
    <dgm:cxn modelId="{F9FA9EF5-614A-4927-B468-BF9F5C2CCCE8}" type="presOf" srcId="{A6ADC1CA-7894-4560-88EB-2DA6FD11795C}" destId="{5DFAF41A-8F91-4F37-AC5B-FED94016F9D9}" srcOrd="1" destOrd="0" presId="urn:microsoft.com/office/officeart/2005/8/layout/hierarchy3"/>
    <dgm:cxn modelId="{913E9C3C-F1CA-4AE7-B50B-7EE2C137845F}" srcId="{86483E96-A2F9-4F4D-B7E9-1BAD37EE2DDF}" destId="{E2ABA28E-608E-406F-9953-5123F4536E2A}" srcOrd="0" destOrd="0" parTransId="{A6B702E4-E0EE-444D-9609-4BF140D83B98}" sibTransId="{968464A1-D739-4A36-BE84-38327506E4B1}"/>
    <dgm:cxn modelId="{8F0AD106-23B1-4816-A165-BCC542C4ED62}" srcId="{3252EE2A-155F-4E49-AEB3-3F6A8D409D57}" destId="{A6ADC1CA-7894-4560-88EB-2DA6FD11795C}" srcOrd="1" destOrd="0" parTransId="{4152255D-6486-474D-A5E8-526AE1D19955}" sibTransId="{D91297BB-F721-4647-8E95-B0D1B2D9DFF2}"/>
    <dgm:cxn modelId="{96FBD3EA-AE3F-43C0-97DA-5BBB0F36EC40}" type="presOf" srcId="{5A68342B-FD32-49AA-831A-7502A98890BC}" destId="{BBF86347-AAF4-4160-B3EA-E04B66898C07}" srcOrd="0" destOrd="0" presId="urn:microsoft.com/office/officeart/2005/8/layout/hierarchy3"/>
    <dgm:cxn modelId="{F3BCA9E0-710D-4F20-9546-4D6C3CA38FBC}" type="presParOf" srcId="{BB0EC299-F2C8-4C62-B413-5C94E1D9E607}" destId="{A90E158B-EFE3-464A-8F7A-44533BF00051}" srcOrd="0" destOrd="0" presId="urn:microsoft.com/office/officeart/2005/8/layout/hierarchy3"/>
    <dgm:cxn modelId="{B0A0DC36-1262-4E6E-9A19-8A280E129718}" type="presParOf" srcId="{A90E158B-EFE3-464A-8F7A-44533BF00051}" destId="{8C8FA099-66EC-4641-8397-5860E6AE5ABF}" srcOrd="0" destOrd="0" presId="urn:microsoft.com/office/officeart/2005/8/layout/hierarchy3"/>
    <dgm:cxn modelId="{B7366EA9-762B-4967-9A67-2F6F1F50A2A1}" type="presParOf" srcId="{8C8FA099-66EC-4641-8397-5860E6AE5ABF}" destId="{8FE8EF98-D129-4E2B-AFC3-2E8CEF54E54A}" srcOrd="0" destOrd="0" presId="urn:microsoft.com/office/officeart/2005/8/layout/hierarchy3"/>
    <dgm:cxn modelId="{0F4D6279-73D2-449F-9714-06584E0D5530}" type="presParOf" srcId="{8C8FA099-66EC-4641-8397-5860E6AE5ABF}" destId="{3D697C72-850D-435D-B7B4-7879A346AEF6}" srcOrd="1" destOrd="0" presId="urn:microsoft.com/office/officeart/2005/8/layout/hierarchy3"/>
    <dgm:cxn modelId="{D9A1E7A2-B09A-4A11-A55C-7674528EC688}" type="presParOf" srcId="{A90E158B-EFE3-464A-8F7A-44533BF00051}" destId="{100ABF12-E0FA-47EC-B8D3-39F9B65424A3}" srcOrd="1" destOrd="0" presId="urn:microsoft.com/office/officeart/2005/8/layout/hierarchy3"/>
    <dgm:cxn modelId="{2B99B913-0D1D-499A-AD3C-AAD9B74D8B04}" type="presParOf" srcId="{100ABF12-E0FA-47EC-B8D3-39F9B65424A3}" destId="{F25FCE50-12CB-4FB3-BDBE-D8940BB643F9}" srcOrd="0" destOrd="0" presId="urn:microsoft.com/office/officeart/2005/8/layout/hierarchy3"/>
    <dgm:cxn modelId="{6DF0073B-E5AE-43D5-8FA8-601EDB40C54C}" type="presParOf" srcId="{100ABF12-E0FA-47EC-B8D3-39F9B65424A3}" destId="{0465084A-029B-45F1-BE93-F8272E8BD1B7}" srcOrd="1" destOrd="0" presId="urn:microsoft.com/office/officeart/2005/8/layout/hierarchy3"/>
    <dgm:cxn modelId="{5C78AB92-EBD3-4B2E-AD0C-940DE1CC80C0}" type="presParOf" srcId="{100ABF12-E0FA-47EC-B8D3-39F9B65424A3}" destId="{22577B05-7A64-4CD7-8A44-A0A5012E9798}" srcOrd="2" destOrd="0" presId="urn:microsoft.com/office/officeart/2005/8/layout/hierarchy3"/>
    <dgm:cxn modelId="{D50067B9-9CB9-4B46-A16F-E151450739D0}" type="presParOf" srcId="{100ABF12-E0FA-47EC-B8D3-39F9B65424A3}" destId="{BBF86347-AAF4-4160-B3EA-E04B66898C07}" srcOrd="3" destOrd="0" presId="urn:microsoft.com/office/officeart/2005/8/layout/hierarchy3"/>
    <dgm:cxn modelId="{465A191A-BA72-42E2-891F-7A5F999CD74B}" type="presParOf" srcId="{BB0EC299-F2C8-4C62-B413-5C94E1D9E607}" destId="{801C5E49-7804-4EE6-958B-C69F9B7F69DB}" srcOrd="1" destOrd="0" presId="urn:microsoft.com/office/officeart/2005/8/layout/hierarchy3"/>
    <dgm:cxn modelId="{846964BF-EF3A-4C6F-9F61-D8ED89FA85F4}" type="presParOf" srcId="{801C5E49-7804-4EE6-958B-C69F9B7F69DB}" destId="{61DD9F77-F956-4EEF-B593-16E66D3BE941}" srcOrd="0" destOrd="0" presId="urn:microsoft.com/office/officeart/2005/8/layout/hierarchy3"/>
    <dgm:cxn modelId="{12D3E2C6-7A24-45FB-B566-D075AE81A68F}" type="presParOf" srcId="{61DD9F77-F956-4EEF-B593-16E66D3BE941}" destId="{CE7A634F-73D7-49B1-8A28-C8CB658AFD4C}" srcOrd="0" destOrd="0" presId="urn:microsoft.com/office/officeart/2005/8/layout/hierarchy3"/>
    <dgm:cxn modelId="{D27C52F8-8718-4E25-85E2-C79E873D8406}" type="presParOf" srcId="{61DD9F77-F956-4EEF-B593-16E66D3BE941}" destId="{5DFAF41A-8F91-4F37-AC5B-FED94016F9D9}" srcOrd="1" destOrd="0" presId="urn:microsoft.com/office/officeart/2005/8/layout/hierarchy3"/>
    <dgm:cxn modelId="{F03D437E-A6D6-4D75-B93A-9DAC58228CD2}" type="presParOf" srcId="{801C5E49-7804-4EE6-958B-C69F9B7F69DB}" destId="{E742EC69-6B5C-4C7C-B05A-BE30700AF4A3}" srcOrd="1" destOrd="0" presId="urn:microsoft.com/office/officeart/2005/8/layout/hierarchy3"/>
    <dgm:cxn modelId="{466C6F5B-A59F-4050-963A-52554C4430F5}" type="presParOf" srcId="{E742EC69-6B5C-4C7C-B05A-BE30700AF4A3}" destId="{CA4FEE3F-82CF-455C-B243-0BAB97289AFC}" srcOrd="0" destOrd="0" presId="urn:microsoft.com/office/officeart/2005/8/layout/hierarchy3"/>
    <dgm:cxn modelId="{C041AE9E-424C-409E-9A0B-D44C228724A5}" type="presParOf" srcId="{E742EC69-6B5C-4C7C-B05A-BE30700AF4A3}" destId="{DC34CC1A-2952-4592-BDE3-27A664856E85}" srcOrd="1" destOrd="0" presId="urn:microsoft.com/office/officeart/2005/8/layout/hierarchy3"/>
    <dgm:cxn modelId="{1BFF4A8C-D4BC-469C-AD66-F8C890A0F9E7}" type="presParOf" srcId="{E742EC69-6B5C-4C7C-B05A-BE30700AF4A3}" destId="{3C3417CE-8A29-4E58-8DCB-5CA0AB1A2DD6}" srcOrd="2" destOrd="0" presId="urn:microsoft.com/office/officeart/2005/8/layout/hierarchy3"/>
    <dgm:cxn modelId="{FEA83C65-65FB-449E-B1FE-AFF8A45F5B04}" type="presParOf" srcId="{E742EC69-6B5C-4C7C-B05A-BE30700AF4A3}" destId="{0F8B6CA4-29E6-4DB0-A203-C4B3E5C60C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8EF98-D129-4E2B-AFC3-2E8CEF54E54A}">
      <dsp:nvSpPr>
        <dsp:cNvPr id="0" name=""/>
        <dsp:cNvSpPr/>
      </dsp:nvSpPr>
      <dsp:spPr>
        <a:xfrm>
          <a:off x="109" y="423541"/>
          <a:ext cx="2538989" cy="12516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36767" y="460199"/>
        <a:ext cx="2465673" cy="1178291"/>
      </dsp:txXfrm>
    </dsp:sp>
    <dsp:sp modelId="{F25FCE50-12CB-4FB3-BDBE-D8940BB643F9}">
      <dsp:nvSpPr>
        <dsp:cNvPr id="0" name=""/>
        <dsp:cNvSpPr/>
      </dsp:nvSpPr>
      <dsp:spPr>
        <a:xfrm>
          <a:off x="254008" y="1675148"/>
          <a:ext cx="254666" cy="50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307"/>
              </a:lnTo>
              <a:lnTo>
                <a:pt x="254666" y="506307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465084A-029B-45F1-BE93-F8272E8BD1B7}">
      <dsp:nvSpPr>
        <dsp:cNvPr id="0" name=""/>
        <dsp:cNvSpPr/>
      </dsp:nvSpPr>
      <dsp:spPr>
        <a:xfrm>
          <a:off x="508674" y="1747164"/>
          <a:ext cx="2341407" cy="86858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900" kern="1200" dirty="0"/>
        </a:p>
      </dsp:txBody>
      <dsp:txXfrm>
        <a:off x="534114" y="1772604"/>
        <a:ext cx="2290527" cy="817702"/>
      </dsp:txXfrm>
    </dsp:sp>
    <dsp:sp modelId="{22577B05-7A64-4CD7-8A44-A0A5012E9798}">
      <dsp:nvSpPr>
        <dsp:cNvPr id="0" name=""/>
        <dsp:cNvSpPr/>
      </dsp:nvSpPr>
      <dsp:spPr>
        <a:xfrm>
          <a:off x="254008" y="1675148"/>
          <a:ext cx="254666" cy="1730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069"/>
              </a:lnTo>
              <a:lnTo>
                <a:pt x="254666" y="1730069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BBF86347-AAF4-4160-B3EA-E04B66898C07}">
      <dsp:nvSpPr>
        <dsp:cNvPr id="0" name=""/>
        <dsp:cNvSpPr/>
      </dsp:nvSpPr>
      <dsp:spPr>
        <a:xfrm>
          <a:off x="508674" y="2970926"/>
          <a:ext cx="2341407" cy="86858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900" kern="1200" dirty="0"/>
        </a:p>
      </dsp:txBody>
      <dsp:txXfrm>
        <a:off x="534114" y="2996366"/>
        <a:ext cx="2290527" cy="817702"/>
      </dsp:txXfrm>
    </dsp:sp>
    <dsp:sp modelId="{CE7A634F-73D7-49B1-8A28-C8CB658AFD4C}">
      <dsp:nvSpPr>
        <dsp:cNvPr id="0" name=""/>
        <dsp:cNvSpPr/>
      </dsp:nvSpPr>
      <dsp:spPr>
        <a:xfrm>
          <a:off x="3255679" y="426581"/>
          <a:ext cx="2687368" cy="12529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3292376" y="463278"/>
        <a:ext cx="2613974" cy="1179520"/>
      </dsp:txXfrm>
    </dsp:sp>
    <dsp:sp modelId="{CA4FEE3F-82CF-455C-B243-0BAB97289AFC}">
      <dsp:nvSpPr>
        <dsp:cNvPr id="0" name=""/>
        <dsp:cNvSpPr/>
      </dsp:nvSpPr>
      <dsp:spPr>
        <a:xfrm>
          <a:off x="3524416" y="1679496"/>
          <a:ext cx="263281" cy="503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267"/>
              </a:lnTo>
              <a:lnTo>
                <a:pt x="263281" y="503267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DC34CC1A-2952-4592-BDE3-27A664856E85}">
      <dsp:nvSpPr>
        <dsp:cNvPr id="0" name=""/>
        <dsp:cNvSpPr/>
      </dsp:nvSpPr>
      <dsp:spPr>
        <a:xfrm>
          <a:off x="3787697" y="1748472"/>
          <a:ext cx="2273145" cy="86858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900" kern="1200" dirty="0"/>
        </a:p>
      </dsp:txBody>
      <dsp:txXfrm>
        <a:off x="3813137" y="1773912"/>
        <a:ext cx="2222265" cy="817702"/>
      </dsp:txXfrm>
    </dsp:sp>
    <dsp:sp modelId="{3C3417CE-8A29-4E58-8DCB-5CA0AB1A2DD6}">
      <dsp:nvSpPr>
        <dsp:cNvPr id="0" name=""/>
        <dsp:cNvSpPr/>
      </dsp:nvSpPr>
      <dsp:spPr>
        <a:xfrm>
          <a:off x="3524416" y="1679496"/>
          <a:ext cx="264158" cy="1867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407"/>
              </a:lnTo>
              <a:lnTo>
                <a:pt x="264158" y="1867407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F8B6CA4-29E6-4DB0-A203-C4B3E5C60C97}">
      <dsp:nvSpPr>
        <dsp:cNvPr id="0" name=""/>
        <dsp:cNvSpPr/>
      </dsp:nvSpPr>
      <dsp:spPr>
        <a:xfrm>
          <a:off x="3788575" y="3112612"/>
          <a:ext cx="2273145" cy="86858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900" kern="1200" dirty="0"/>
        </a:p>
      </dsp:txBody>
      <dsp:txXfrm>
        <a:off x="3814015" y="3138052"/>
        <a:ext cx="2222265" cy="817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0794F-A80E-47D5-B04D-E43499443BC0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CE795-714B-47FF-9F76-942CE1C13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5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E795-714B-47FF-9F76-942CE1C137AC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27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E795-714B-47FF-9F76-942CE1C137AC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706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19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75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3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86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66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1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97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7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02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58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4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023A-2F31-4296-9EE2-7A75A2BF0EB5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1349-C53A-4530-A507-D6E0D089B0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2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3" Type="http://schemas.microsoft.com/office/2007/relationships/hdphoto" Target="../media/hdphoto6.wdp"/><Relationship Id="rId21" Type="http://schemas.openxmlformats.org/officeDocument/2006/relationships/image" Target="../media/image42.jpe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17" Type="http://schemas.openxmlformats.org/officeDocument/2006/relationships/image" Target="../media/image38.jpg"/><Relationship Id="rId2" Type="http://schemas.openxmlformats.org/officeDocument/2006/relationships/image" Target="../media/image24.jpeg"/><Relationship Id="rId16" Type="http://schemas.openxmlformats.org/officeDocument/2006/relationships/image" Target="../media/image37.jp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36.jpeg"/><Relationship Id="rId23" Type="http://schemas.openxmlformats.org/officeDocument/2006/relationships/image" Target="../media/image44.jpg"/><Relationship Id="rId10" Type="http://schemas.openxmlformats.org/officeDocument/2006/relationships/image" Target="../media/image31.jpeg"/><Relationship Id="rId19" Type="http://schemas.openxmlformats.org/officeDocument/2006/relationships/image" Target="../media/image40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Relationship Id="rId14" Type="http://schemas.openxmlformats.org/officeDocument/2006/relationships/image" Target="../media/image35.jpg"/><Relationship Id="rId22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eg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ssiv.de/" TargetMode="External"/><Relationship Id="rId3" Type="http://schemas.openxmlformats.org/officeDocument/2006/relationships/hyperlink" Target="http://www.passzivhazak.hu/" TargetMode="External"/><Relationship Id="rId7" Type="http://schemas.openxmlformats.org/officeDocument/2006/relationships/hyperlink" Target="http://www.alternativenergia.hu/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itemahazam.hu/" TargetMode="External"/><Relationship Id="rId5" Type="http://schemas.openxmlformats.org/officeDocument/2006/relationships/hyperlink" Target="http://www.konnyuszerkezeteshaz.com/" TargetMode="External"/><Relationship Id="rId10" Type="http://schemas.openxmlformats.org/officeDocument/2006/relationships/hyperlink" Target="http://www.passzivhazteam.hu/" TargetMode="External"/><Relationship Id="rId4" Type="http://schemas.openxmlformats.org/officeDocument/2006/relationships/hyperlink" Target="http://www.passzivhaz-magazin.hu/" TargetMode="External"/><Relationship Id="rId9" Type="http://schemas.openxmlformats.org/officeDocument/2006/relationships/hyperlink" Target="http://www.passzivhaz.info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98305" y="2924944"/>
            <a:ext cx="8229600" cy="1143000"/>
          </a:xfrm>
        </p:spPr>
        <p:txBody>
          <a:bodyPr>
            <a:noAutofit/>
          </a:bodyPr>
          <a:lstStyle/>
          <a:p>
            <a:r>
              <a:rPr lang="hu-HU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rte" pitchFamily="66" charset="0"/>
              </a:rPr>
              <a:t>A passzívház</a:t>
            </a:r>
            <a:endParaRPr lang="hu-HU" sz="7200" dirty="0">
              <a:solidFill>
                <a:schemeClr val="accent3">
                  <a:lumMod val="60000"/>
                  <a:lumOff val="40000"/>
                </a:schemeClr>
              </a:solidFill>
              <a:latin typeface="Forte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7504" y="11663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Készítette: </a:t>
            </a:r>
            <a:r>
              <a:rPr lang="hu-HU" sz="2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Böröczky</a:t>
            </a:r>
            <a:r>
              <a:rPr lang="hu-H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Laura</a:t>
            </a:r>
            <a:endParaRPr lang="hu-HU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7504" y="53959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Felkészítő tanára: </a:t>
            </a:r>
            <a:r>
              <a:rPr lang="hu-HU" sz="2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Huschekné</a:t>
            </a:r>
            <a:r>
              <a:rPr lang="hu-H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Szabó Ildikó</a:t>
            </a:r>
            <a:endParaRPr lang="hu-HU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7504" y="93970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Türr</a:t>
            </a:r>
            <a:r>
              <a:rPr lang="hu-H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</a:t>
            </a:r>
            <a:r>
              <a:rPr lang="hu-H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stván Gimnázium és Kollégium , 8500 Pápa Fő u. 10.</a:t>
            </a:r>
            <a:endParaRPr lang="hu-HU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A1D"/>
            </a:gs>
            <a:gs pos="13000">
              <a:srgbClr val="92D050"/>
            </a:gs>
            <a:gs pos="28000">
              <a:srgbClr val="107A1D"/>
            </a:gs>
            <a:gs pos="42999">
              <a:srgbClr val="92D050"/>
            </a:gs>
            <a:gs pos="58000">
              <a:srgbClr val="107A1D"/>
            </a:gs>
            <a:gs pos="72000">
              <a:srgbClr val="92D050"/>
            </a:gs>
            <a:gs pos="87000">
              <a:srgbClr val="107A1D"/>
            </a:gs>
            <a:gs pos="100000">
              <a:srgbClr val="92D05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764704"/>
            <a:ext cx="8507288" cy="5073427"/>
          </a:xfrm>
          <a:noFill/>
          <a:ln>
            <a:noFill/>
          </a:ln>
          <a:scene3d>
            <a:camera prst="orthographicFront"/>
            <a:lightRig rig="sunset" dir="t"/>
          </a:scene3d>
          <a:sp3d prstMaterial="powder">
            <a:bevelT/>
            <a:bevelB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FFC000"/>
                </a:solidFill>
                <a:latin typeface="Baskerville Old Face" pitchFamily="18" charset="0"/>
              </a:rPr>
              <a:t>Az épületnek optimális összhangban kell </a:t>
            </a:r>
            <a:r>
              <a:rPr lang="hu-HU" b="1" dirty="0" smtClean="0">
                <a:solidFill>
                  <a:srgbClr val="FFC000"/>
                </a:solidFill>
                <a:latin typeface="Baskerville Old Face" pitchFamily="18" charset="0"/>
              </a:rPr>
              <a:t>lennie:</a:t>
            </a:r>
          </a:p>
          <a:p>
            <a:pPr>
              <a:buBlip>
                <a:blip r:embed="rId2"/>
              </a:buBlip>
            </a:pP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a </a:t>
            </a:r>
            <a:r>
              <a:rPr lang="hu-HU" sz="2800" dirty="0">
                <a:solidFill>
                  <a:srgbClr val="FFC000"/>
                </a:solidFill>
                <a:latin typeface="Baskerville Old Face" pitchFamily="18" charset="0"/>
              </a:rPr>
              <a:t>fal, a padló, a tető és az ablakok </a:t>
            </a: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hőszigetelő képességével,</a:t>
            </a:r>
          </a:p>
          <a:p>
            <a:pPr>
              <a:buBlip>
                <a:blip r:embed="rId2"/>
              </a:buBlip>
            </a:pP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az </a:t>
            </a:r>
            <a:r>
              <a:rPr lang="hu-HU" sz="2800" dirty="0">
                <a:solidFill>
                  <a:srgbClr val="FFC000"/>
                </a:solidFill>
                <a:latin typeface="Baskerville Old Face" pitchFamily="18" charset="0"/>
              </a:rPr>
              <a:t>épületek </a:t>
            </a: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tájolásával,</a:t>
            </a:r>
          </a:p>
          <a:p>
            <a:pPr>
              <a:buBlip>
                <a:blip r:embed="rId2"/>
              </a:buBlip>
            </a:pP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az </a:t>
            </a:r>
            <a:r>
              <a:rPr lang="hu-HU" sz="2800" dirty="0">
                <a:solidFill>
                  <a:srgbClr val="FFC000"/>
                </a:solidFill>
                <a:latin typeface="Baskerville Old Face" pitchFamily="18" charset="0"/>
              </a:rPr>
              <a:t>alkalmazandó anyagok </a:t>
            </a: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minőségével,</a:t>
            </a:r>
          </a:p>
          <a:p>
            <a:pPr>
              <a:buBlip>
                <a:blip r:embed="rId2"/>
              </a:buBlip>
            </a:pP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a </a:t>
            </a:r>
            <a:r>
              <a:rPr lang="hu-HU" sz="2800" dirty="0">
                <a:solidFill>
                  <a:srgbClr val="FFC000"/>
                </a:solidFill>
                <a:latin typeface="Baskerville Old Face" pitchFamily="18" charset="0"/>
              </a:rPr>
              <a:t>belső higiénikus klímát előállító állandó friss levegőről gondoskodó hőszivattyús fűtési </a:t>
            </a: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eljárásával,</a:t>
            </a:r>
          </a:p>
          <a:p>
            <a:pPr>
              <a:buBlip>
                <a:blip r:embed="rId2"/>
              </a:buBlip>
            </a:pP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valamint </a:t>
            </a:r>
            <a:r>
              <a:rPr lang="hu-HU" sz="2800" dirty="0">
                <a:solidFill>
                  <a:srgbClr val="FFC000"/>
                </a:solidFill>
                <a:latin typeface="Baskerville Old Face" pitchFamily="18" charset="0"/>
              </a:rPr>
              <a:t>a természetből nyerhető </a:t>
            </a: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egyéb energiaforrások kihasználásával </a:t>
            </a:r>
            <a:r>
              <a:rPr lang="hu-HU" sz="2800" dirty="0">
                <a:solidFill>
                  <a:srgbClr val="FFC000"/>
                </a:solidFill>
                <a:latin typeface="Baskerville Old Face" pitchFamily="18" charset="0"/>
              </a:rPr>
              <a:t>(pl. napenergia, szélenergia</a:t>
            </a:r>
            <a:r>
              <a:rPr lang="hu-HU" sz="2800" dirty="0" smtClean="0">
                <a:solidFill>
                  <a:srgbClr val="FFC000"/>
                </a:solidFill>
                <a:latin typeface="Baskerville Old Face" pitchFamily="18" charset="0"/>
              </a:rPr>
              <a:t>, </a:t>
            </a:r>
            <a:r>
              <a:rPr lang="hu-HU" sz="2800" dirty="0">
                <a:solidFill>
                  <a:srgbClr val="FFC000"/>
                </a:solidFill>
                <a:latin typeface="Baskerville Old Face" pitchFamily="18" charset="0"/>
              </a:rPr>
              <a:t>Föld hője).</a:t>
            </a:r>
            <a:r>
              <a:rPr lang="hu-HU" sz="2400" b="1" dirty="0">
                <a:solidFill>
                  <a:srgbClr val="FFC000"/>
                </a:solidFill>
              </a:rPr>
              <a:t/>
            </a:r>
            <a:br>
              <a:rPr lang="hu-HU" sz="2400" b="1" dirty="0">
                <a:solidFill>
                  <a:srgbClr val="FFC000"/>
                </a:solidFill>
              </a:rPr>
            </a:br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07A1D"/>
            </a:gs>
            <a:gs pos="13000">
              <a:srgbClr val="92D050"/>
            </a:gs>
            <a:gs pos="28000">
              <a:srgbClr val="107A1D"/>
            </a:gs>
            <a:gs pos="42999">
              <a:srgbClr val="92D050"/>
            </a:gs>
            <a:gs pos="58000">
              <a:srgbClr val="107A1D"/>
            </a:gs>
            <a:gs pos="72000">
              <a:srgbClr val="92D050"/>
            </a:gs>
            <a:gs pos="87000">
              <a:srgbClr val="107A1D"/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1126" y="297522"/>
            <a:ext cx="7519225" cy="646331"/>
          </a:xfrm>
          <a:prstGeom prst="rect">
            <a:avLst/>
          </a:prstGeom>
          <a:solidFill>
            <a:srgbClr val="FFC000"/>
          </a:solidFill>
          <a:ln cap="rnd">
            <a:solidFill>
              <a:schemeClr val="accent1"/>
            </a:solidFill>
            <a:round/>
          </a:ln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A passzívházakban a kívülről bejövő levegő felfűtése, illetve hűtése a Föld és a Nap energiájának felhasználásával történik.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21127" y="1268760"/>
            <a:ext cx="763284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Az ellenáramú hőcserélő kontrollálja az állandó légáramlást és az elhasznált levegő hője, 90%-os hatásfokkal felmelegíti a beáramló friss levegőt.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1127" y="2276872"/>
            <a:ext cx="4494889" cy="2585323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A passzívház belső tereinek fűtése alapvetően a nap melegének hasznosításával történik. A délre néző nagy ablakfelületek beengedik a napsugarakat, amelyek felmelegítik a levegőt, amit aztán a hőszigetelt falak nem engednek kifelé visszaáramlani. A nyári túlmelegedés ellen hagyományos árnyékolók, kiálló erkélyek, rolók, pergolák védenek.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0628"/>
            <a:ext cx="8208912" cy="669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chilly" dir="t"/>
          </a:scene3d>
          <a:sp3d contourW="12700" prstMaterial="dkEdge">
            <a:bevelT w="82550" h="38100" prst="softRound"/>
            <a:bevelB w="152400" h="50800" prst="softRound"/>
            <a:extrusionClr>
              <a:schemeClr val="tx1"/>
            </a:extrusionClr>
          </a:sp3d>
        </p:spPr>
      </p:pic>
    </p:spTree>
    <p:extLst>
      <p:ext uri="{BB962C8B-B14F-4D97-AF65-F5344CB8AC3E}">
        <p14:creationId xmlns:p14="http://schemas.microsoft.com/office/powerpoint/2010/main" val="8924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37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69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000"/>
                            </p:stCondLst>
                            <p:childTnLst>
                              <p:par>
                                <p:cTn id="76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0"/>
                            </p:stCondLst>
                            <p:childTnLst>
                              <p:par>
                                <p:cTn id="8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0" y="2518767"/>
            <a:ext cx="8240276" cy="545858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850" y="895038"/>
            <a:ext cx="8766150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Ilyenkor </a:t>
            </a:r>
            <a:r>
              <a:rPr lang="hu-HU" sz="1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még mindig segítenek az elektromos áramot termelő napelemek és a </a:t>
            </a:r>
            <a:r>
              <a:rPr lang="hu-HU" sz="18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melegvizet</a:t>
            </a:r>
            <a:r>
              <a:rPr lang="hu-HU" sz="1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 termelő napkollektorok, melyeknek vízét nagy </a:t>
            </a:r>
            <a:r>
              <a:rPr lang="hu-HU" sz="18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puffertartályokban</a:t>
            </a:r>
            <a:r>
              <a:rPr lang="hu-HU" sz="1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 tárolhatunk. </a:t>
            </a:r>
            <a:endParaRPr lang="hu-HU" sz="180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endParaRPr lang="hu-HU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hu-HU" sz="28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11663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Mi van olyankor, amikor a borult ég miatt nem jut elegendő napenergia a belső terek fűtésére?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170080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Idejut az épületben tartózkodó emberek által leadott hőenergia is. Ha két ember hosszabb ideig egy légtérben van a passzívházon belül, már akkor is kellemesen nő a helyiség hőmérséklete.</a:t>
            </a:r>
          </a:p>
        </p:txBody>
      </p:sp>
    </p:spTree>
    <p:extLst>
      <p:ext uri="{BB962C8B-B14F-4D97-AF65-F5344CB8AC3E}">
        <p14:creationId xmlns:p14="http://schemas.microsoft.com/office/powerpoint/2010/main" val="7496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8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850"/>
                            </p:stCondLst>
                            <p:childTnLst>
                              <p:par>
                                <p:cTn id="33" presetID="8" presetClass="exit" presetSubtype="32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32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32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32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85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850"/>
                            </p:stCondLst>
                            <p:childTnLst>
                              <p:par>
                                <p:cTn id="49" presetID="8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6" name="Egyenes összekötő 1045"/>
          <p:cNvCxnSpPr/>
          <p:nvPr/>
        </p:nvCxnSpPr>
        <p:spPr>
          <a:xfrm flipH="1">
            <a:off x="2463860" y="4638431"/>
            <a:ext cx="23593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2" name="Egyenes összekötő 1051"/>
          <p:cNvCxnSpPr/>
          <p:nvPr/>
        </p:nvCxnSpPr>
        <p:spPr>
          <a:xfrm flipH="1">
            <a:off x="7648572" y="854324"/>
            <a:ext cx="1" cy="5584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4" name="Egyenes összekötő 1043"/>
          <p:cNvCxnSpPr/>
          <p:nvPr/>
        </p:nvCxnSpPr>
        <p:spPr>
          <a:xfrm flipH="1">
            <a:off x="2416235" y="3200512"/>
            <a:ext cx="28355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Lefelé nyíl 4"/>
          <p:cNvSpPr/>
          <p:nvPr/>
        </p:nvSpPr>
        <p:spPr>
          <a:xfrm>
            <a:off x="7452320" y="2434849"/>
            <a:ext cx="392509" cy="327689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42" name="Egyenes összekötő 1041"/>
          <p:cNvCxnSpPr/>
          <p:nvPr/>
        </p:nvCxnSpPr>
        <p:spPr>
          <a:xfrm>
            <a:off x="2699792" y="846272"/>
            <a:ext cx="0" cy="381133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8" name="Egyenes összekötő 1047"/>
          <p:cNvCxnSpPr/>
          <p:nvPr/>
        </p:nvCxnSpPr>
        <p:spPr>
          <a:xfrm>
            <a:off x="4283968" y="846272"/>
            <a:ext cx="0" cy="49166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3447718"/>
              </p:ext>
            </p:extLst>
          </p:nvPr>
        </p:nvGraphicFramePr>
        <p:xfrm>
          <a:off x="2950095" y="908720"/>
          <a:ext cx="6061720" cy="398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33" name="Egyenes összekötő 1032"/>
          <p:cNvCxnSpPr/>
          <p:nvPr/>
        </p:nvCxnSpPr>
        <p:spPr>
          <a:xfrm flipH="1">
            <a:off x="1277504" y="854324"/>
            <a:ext cx="6430" cy="3869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Folyamatábra: Másik feldolgozás 7"/>
          <p:cNvSpPr/>
          <p:nvPr/>
        </p:nvSpPr>
        <p:spPr>
          <a:xfrm>
            <a:off x="6719612" y="5780603"/>
            <a:ext cx="1857921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59" name="Egyenes összekötő 1058"/>
          <p:cNvCxnSpPr/>
          <p:nvPr/>
        </p:nvCxnSpPr>
        <p:spPr>
          <a:xfrm flipH="1">
            <a:off x="2463860" y="5962886"/>
            <a:ext cx="23593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763047" y="5981818"/>
            <a:ext cx="188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j</a:t>
            </a:r>
            <a:r>
              <a:rPr lang="hu-HU" sz="2400" dirty="0" smtClean="0">
                <a:solidFill>
                  <a:schemeClr val="bg1"/>
                </a:solidFill>
              </a:rPr>
              <a:t>ó benapozás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Folyamatábra: Feldolgozás 10"/>
          <p:cNvSpPr/>
          <p:nvPr/>
        </p:nvSpPr>
        <p:spPr>
          <a:xfrm>
            <a:off x="107504" y="89620"/>
            <a:ext cx="8928992" cy="764704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87806" y="118029"/>
            <a:ext cx="8704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accent6">
                    <a:lumMod val="75000"/>
                  </a:schemeClr>
                </a:solidFill>
              </a:rPr>
              <a:t>Passzívház tervezésénél fontos elvek:</a:t>
            </a:r>
            <a:endParaRPr lang="hu-H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Folyamatábra: Másik feldolgozás 14"/>
          <p:cNvSpPr/>
          <p:nvPr/>
        </p:nvSpPr>
        <p:spPr>
          <a:xfrm>
            <a:off x="107504" y="1241264"/>
            <a:ext cx="2340000" cy="12600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lyamatábra: Másik feldolgozás 19"/>
          <p:cNvSpPr/>
          <p:nvPr/>
        </p:nvSpPr>
        <p:spPr>
          <a:xfrm>
            <a:off x="123860" y="4027603"/>
            <a:ext cx="2340000" cy="12600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87860" y="1178767"/>
            <a:ext cx="2179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Nyári </a:t>
            </a:r>
            <a:r>
              <a:rPr lang="hu-HU" sz="2800" b="1" dirty="0" err="1" smtClean="0">
                <a:solidFill>
                  <a:schemeClr val="bg1"/>
                </a:solidFill>
              </a:rPr>
              <a:t>hővédelem</a:t>
            </a:r>
            <a:r>
              <a:rPr lang="hu-HU" sz="2800" b="1" dirty="0" smtClean="0">
                <a:solidFill>
                  <a:schemeClr val="bg1"/>
                </a:solidFill>
              </a:rPr>
              <a:t> biztosítása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2463860" y="6212649"/>
            <a:ext cx="972470" cy="23083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20030" y="3973158"/>
            <a:ext cx="2196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>
                <a:solidFill>
                  <a:schemeClr val="bg1"/>
                </a:solidFill>
              </a:rPr>
              <a:t>Hőhídmentes</a:t>
            </a:r>
            <a:r>
              <a:rPr lang="hu-HU" sz="2800" b="1" dirty="0" smtClean="0">
                <a:solidFill>
                  <a:schemeClr val="bg1"/>
                </a:solidFill>
              </a:rPr>
              <a:t> szerkezet tervezése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19" name="Folyamatábra: Másik feldolgozás 18"/>
          <p:cNvSpPr/>
          <p:nvPr/>
        </p:nvSpPr>
        <p:spPr>
          <a:xfrm>
            <a:off x="123860" y="2636912"/>
            <a:ext cx="2340000" cy="12600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0" y="2600348"/>
            <a:ext cx="256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Extra </a:t>
            </a:r>
          </a:p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hőszigetelés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05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" y="5399364"/>
            <a:ext cx="24511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5" name="Szövegdoboz 1054"/>
          <p:cNvSpPr txBox="1"/>
          <p:nvPr/>
        </p:nvSpPr>
        <p:spPr>
          <a:xfrm>
            <a:off x="39769" y="5389491"/>
            <a:ext cx="2513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Előírt </a:t>
            </a:r>
            <a:r>
              <a:rPr lang="hu-HU" sz="2800" b="1" dirty="0" err="1" smtClean="0">
                <a:solidFill>
                  <a:schemeClr val="bg1"/>
                </a:solidFill>
              </a:rPr>
              <a:t>hőtechnikai</a:t>
            </a:r>
            <a:r>
              <a:rPr lang="hu-HU" sz="2800" b="1" dirty="0" smtClean="0">
                <a:solidFill>
                  <a:schemeClr val="bg1"/>
                </a:solidFill>
              </a:rPr>
              <a:t> értékek elérése</a:t>
            </a:r>
            <a:endParaRPr lang="hu-HU" sz="2800" b="1" dirty="0">
              <a:solidFill>
                <a:schemeClr val="bg1"/>
              </a:solidFill>
            </a:endParaRPr>
          </a:p>
        </p:txBody>
      </p:sp>
      <p:cxnSp>
        <p:nvCxnSpPr>
          <p:cNvPr id="1057" name="Egyenes összekötő 1056"/>
          <p:cNvCxnSpPr/>
          <p:nvPr/>
        </p:nvCxnSpPr>
        <p:spPr>
          <a:xfrm>
            <a:off x="2699792" y="4657603"/>
            <a:ext cx="0" cy="132421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Folyamatábra: Másik feldolgozás 2"/>
          <p:cNvSpPr/>
          <p:nvPr/>
        </p:nvSpPr>
        <p:spPr>
          <a:xfrm>
            <a:off x="3462994" y="5780603"/>
            <a:ext cx="2117117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409576" y="5816737"/>
            <a:ext cx="224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Télen is elérhető „fűtőforrás”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43809" y="1337933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600" dirty="0">
                <a:solidFill>
                  <a:schemeClr val="bg1"/>
                </a:solidFill>
              </a:rPr>
              <a:t>Szellőző berendezés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228184" y="1337933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600" dirty="0">
                <a:solidFill>
                  <a:schemeClr val="bg1"/>
                </a:solidFill>
              </a:rPr>
              <a:t>Ablakok tájolása</a:t>
            </a:r>
          </a:p>
        </p:txBody>
      </p:sp>
      <p:sp>
        <p:nvSpPr>
          <p:cNvPr id="1027" name="Szövegdoboz 1026"/>
          <p:cNvSpPr txBox="1"/>
          <p:nvPr/>
        </p:nvSpPr>
        <p:spPr>
          <a:xfrm>
            <a:off x="3563888" y="283878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dirty="0"/>
              <a:t>hőcserélővel</a:t>
            </a:r>
          </a:p>
        </p:txBody>
      </p:sp>
      <p:sp>
        <p:nvSpPr>
          <p:cNvPr id="1028" name="Szövegdoboz 1027"/>
          <p:cNvSpPr txBox="1"/>
          <p:nvPr/>
        </p:nvSpPr>
        <p:spPr>
          <a:xfrm>
            <a:off x="3462994" y="3896912"/>
            <a:ext cx="2333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dirty="0" err="1"/>
              <a:t>földhő</a:t>
            </a:r>
            <a:r>
              <a:rPr lang="hu-HU" sz="2400" dirty="0"/>
              <a:t> hasznosítással</a:t>
            </a:r>
          </a:p>
        </p:txBody>
      </p:sp>
      <p:sp>
        <p:nvSpPr>
          <p:cNvPr id="1029" name="Szövegdoboz 1028"/>
          <p:cNvSpPr txBox="1"/>
          <p:nvPr/>
        </p:nvSpPr>
        <p:spPr>
          <a:xfrm>
            <a:off x="6693891" y="2713049"/>
            <a:ext cx="238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dirty="0"/>
              <a:t>nagy méretűek </a:t>
            </a:r>
            <a:r>
              <a:rPr lang="hu-HU" sz="2400" dirty="0" smtClean="0"/>
              <a:t>D-Ny</a:t>
            </a:r>
            <a:endParaRPr lang="hu-HU" sz="2400" dirty="0"/>
          </a:p>
        </p:txBody>
      </p:sp>
      <p:sp>
        <p:nvSpPr>
          <p:cNvPr id="1030" name="Szövegdoboz 1029"/>
          <p:cNvSpPr txBox="1"/>
          <p:nvPr/>
        </p:nvSpPr>
        <p:spPr>
          <a:xfrm>
            <a:off x="6876256" y="420399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dirty="0"/>
              <a:t>kisebbek </a:t>
            </a:r>
            <a:r>
              <a:rPr lang="hu-HU" sz="2400" dirty="0" smtClean="0"/>
              <a:t>É-K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575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  <p:bldP spid="8" grpId="0" animBg="1"/>
      <p:bldP spid="9" grpId="0"/>
      <p:bldP spid="11" grpId="0" animBg="1"/>
      <p:bldP spid="12" grpId="0"/>
      <p:bldP spid="15" grpId="0" animBg="1"/>
      <p:bldP spid="20" grpId="0" animBg="1"/>
      <p:bldP spid="16" grpId="0"/>
      <p:bldP spid="2" grpId="0" animBg="1"/>
      <p:bldP spid="18" grpId="0"/>
      <p:bldP spid="19" grpId="0" animBg="1"/>
      <p:bldP spid="17" grpId="0"/>
      <p:bldP spid="1055" grpId="0"/>
      <p:bldP spid="3" grpId="0" animBg="1"/>
      <p:bldP spid="6" grpId="0"/>
      <p:bldP spid="10" grpId="0"/>
      <p:bldP spid="13" grpId="0"/>
      <p:bldP spid="1027" grpId="0"/>
      <p:bldP spid="1028" grpId="0"/>
      <p:bldP spid="1029" grpId="0"/>
      <p:bldP spid="10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yamatábra: Másik feldolgozás 15"/>
          <p:cNvSpPr/>
          <p:nvPr/>
        </p:nvSpPr>
        <p:spPr>
          <a:xfrm>
            <a:off x="127855" y="2615481"/>
            <a:ext cx="8892481" cy="3698681"/>
          </a:xfrm>
          <a:prstGeom prst="flowChartAlternateProcess">
            <a:avLst/>
          </a:prstGeom>
          <a:solidFill>
            <a:srgbClr val="107A1D"/>
          </a:solidFill>
          <a:scene3d>
            <a:camera prst="orthographicFront"/>
            <a:lightRig rig="morning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Másik feldolgozás 13"/>
          <p:cNvSpPr/>
          <p:nvPr/>
        </p:nvSpPr>
        <p:spPr>
          <a:xfrm>
            <a:off x="89755" y="590957"/>
            <a:ext cx="8930581" cy="984012"/>
          </a:xfrm>
          <a:prstGeom prst="flowChartAlternateProcess">
            <a:avLst/>
          </a:prstGeom>
          <a:solidFill>
            <a:srgbClr val="107A1D"/>
          </a:solidFill>
          <a:ln>
            <a:solidFill>
              <a:srgbClr val="107A1D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51520" y="49748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Passzívház tervezésénél sokféle építőanyag és szerkezet áll rendelkezésünkre</a:t>
            </a:r>
            <a:endParaRPr lang="hu-H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566610"/>
            <a:ext cx="93245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u-HU" sz="3200" b="1" dirty="0" smtClean="0">
                <a:ln/>
                <a:solidFill>
                  <a:schemeClr val="accent3"/>
                </a:solidFill>
              </a:rPr>
              <a:t>Falszerkezetek kiválasztásánál például több lehetőség közül választhatunk:</a:t>
            </a:r>
            <a:endParaRPr lang="hu-H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51520" y="2725883"/>
            <a:ext cx="8700678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>
              <a:buBlip>
                <a:blip r:embed="rId3"/>
              </a:buBlip>
            </a:pPr>
            <a:r>
              <a:rPr lang="hu-HU" sz="2000" b="1" dirty="0" smtClean="0">
                <a:ln/>
                <a:solidFill>
                  <a:schemeClr val="accent3"/>
                </a:solidFill>
              </a:rPr>
              <a:t>Kerámia</a:t>
            </a:r>
            <a:r>
              <a:rPr lang="hu-HU" sz="2000" b="1" dirty="0">
                <a:ln/>
                <a:solidFill>
                  <a:schemeClr val="accent3"/>
                </a:solidFill>
              </a:rPr>
              <a:t>, pórusbeton vagy mészhomok tégla </a:t>
            </a:r>
            <a:r>
              <a:rPr lang="hu-HU" sz="2000" b="1" dirty="0" smtClean="0">
                <a:ln/>
                <a:solidFill>
                  <a:schemeClr val="accent3"/>
                </a:solidFill>
              </a:rPr>
              <a:t>falazatok, ásványgyapot</a:t>
            </a:r>
            <a:r>
              <a:rPr lang="hu-HU" sz="2000" b="1" dirty="0">
                <a:ln/>
                <a:solidFill>
                  <a:schemeClr val="accent3"/>
                </a:solidFill>
              </a:rPr>
              <a:t>, polisztirol vagy cellulóz (újrahasznosított újságpapír) hőszigeteléssel, vakolva vagy különböző homlokzati elemmel </a:t>
            </a:r>
            <a:r>
              <a:rPr lang="hu-HU" sz="2000" b="1" dirty="0" smtClean="0">
                <a:ln/>
                <a:solidFill>
                  <a:schemeClr val="accent3"/>
                </a:solidFill>
              </a:rPr>
              <a:t>burkolva.</a:t>
            </a:r>
          </a:p>
          <a:p>
            <a:pPr marL="342900" indent="-342900">
              <a:buBlip>
                <a:blip r:embed="rId3"/>
              </a:buBlip>
            </a:pPr>
            <a:endParaRPr lang="hu-HU" sz="2000" b="1" dirty="0">
              <a:ln/>
              <a:solidFill>
                <a:schemeClr val="accent3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hu-HU" sz="2000" b="1" dirty="0" smtClean="0">
                <a:ln/>
                <a:solidFill>
                  <a:schemeClr val="accent3"/>
                </a:solidFill>
              </a:rPr>
              <a:t>Masszívfalazatok hőszigeteléssel és átszellőztetett légréteggel, vakolva vagy különböző homlokzati elemmel burkolva.</a:t>
            </a:r>
          </a:p>
          <a:p>
            <a:pPr marL="342900" indent="-342900">
              <a:buBlip>
                <a:blip r:embed="rId3"/>
              </a:buBlip>
            </a:pPr>
            <a:endParaRPr lang="hu-HU" sz="2000" b="1" dirty="0">
              <a:ln/>
              <a:solidFill>
                <a:schemeClr val="accent3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hu-HU" sz="2000" b="1" dirty="0" smtClean="0">
                <a:ln/>
                <a:solidFill>
                  <a:schemeClr val="accent3"/>
                </a:solidFill>
              </a:rPr>
              <a:t>Favázas szerkezetek befújt vagy tartóvázas hőszigeteléssel, vakolva vagy fa burkolattal.</a:t>
            </a:r>
          </a:p>
          <a:p>
            <a:pPr marL="342900" indent="-342900">
              <a:buBlip>
                <a:blip r:embed="rId3"/>
              </a:buBlip>
            </a:pPr>
            <a:endParaRPr lang="hu-HU" sz="2000" b="1" dirty="0">
              <a:ln/>
              <a:solidFill>
                <a:schemeClr val="accent3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hu-HU" sz="2000" b="1" dirty="0" smtClean="0">
                <a:ln/>
                <a:solidFill>
                  <a:schemeClr val="accent3"/>
                </a:solidFill>
              </a:rPr>
              <a:t>Polisztirol keményhab zsaluelemek beton kitöltéssel.</a:t>
            </a:r>
            <a:endParaRPr lang="hu-HU" sz="2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4" presetClass="emph" presetSubtype="0" fill="hold" grpId="3" nodeType="afterEffect">
                                  <p:stCondLst>
                                    <p:cond delay="2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/>
      <p:bldP spid="8" grpId="3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6174" y="620688"/>
            <a:ext cx="9047826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 minősítési rendszer nem köti ki az épület típusát,lakóházak mellett alkalmazták már például irodaépületekre, iskolákra, illetve korábbi építésű és később felújított épületekre is.</a:t>
            </a:r>
          </a:p>
          <a:p>
            <a:endParaRPr lang="hu-HU" sz="34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74833"/>
            <a:ext cx="3789784" cy="201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5031"/>
            <a:ext cx="38100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9183"/>
            <a:ext cx="3451064" cy="2250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5031"/>
            <a:ext cx="3924305" cy="214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41558"/>
            <a:ext cx="3488226" cy="261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7" y="4324604"/>
            <a:ext cx="3928295" cy="2198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12" y="3861049"/>
            <a:ext cx="3654186" cy="2709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049"/>
            <a:ext cx="3649910" cy="2729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83" y="3865177"/>
            <a:ext cx="3822554" cy="272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08" y="3877977"/>
            <a:ext cx="4124692" cy="2743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54" y="3679496"/>
            <a:ext cx="4136398" cy="306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17" y="3609214"/>
            <a:ext cx="4137644" cy="3103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3" y="3897305"/>
            <a:ext cx="4161241" cy="267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3" y="3828476"/>
            <a:ext cx="4176121" cy="278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3" y="3679496"/>
            <a:ext cx="4180455" cy="296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" y="3665462"/>
            <a:ext cx="4523451" cy="3015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" y="3651667"/>
            <a:ext cx="4602680" cy="3060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44" y="3609214"/>
            <a:ext cx="4221208" cy="3158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" y="3609214"/>
            <a:ext cx="4594867" cy="314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32" y="3609214"/>
            <a:ext cx="4224724" cy="316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63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1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2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75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25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250"/>
                            </p:stCondLst>
                            <p:childTnLst>
                              <p:par>
                                <p:cTn id="13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rtalom helye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535931"/>
              </p:ext>
            </p:extLst>
          </p:nvPr>
        </p:nvGraphicFramePr>
        <p:xfrm>
          <a:off x="0" y="1"/>
          <a:ext cx="9144000" cy="67413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0239"/>
                <a:gridCol w="5803761"/>
              </a:tblGrid>
              <a:tr h="771405">
                <a:tc gridSpan="2">
                  <a:txBody>
                    <a:bodyPr/>
                    <a:lstStyle/>
                    <a:p>
                      <a:pPr algn="ctr"/>
                      <a:endParaRPr lang="hu-HU" sz="2400" dirty="0">
                        <a:latin typeface="Berlin Sans FB Dem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228735">
                <a:tc>
                  <a:txBody>
                    <a:bodyPr/>
                    <a:lstStyle/>
                    <a:p>
                      <a:endParaRPr lang="hu-H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0BF6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/>
                      </a:r>
                      <a:br>
                        <a:rPr lang="hu-HU" dirty="0" smtClean="0"/>
                      </a:br>
                      <a:endParaRPr lang="hu-HU" dirty="0"/>
                    </a:p>
                  </a:txBody>
                  <a:tcPr/>
                </a:tc>
              </a:tr>
              <a:tr h="3477031">
                <a:tc>
                  <a:txBody>
                    <a:bodyPr/>
                    <a:lstStyle/>
                    <a:p>
                      <a:endParaRPr lang="hu-H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0BF6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/>
                      </a:r>
                      <a:br>
                        <a:rPr lang="hu-HU" sz="1600" dirty="0" smtClean="0"/>
                      </a:br>
                      <a:r>
                        <a:rPr lang="hu-HU" sz="1600" dirty="0" smtClean="0"/>
                        <a:t/>
                      </a:r>
                      <a:br>
                        <a:rPr lang="hu-HU" sz="1600" dirty="0" smtClean="0"/>
                      </a:br>
                      <a:r>
                        <a:rPr lang="hu-HU" dirty="0" smtClean="0"/>
                        <a:t/>
                      </a:r>
                      <a:br>
                        <a:rPr lang="hu-HU" dirty="0" smtClean="0"/>
                      </a:br>
                      <a:endParaRPr lang="hu-HU" dirty="0"/>
                    </a:p>
                  </a:txBody>
                  <a:tcPr/>
                </a:tc>
              </a:tr>
              <a:tr h="1264195">
                <a:tc>
                  <a:txBody>
                    <a:bodyPr/>
                    <a:lstStyle/>
                    <a:p>
                      <a:endParaRPr lang="hu-H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0BF6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/>
                      </a:r>
                      <a:br>
                        <a:rPr lang="hu-HU" dirty="0" smtClean="0"/>
                      </a:b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35" y="836988"/>
            <a:ext cx="1456184" cy="116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1882993" cy="130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15" y="3284984"/>
            <a:ext cx="1331640" cy="13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" y="2420888"/>
            <a:ext cx="1512168" cy="11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09" y="2199172"/>
            <a:ext cx="1447749" cy="108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40" y="4604792"/>
            <a:ext cx="1086818" cy="79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40" y="5642420"/>
            <a:ext cx="1215579" cy="121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/>
          <p:nvPr/>
        </p:nvSpPr>
        <p:spPr>
          <a:xfrm>
            <a:off x="1674235" y="188640"/>
            <a:ext cx="642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b="1" dirty="0">
                <a:solidFill>
                  <a:prstClr val="white"/>
                </a:solidFill>
                <a:latin typeface="Berlin Sans FB Demi" pitchFamily="34" charset="0"/>
              </a:rPr>
              <a:t>De miért is jobb a passzívház?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07504" y="1196752"/>
            <a:ext cx="151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>
                <a:ln>
                  <a:solidFill>
                    <a:srgbClr val="9BBB59">
                      <a:lumMod val="75000"/>
                    </a:srgbClr>
                  </a:solidFill>
                </a:ln>
                <a:solidFill>
                  <a:srgbClr val="A0BF61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</a:rPr>
              <a:t>Anyagilag: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491880" y="836988"/>
            <a:ext cx="550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solidFill>
                  <a:prstClr val="black"/>
                </a:solidFill>
              </a:rPr>
              <a:t>Minimum 80%-kal alacsonyabb rezsiköltség.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7504" y="3684719"/>
            <a:ext cx="15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>
                <a:ln>
                  <a:solidFill>
                    <a:srgbClr val="9BBB59">
                      <a:lumMod val="75000"/>
                    </a:srgbClr>
                  </a:solidFill>
                </a:ln>
                <a:solidFill>
                  <a:srgbClr val="A0BF61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</a:rPr>
              <a:t>Élettanilag: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491880" y="2150877"/>
            <a:ext cx="550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u-HU" sz="1600" dirty="0">
                <a:solidFill>
                  <a:prstClr val="black"/>
                </a:solidFill>
              </a:rPr>
              <a:t>Kevesen tudják, hogy a hagyományos épületek alkotóelemei az emberi szervezet számára nemkívánatos gázokat és gőzöket bocsátanak ki.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491880" y="3031688"/>
            <a:ext cx="550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u-HU" sz="1600" dirty="0">
                <a:solidFill>
                  <a:prstClr val="black"/>
                </a:solidFill>
              </a:rPr>
              <a:t>Ugyanakkor a szellőztetések között a bentlakók életvitele okán megemelkedik a CO</a:t>
            </a:r>
            <a:r>
              <a:rPr lang="hu-HU" sz="1600" cap="small" baseline="-25000" dirty="0">
                <a:solidFill>
                  <a:prstClr val="black"/>
                </a:solidFill>
              </a:rPr>
              <a:t>2</a:t>
            </a:r>
            <a:r>
              <a:rPr lang="hu-HU" sz="1600" baseline="-25000" dirty="0">
                <a:solidFill>
                  <a:prstClr val="black"/>
                </a:solidFill>
              </a:rPr>
              <a:t> </a:t>
            </a:r>
            <a:r>
              <a:rPr lang="hu-HU" sz="1600" dirty="0">
                <a:solidFill>
                  <a:prstClr val="black"/>
                </a:solidFill>
              </a:rPr>
              <a:t>és a páratartalom, mindezek elősegítik a légzőszervi megbetegedéseket (asztma, allergia).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491880" y="3934408"/>
            <a:ext cx="5508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solidFill>
                  <a:prstClr val="black"/>
                </a:solidFill>
              </a:rPr>
              <a:t>A passzívházban alkalmazott légtechnika folyamatosan lecseréli a lakótér levegőjét és a legkorszerűbb levegőszűrőn keresztül friss </a:t>
            </a:r>
            <a:r>
              <a:rPr lang="hu-HU" sz="1600" dirty="0" err="1">
                <a:solidFill>
                  <a:prstClr val="black"/>
                </a:solidFill>
              </a:rPr>
              <a:t>oxigéndús</a:t>
            </a:r>
            <a:r>
              <a:rPr lang="hu-HU" sz="1600" dirty="0">
                <a:solidFill>
                  <a:prstClr val="black"/>
                </a:solidFill>
              </a:rPr>
              <a:t> levegővel árasztja el a lakóteret. 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A légtechnikának köszönhetően szabályozott a páratartalom és lényegesen alacsonyabb a porterhelés. 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491880" y="5588890"/>
            <a:ext cx="550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solidFill>
                  <a:prstClr val="black"/>
                </a:solidFill>
              </a:rPr>
              <a:t>Mivel a passzívházban nincs szükség kazánra, nincs szükség gázra vagy egyéb tüzelőanyagra sem, ezáltal mintegy 90%-kal alacsonyabb a passzívház </a:t>
            </a:r>
            <a:r>
              <a:rPr lang="hu-HU" sz="1600" dirty="0" err="1">
                <a:solidFill>
                  <a:prstClr val="black"/>
                </a:solidFill>
              </a:rPr>
              <a:t>károsanyagkibocsátása</a:t>
            </a:r>
            <a:r>
              <a:rPr lang="hu-HU" sz="1600" dirty="0">
                <a:solidFill>
                  <a:prstClr val="black"/>
                </a:solidFill>
              </a:rPr>
              <a:t>. 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07504" y="580433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>
                <a:ln>
                  <a:solidFill>
                    <a:srgbClr val="9BBB59">
                      <a:lumMod val="75000"/>
                    </a:srgbClr>
                  </a:solidFill>
                </a:ln>
                <a:solidFill>
                  <a:srgbClr val="A0BF61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</a:rPr>
              <a:t>A környezetvédelem szempontjából:</a:t>
            </a:r>
          </a:p>
        </p:txBody>
      </p:sp>
    </p:spTree>
    <p:extLst>
      <p:ext uri="{BB962C8B-B14F-4D97-AF65-F5344CB8AC3E}">
        <p14:creationId xmlns:p14="http://schemas.microsoft.com/office/powerpoint/2010/main" val="19972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3140968"/>
            <a:ext cx="8388424" cy="4065315"/>
          </a:xfrm>
          <a:noFill/>
        </p:spPr>
        <p:txBody>
          <a:bodyPr>
            <a:prstTxWarp prst="textWave2">
              <a:avLst>
                <a:gd name="adj1" fmla="val 9214"/>
                <a:gd name="adj2" fmla="val 0"/>
              </a:avLst>
            </a:prstTxWarp>
            <a:noAutofit/>
          </a:bodyPr>
          <a:lstStyle/>
          <a:p>
            <a:pPr marL="0" indent="0" algn="ctr">
              <a:buNone/>
            </a:pPr>
            <a:r>
              <a:rPr lang="hu-HU" sz="3600" dirty="0" smtClean="0">
                <a:ln w="9525">
                  <a:gradFill flip="none" rotWithShape="1">
                    <a:gsLst>
                      <a:gs pos="0">
                        <a:srgbClr val="7030A0"/>
                      </a:gs>
                      <a:gs pos="30000">
                        <a:srgbClr val="66008F"/>
                      </a:gs>
                      <a:gs pos="53000">
                        <a:srgbClr val="BA0066"/>
                      </a:gs>
                      <a:gs pos="77000">
                        <a:srgbClr val="107A1D"/>
                      </a:gs>
                      <a:gs pos="100000">
                        <a:srgbClr val="006F6C"/>
                      </a:gs>
                    </a:gsLst>
                    <a:lin ang="5400000" scaled="0"/>
                    <a:tileRect r="-100000" b="-100000"/>
                  </a:gradFill>
                </a:ln>
                <a:gradFill flip="none" rotWithShape="1">
                  <a:gsLst>
                    <a:gs pos="0">
                      <a:srgbClr val="7030A0"/>
                    </a:gs>
                    <a:gs pos="30000">
                      <a:srgbClr val="66008F"/>
                    </a:gs>
                    <a:gs pos="52000">
                      <a:srgbClr val="BA0066"/>
                    </a:gs>
                    <a:gs pos="75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</a:rPr>
              <a:t>Az </a:t>
            </a:r>
            <a:r>
              <a:rPr lang="hu-HU" sz="3600" dirty="0" err="1">
                <a:ln w="9525">
                  <a:gradFill flip="none" rotWithShape="1">
                    <a:gsLst>
                      <a:gs pos="0">
                        <a:srgbClr val="7030A0"/>
                      </a:gs>
                      <a:gs pos="30000">
                        <a:srgbClr val="66008F"/>
                      </a:gs>
                      <a:gs pos="53000">
                        <a:srgbClr val="BA0066"/>
                      </a:gs>
                      <a:gs pos="77000">
                        <a:srgbClr val="107A1D"/>
                      </a:gs>
                      <a:gs pos="100000">
                        <a:srgbClr val="006F6C"/>
                      </a:gs>
                    </a:gsLst>
                    <a:lin ang="5400000" scaled="0"/>
                    <a:tileRect r="-100000" b="-100000"/>
                  </a:gradFill>
                </a:ln>
                <a:gradFill flip="none" rotWithShape="1">
                  <a:gsLst>
                    <a:gs pos="0">
                      <a:srgbClr val="7030A0"/>
                    </a:gs>
                    <a:gs pos="30000">
                      <a:srgbClr val="66008F"/>
                    </a:gs>
                    <a:gs pos="52000">
                      <a:srgbClr val="BA0066"/>
                    </a:gs>
                    <a:gs pos="75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</a:rPr>
              <a:t>energiahatékony</a:t>
            </a:r>
            <a:r>
              <a:rPr lang="hu-HU" sz="3600" dirty="0">
                <a:ln w="9525">
                  <a:gradFill flip="none" rotWithShape="1">
                    <a:gsLst>
                      <a:gs pos="0">
                        <a:srgbClr val="7030A0"/>
                      </a:gs>
                      <a:gs pos="30000">
                        <a:srgbClr val="66008F"/>
                      </a:gs>
                      <a:gs pos="53000">
                        <a:srgbClr val="BA0066"/>
                      </a:gs>
                      <a:gs pos="77000">
                        <a:srgbClr val="107A1D"/>
                      </a:gs>
                      <a:gs pos="100000">
                        <a:srgbClr val="006F6C"/>
                      </a:gs>
                    </a:gsLst>
                    <a:lin ang="5400000" scaled="0"/>
                    <a:tileRect r="-100000" b="-100000"/>
                  </a:gradFill>
                </a:ln>
                <a:gradFill flip="none" rotWithShape="1">
                  <a:gsLst>
                    <a:gs pos="0">
                      <a:srgbClr val="7030A0"/>
                    </a:gs>
                    <a:gs pos="30000">
                      <a:srgbClr val="66008F"/>
                    </a:gs>
                    <a:gs pos="52000">
                      <a:srgbClr val="BA0066"/>
                    </a:gs>
                    <a:gs pos="75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</a:rPr>
              <a:t>, környezettudatos épület a fent említett okok miatt előnyös az egyénnek, de hosszú távon hasznos a társadalomnak is mivel kevesebbet kell költeni energia </a:t>
            </a:r>
            <a:r>
              <a:rPr lang="hu-HU" sz="3600" dirty="0" smtClean="0">
                <a:ln w="9525">
                  <a:gradFill flip="none" rotWithShape="1">
                    <a:gsLst>
                      <a:gs pos="0">
                        <a:srgbClr val="7030A0"/>
                      </a:gs>
                      <a:gs pos="30000">
                        <a:srgbClr val="66008F"/>
                      </a:gs>
                      <a:gs pos="53000">
                        <a:srgbClr val="BA0066"/>
                      </a:gs>
                      <a:gs pos="77000">
                        <a:srgbClr val="107A1D"/>
                      </a:gs>
                      <a:gs pos="100000">
                        <a:srgbClr val="006F6C"/>
                      </a:gs>
                    </a:gsLst>
                    <a:lin ang="5400000" scaled="0"/>
                    <a:tileRect r="-100000" b="-100000"/>
                  </a:gradFill>
                </a:ln>
                <a:gradFill flip="none" rotWithShape="1">
                  <a:gsLst>
                    <a:gs pos="0">
                      <a:srgbClr val="7030A0"/>
                    </a:gs>
                    <a:gs pos="30000">
                      <a:srgbClr val="66008F"/>
                    </a:gs>
                    <a:gs pos="52000">
                      <a:srgbClr val="BA0066"/>
                    </a:gs>
                    <a:gs pos="75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</a:rPr>
              <a:t>előállítására</a:t>
            </a:r>
            <a:r>
              <a:rPr lang="hu-HU" sz="3600" dirty="0">
                <a:ln w="9525">
                  <a:gradFill flip="none" rotWithShape="1">
                    <a:gsLst>
                      <a:gs pos="0">
                        <a:srgbClr val="7030A0"/>
                      </a:gs>
                      <a:gs pos="30000">
                        <a:srgbClr val="66008F"/>
                      </a:gs>
                      <a:gs pos="53000">
                        <a:srgbClr val="BA0066"/>
                      </a:gs>
                      <a:gs pos="77000">
                        <a:srgbClr val="107A1D"/>
                      </a:gs>
                      <a:gs pos="100000">
                        <a:srgbClr val="006F6C"/>
                      </a:gs>
                    </a:gsLst>
                    <a:lin ang="5400000" scaled="0"/>
                    <a:tileRect r="-100000" b="-100000"/>
                  </a:gradFill>
                </a:ln>
                <a:gradFill flip="none" rotWithShape="1">
                  <a:gsLst>
                    <a:gs pos="0">
                      <a:srgbClr val="7030A0"/>
                    </a:gs>
                    <a:gs pos="30000">
                      <a:srgbClr val="66008F"/>
                    </a:gs>
                    <a:gs pos="52000">
                      <a:srgbClr val="BA0066"/>
                    </a:gs>
                    <a:gs pos="75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</a:rPr>
              <a:t>, importálására. </a:t>
            </a:r>
            <a:endParaRPr lang="hu-HU" sz="3600" dirty="0" smtClean="0">
              <a:ln w="9525">
                <a:gradFill flip="none" rotWithShape="1">
                  <a:gsLst>
                    <a:gs pos="0">
                      <a:srgbClr val="7030A0"/>
                    </a:gs>
                    <a:gs pos="30000">
                      <a:srgbClr val="66008F"/>
                    </a:gs>
                    <a:gs pos="53000">
                      <a:srgbClr val="BA0066"/>
                    </a:gs>
                    <a:gs pos="77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</a:ln>
              <a:gradFill flip="none" rotWithShape="1">
                <a:gsLst>
                  <a:gs pos="0">
                    <a:srgbClr val="7030A0"/>
                  </a:gs>
                  <a:gs pos="30000">
                    <a:srgbClr val="66008F"/>
                  </a:gs>
                  <a:gs pos="52000">
                    <a:srgbClr val="BA0066"/>
                  </a:gs>
                  <a:gs pos="75000">
                    <a:srgbClr val="107A1D"/>
                  </a:gs>
                  <a:gs pos="100000">
                    <a:srgbClr val="006F6C"/>
                  </a:gs>
                </a:gsLst>
                <a:lin ang="5400000" scaled="0"/>
                <a:tileRect r="-100000" b="-100000"/>
              </a:gradFill>
            </a:endParaRPr>
          </a:p>
          <a:p>
            <a:pPr marL="0" indent="0" algn="ctr">
              <a:buNone/>
            </a:pPr>
            <a:r>
              <a:rPr lang="hu-HU" sz="3600" dirty="0" smtClean="0">
                <a:ln w="9525">
                  <a:gradFill flip="none" rotWithShape="1">
                    <a:gsLst>
                      <a:gs pos="0">
                        <a:srgbClr val="7030A0"/>
                      </a:gs>
                      <a:gs pos="30000">
                        <a:srgbClr val="66008F"/>
                      </a:gs>
                      <a:gs pos="53000">
                        <a:srgbClr val="BA0066"/>
                      </a:gs>
                      <a:gs pos="77000">
                        <a:srgbClr val="107A1D"/>
                      </a:gs>
                      <a:gs pos="100000">
                        <a:srgbClr val="006F6C"/>
                      </a:gs>
                    </a:gsLst>
                    <a:lin ang="5400000" scaled="0"/>
                    <a:tileRect r="-100000" b="-100000"/>
                  </a:gradFill>
                </a:ln>
                <a:gradFill flip="none" rotWithShape="1">
                  <a:gsLst>
                    <a:gs pos="0">
                      <a:srgbClr val="7030A0"/>
                    </a:gs>
                    <a:gs pos="30000">
                      <a:srgbClr val="66008F"/>
                    </a:gs>
                    <a:gs pos="52000">
                      <a:srgbClr val="BA0066"/>
                    </a:gs>
                    <a:gs pos="75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</a:rPr>
              <a:t>A </a:t>
            </a:r>
            <a:r>
              <a:rPr lang="hu-HU" sz="3600" dirty="0">
                <a:ln w="9525">
                  <a:gradFill flip="none" rotWithShape="1">
                    <a:gsLst>
                      <a:gs pos="0">
                        <a:srgbClr val="7030A0"/>
                      </a:gs>
                      <a:gs pos="30000">
                        <a:srgbClr val="66008F"/>
                      </a:gs>
                      <a:gs pos="53000">
                        <a:srgbClr val="BA0066"/>
                      </a:gs>
                      <a:gs pos="77000">
                        <a:srgbClr val="107A1D"/>
                      </a:gs>
                      <a:gs pos="100000">
                        <a:srgbClr val="006F6C"/>
                      </a:gs>
                    </a:gsLst>
                    <a:lin ang="5400000" scaled="0"/>
                    <a:tileRect r="-100000" b="-100000"/>
                  </a:gradFill>
                </a:ln>
                <a:gradFill flip="none" rotWithShape="1">
                  <a:gsLst>
                    <a:gs pos="0">
                      <a:srgbClr val="7030A0"/>
                    </a:gs>
                    <a:gs pos="30000">
                      <a:srgbClr val="66008F"/>
                    </a:gs>
                    <a:gs pos="52000">
                      <a:srgbClr val="BA0066"/>
                    </a:gs>
                    <a:gs pos="75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</a:rPr>
              <a:t>természet azzal hálálná meg az emberiség környezetkárosító hatásának minimálisra csökkentését, hogy csodálatos képességei révén szép lassan megújulna.</a:t>
            </a:r>
          </a:p>
          <a:p>
            <a:pPr algn="ctr"/>
            <a:endParaRPr lang="hu-HU" sz="3600" b="1" dirty="0">
              <a:ln w="9525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3000">
                      <a:srgbClr val="BA0066"/>
                    </a:gs>
                    <a:gs pos="77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52000">
                    <a:srgbClr val="BA0066"/>
                  </a:gs>
                  <a:gs pos="75000">
                    <a:srgbClr val="107A1D"/>
                  </a:gs>
                  <a:gs pos="100000">
                    <a:srgbClr val="006F6C"/>
                  </a:gs>
                </a:gsLst>
                <a:lin ang="5400000" scaled="0"/>
                <a:tileRect r="-100000" b="-100000"/>
              </a:gradFill>
            </a:endParaRPr>
          </a:p>
          <a:p>
            <a:pPr algn="ctr"/>
            <a:endParaRPr lang="hu-HU" sz="36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52000">
                    <a:srgbClr val="BA0066"/>
                  </a:gs>
                  <a:gs pos="81000">
                    <a:srgbClr val="107A1D"/>
                  </a:gs>
                  <a:gs pos="100000">
                    <a:srgbClr val="006F6C"/>
                  </a:gs>
                </a:gsLst>
                <a:lin ang="5400000" scaled="0"/>
              </a:gra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548680"/>
            <a:ext cx="8244408" cy="108012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396"/>
              </a:avLst>
            </a:prstTxWarp>
            <a:spAutoFit/>
          </a:bodyPr>
          <a:lstStyle/>
          <a:p>
            <a:pPr algn="ctr"/>
            <a:r>
              <a:rPr lang="hu-HU" sz="2800" b="1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7000">
                      <a:srgbClr val="BA0066"/>
                    </a:gs>
                    <a:gs pos="77000">
                      <a:srgbClr val="107A1D"/>
                    </a:gs>
                    <a:gs pos="100000">
                      <a:srgbClr val="006F6C"/>
                    </a:gs>
                  </a:gsLst>
                  <a:lin ang="5400000" scaled="0"/>
                  <a:tileRect r="-100000" b="-100000"/>
                </a:gradFill>
                <a:latin typeface="Arial Rounded MT Bold" pitchFamily="34" charset="0"/>
              </a:rPr>
              <a:t>Végül egy elgondolkodtató eszmefuttatás az egyén, a társadalom és a természet viszonyáról: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0"/>
            <a:ext cx="9283809" cy="68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3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15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  <a:scene3d>
              <a:camera prst="obliqueBottomRight"/>
              <a:lightRig rig="threePt" dir="t"/>
            </a:scene3d>
            <a:sp3d extrusionH="57150">
              <a:bevelT w="38100" h="38100"/>
              <a:bevelB w="127000" h="127000"/>
            </a:sp3d>
          </a:bodyPr>
          <a:lstStyle/>
          <a:p>
            <a:pPr marL="0" indent="0" algn="ctr">
              <a:buNone/>
            </a:pPr>
            <a:r>
              <a:rPr lang="hu-HU" sz="3600" b="1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Míg hazánkban gyakran az épületek állagmegőrzésére, felújítására sem jut elegendő pénzük a tulajdonosoknak, addig Ausztriában már kifejezetten a forradalmi építészeti technológiákat keresik az építtetők, s a közeljövőben kötelezővé is válhat az energiafogyasztást csökkentő építési módok alkalmazása.</a:t>
            </a:r>
          </a:p>
          <a:p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5690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1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18000" contrast="20000"/>
                    </a14:imgEffect>
                  </a14:imgLayer>
                </a14:imgProps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 rot="480000">
            <a:off x="2643135" y="2924261"/>
            <a:ext cx="2376264" cy="4525963"/>
          </a:xfrm>
          <a:effectLst>
            <a:softEdge rad="6350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/>
            </a:r>
            <a:br>
              <a:rPr lang="hu-HU" sz="2800" dirty="0"/>
            </a:br>
            <a:r>
              <a:rPr lang="hu-H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világon egyre elterjedtebb az aktív fűtési rendszert nem igénylő házak </a:t>
            </a:r>
            <a:r>
              <a:rPr lang="hu-H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tervezése,hiszen </a:t>
            </a:r>
            <a:r>
              <a:rPr lang="hu-H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hagyományos épületekhez képest akár 80-90% energiát takarít </a:t>
            </a:r>
            <a:r>
              <a:rPr lang="hu-H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meg.</a:t>
            </a:r>
            <a:r>
              <a:rPr lang="hu-H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hu-H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hu-H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7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59832" y="11663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latin typeface="Bodoni MT Black" pitchFamily="18" charset="0"/>
              </a:rPr>
              <a:t>Igaz vagy Hamis?</a:t>
            </a:r>
            <a:endParaRPr lang="hu-HU" sz="28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latin typeface="Bodoni MT Black" pitchFamily="18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68892"/>
              </p:ext>
            </p:extLst>
          </p:nvPr>
        </p:nvGraphicFramePr>
        <p:xfrm>
          <a:off x="179512" y="476672"/>
          <a:ext cx="8604450" cy="5334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12768"/>
                <a:gridCol w="864096"/>
                <a:gridCol w="827586"/>
              </a:tblGrid>
              <a:tr h="437972"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/>
                        <a:t>I</a:t>
                      </a:r>
                      <a:endParaRPr lang="hu-HU" sz="4400" dirty="0">
                        <a:solidFill>
                          <a:srgbClr val="0070C0"/>
                        </a:solidFill>
                        <a:latin typeface="Algerian" pitchFamily="8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/>
                        <a:t>H</a:t>
                      </a:r>
                      <a:endParaRPr lang="hu-HU" sz="4400" dirty="0">
                        <a:solidFill>
                          <a:srgbClr val="0070C0"/>
                        </a:solidFill>
                        <a:latin typeface="Algerian" pitchFamily="8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972">
                <a:tc>
                  <a:txBody>
                    <a:bodyPr/>
                    <a:lstStyle/>
                    <a:p>
                      <a:endParaRPr lang="hu-HU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37972">
                <a:tc>
                  <a:txBody>
                    <a:bodyPr/>
                    <a:lstStyle/>
                    <a:p>
                      <a:endParaRPr lang="hu-HU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hu-HU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</a:tr>
              <a:tr h="437972">
                <a:tc>
                  <a:txBody>
                    <a:bodyPr/>
                    <a:lstStyle/>
                    <a:p>
                      <a:endParaRPr lang="hu-HU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hu-HU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</a:tr>
              <a:tr h="437972">
                <a:tc>
                  <a:txBody>
                    <a:bodyPr/>
                    <a:lstStyle/>
                    <a:p>
                      <a:endParaRPr lang="hu-HU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hu-HU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</a:tr>
              <a:tr h="437972">
                <a:tc>
                  <a:txBody>
                    <a:bodyPr/>
                    <a:lstStyle/>
                    <a:p>
                      <a:endParaRPr lang="hu-HU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hu-HU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>
                    <a:lnB>
                      <a:noFill/>
                    </a:lnB>
                  </a:tcPr>
                </a:tc>
              </a:tr>
              <a:tr h="437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23528" y="126876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A passzívházak aktív fűtést igényelnek.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3872" y="1716832"/>
            <a:ext cx="661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2. Az első Magyarországon épült passzívházat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Benécs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József tervezte.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3872" y="2547829"/>
            <a:ext cx="647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Az első passzívházat Darmstadtban építették 1969-ben.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33872" y="3341890"/>
            <a:ext cx="661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4. A passzívházak Németországban,Svájcban és Ausztriában a legelterjedtebbek.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3872" y="4172887"/>
            <a:ext cx="690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A délre néző nagy ablakfelületek által beengedett napsugarak melegítik fel a passzívházon belüli levegőt.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33872" y="5025191"/>
            <a:ext cx="647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6. A borult napokon a napkollektorok által termelt vizet hidrofor-tartályokban </a:t>
            </a:r>
            <a:r>
              <a:rPr lang="hu-H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tárolják</a:t>
            </a:r>
            <a:r>
              <a:rPr 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172400" y="126876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172400" y="1916832"/>
            <a:ext cx="46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sym typeface="Wingdings"/>
              </a:rPr>
              <a:t>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172400" y="268966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sym typeface="Wingdings"/>
              </a:rPr>
              <a:t>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241579" y="349577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sym typeface="Wingdings"/>
              </a:rPr>
              <a:t>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241579" y="436510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sym typeface="Wingdings"/>
              </a:rPr>
              <a:t>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162825" y="521965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sym typeface="Wingdings"/>
              </a:rPr>
              <a:t>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75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7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7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65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6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8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15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82235" y="2281018"/>
            <a:ext cx="3679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rgbClr val="7030A0"/>
                </a:solidFill>
                <a:hlinkClick r:id="rId3"/>
              </a:rPr>
              <a:t>www.passzivhazak.hu</a:t>
            </a:r>
            <a:endParaRPr lang="hu-HU" sz="2800" dirty="0" smtClean="0">
              <a:solidFill>
                <a:srgbClr val="7030A0"/>
              </a:solidFill>
            </a:endParaRPr>
          </a:p>
          <a:p>
            <a:pPr algn="ctr"/>
            <a:endParaRPr lang="hu-HU" sz="2800" dirty="0">
              <a:solidFill>
                <a:srgbClr val="FFFF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41182" y="3458840"/>
            <a:ext cx="536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rgbClr val="7030A0"/>
                </a:solidFill>
                <a:hlinkClick r:id="rId4"/>
              </a:rPr>
              <a:t>www.passzivhaz-magazin.hu</a:t>
            </a:r>
            <a:endParaRPr lang="hu-HU" sz="2800" dirty="0">
              <a:solidFill>
                <a:srgbClr val="7030A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93747" y="101612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rgbClr val="0070C0"/>
                </a:solidFill>
                <a:hlinkClick r:id="rId5"/>
              </a:rPr>
              <a:t>www.konnyuszerkezeteshaz.com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1904" y="4034904"/>
            <a:ext cx="820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rgbClr val="7030A0"/>
                </a:solidFill>
                <a:hlinkClick r:id="rId6"/>
              </a:rPr>
              <a:t>www.epitemahazam.hu</a:t>
            </a:r>
            <a:endParaRPr lang="hu-HU" sz="2800" dirty="0">
              <a:solidFill>
                <a:srgbClr val="7030A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78352" y="5120864"/>
            <a:ext cx="588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rgbClr val="7030A0"/>
                </a:solidFill>
                <a:hlinkClick r:id="rId7"/>
              </a:rPr>
              <a:t>www.alternativenergia.hu</a:t>
            </a:r>
            <a:endParaRPr lang="hu-HU" sz="2800" dirty="0">
              <a:solidFill>
                <a:srgbClr val="7030A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9932" y="2914638"/>
            <a:ext cx="336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rgbClr val="7030A0"/>
                </a:solidFill>
                <a:hlinkClick r:id="rId8"/>
              </a:rPr>
              <a:t>www.passiv.de</a:t>
            </a:r>
            <a:endParaRPr lang="hu-HU" sz="2800" dirty="0">
              <a:solidFill>
                <a:srgbClr val="7030A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766840" y="4610968"/>
            <a:ext cx="43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rgbClr val="7030A0"/>
                </a:solidFill>
                <a:hlinkClick r:id="rId9"/>
              </a:rPr>
              <a:t>www.passzivhaz.info.hu</a:t>
            </a:r>
            <a:endParaRPr lang="hu-HU" sz="2800" dirty="0">
              <a:solidFill>
                <a:srgbClr val="7030A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894010" y="1632613"/>
            <a:ext cx="40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rgbClr val="7030A0"/>
                </a:solidFill>
                <a:hlinkClick r:id="rId10"/>
              </a:rPr>
              <a:t>www.passzivhazteam.hu</a:t>
            </a:r>
            <a:endParaRPr lang="hu-HU" sz="2800" dirty="0">
              <a:solidFill>
                <a:srgbClr val="7030A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22777" y="1161937"/>
            <a:ext cx="4048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lgerian" pitchFamily="82" charset="0"/>
              </a:rPr>
              <a:t>Források</a:t>
            </a:r>
            <a:endParaRPr lang="hu-HU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1217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 rot="20309339">
            <a:off x="3698544" y="1897017"/>
            <a:ext cx="3472931" cy="55776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24076"/>
              </a:avLst>
            </a:prstTxWarp>
            <a:spAutoFit/>
          </a:bodyPr>
          <a:lstStyle/>
          <a:p>
            <a:r>
              <a:rPr lang="hu-HU" sz="24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Definíciója szerint:</a:t>
            </a:r>
          </a:p>
        </p:txBody>
      </p:sp>
      <p:sp>
        <p:nvSpPr>
          <p:cNvPr id="5" name="Nap 4"/>
          <p:cNvSpPr/>
          <p:nvPr/>
        </p:nvSpPr>
        <p:spPr>
          <a:xfrm>
            <a:off x="3635896" y="116632"/>
            <a:ext cx="926776" cy="864096"/>
          </a:xfrm>
          <a:prstGeom prst="sun">
            <a:avLst/>
          </a:prstGeom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100" y="5229200"/>
            <a:ext cx="8697144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000" b="1" i="1" dirty="0" smtClean="0">
                <a:solidFill>
                  <a:srgbClr val="002060"/>
                </a:solidFill>
                <a:latin typeface="Constantia" pitchFamily="18" charset="0"/>
              </a:rPr>
              <a:t>A </a:t>
            </a:r>
            <a:r>
              <a:rPr lang="hu-HU" sz="2000" b="1" i="1" dirty="0">
                <a:solidFill>
                  <a:srgbClr val="002060"/>
                </a:solidFill>
                <a:latin typeface="Constantia" pitchFamily="18" charset="0"/>
              </a:rPr>
              <a:t>passzívház olyan épület, amelyben a kényelmes </a:t>
            </a:r>
            <a:r>
              <a:rPr lang="hu-HU" sz="2000" b="1" i="1" dirty="0" smtClean="0">
                <a:solidFill>
                  <a:srgbClr val="002060"/>
                </a:solidFill>
                <a:latin typeface="Constantia" pitchFamily="18" charset="0"/>
              </a:rPr>
              <a:t>hőmérséklet </a:t>
            </a:r>
            <a:r>
              <a:rPr lang="hu-HU" sz="2000" b="1" i="1" dirty="0">
                <a:solidFill>
                  <a:srgbClr val="002060"/>
                </a:solidFill>
                <a:latin typeface="Constantia" pitchFamily="18" charset="0"/>
              </a:rPr>
              <a:t>biztosítása </a:t>
            </a:r>
            <a:r>
              <a:rPr lang="hu-HU" sz="2000" b="1" i="1" dirty="0" smtClean="0">
                <a:solidFill>
                  <a:srgbClr val="002060"/>
                </a:solidFill>
                <a:latin typeface="Constantia" pitchFamily="18" charset="0"/>
              </a:rPr>
              <a:t>télen nyáron is megoldható </a:t>
            </a:r>
            <a:r>
              <a:rPr lang="hu-HU" sz="2000" b="1" i="1" dirty="0">
                <a:solidFill>
                  <a:srgbClr val="002060"/>
                </a:solidFill>
                <a:latin typeface="Constantia" pitchFamily="18" charset="0"/>
              </a:rPr>
              <a:t>kizárólag a levegő frissen tartásához </a:t>
            </a:r>
            <a:r>
              <a:rPr lang="hu-HU" sz="2000" b="1" i="1" dirty="0" smtClean="0">
                <a:solidFill>
                  <a:srgbClr val="002060"/>
                </a:solidFill>
                <a:latin typeface="Constantia" pitchFamily="18" charset="0"/>
              </a:rPr>
              <a:t>megmozgatott </a:t>
            </a:r>
            <a:r>
              <a:rPr lang="hu-HU" sz="2000" b="1" i="1" dirty="0">
                <a:solidFill>
                  <a:srgbClr val="002060"/>
                </a:solidFill>
                <a:latin typeface="Constantia" pitchFamily="18" charset="0"/>
              </a:rPr>
              <a:t>légtömeg </a:t>
            </a:r>
            <a:r>
              <a:rPr lang="hu-H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utánfűtésével</a:t>
            </a:r>
            <a:r>
              <a:rPr lang="hu-H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hu-HU" sz="2000" b="1" i="1" dirty="0">
                <a:solidFill>
                  <a:srgbClr val="002060"/>
                </a:solidFill>
                <a:latin typeface="Constantia" pitchFamily="18" charset="0"/>
              </a:rPr>
              <a:t>vagy </a:t>
            </a:r>
            <a:r>
              <a:rPr lang="hu-H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utánhűtésével</a:t>
            </a:r>
            <a:r>
              <a:rPr lang="hu-HU" sz="2000" b="1" i="1" dirty="0">
                <a:solidFill>
                  <a:srgbClr val="002060"/>
                </a:solidFill>
                <a:latin typeface="Constantia" pitchFamily="18" charset="0"/>
              </a:rPr>
              <a:t>, további levegő visszaforgatása </a:t>
            </a:r>
            <a:r>
              <a:rPr lang="hu-HU" sz="2000" b="1" i="1" dirty="0" smtClean="0">
                <a:solidFill>
                  <a:srgbClr val="002060"/>
                </a:solidFill>
                <a:latin typeface="Constantia" pitchFamily="18" charset="0"/>
              </a:rPr>
              <a:t>és hagyományos fűtési rendszer nélkül.</a:t>
            </a:r>
            <a:endParaRPr lang="hu-H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Felhő 3"/>
          <p:cNvSpPr/>
          <p:nvPr/>
        </p:nvSpPr>
        <p:spPr>
          <a:xfrm>
            <a:off x="7163448" y="116632"/>
            <a:ext cx="1739693" cy="116308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Felhő 1"/>
          <p:cNvSpPr/>
          <p:nvPr/>
        </p:nvSpPr>
        <p:spPr>
          <a:xfrm>
            <a:off x="107504" y="123850"/>
            <a:ext cx="2304256" cy="144016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4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6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100"/>
                            </p:stCondLst>
                            <p:childTnLst>
                              <p:par>
                                <p:cTn id="3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1B1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1B1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600"/>
                            </p:stCondLst>
                            <p:childTnLst>
                              <p:par>
                                <p:cTn id="4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600"/>
                            </p:stCondLst>
                            <p:childTnLst>
                              <p:par>
                                <p:cTn id="48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600"/>
                            </p:stCondLst>
                            <p:childTnLst>
                              <p:par>
                                <p:cTn id="54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 animBg="1"/>
      <p:bldP spid="5" grpId="1" animBg="1"/>
      <p:bldP spid="3" grpId="0" build="p"/>
      <p:bldP spid="3" grpId="1" build="p"/>
      <p:bldP spid="3" grpId="2" build="p"/>
      <p:bldP spid="4" grpId="0" animBg="1"/>
      <p:bldP spid="4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 első passzívház 1990-ben épült a németországi Darmstadtban. A szabvány gondozásáért és a minősítésért felelős </a:t>
            </a:r>
            <a:r>
              <a:rPr lang="hu-H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Passivhaus</a:t>
            </a:r>
            <a:r>
              <a:rPr lang="hu-H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u-H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Institutot</a:t>
            </a:r>
            <a:r>
              <a:rPr lang="hu-H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1996-ban hozták létre ugyanott. Azóta több mint 32 000 passzívház épült Európa-szerte. Az energiatakarékos házak Németországon kívül leginkább Ausztriában és Svájcban, valamint a Skandináv országokban kedveltek. </a:t>
            </a:r>
          </a:p>
        </p:txBody>
      </p:sp>
      <p:sp>
        <p:nvSpPr>
          <p:cNvPr id="6" name="Folyamatábra: Bekötés 5"/>
          <p:cNvSpPr/>
          <p:nvPr/>
        </p:nvSpPr>
        <p:spPr>
          <a:xfrm>
            <a:off x="3203848" y="4005064"/>
            <a:ext cx="72008" cy="72008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Lefelé nyíl feliratnak 10"/>
          <p:cNvSpPr/>
          <p:nvPr/>
        </p:nvSpPr>
        <p:spPr>
          <a:xfrm>
            <a:off x="1223628" y="116632"/>
            <a:ext cx="4032448" cy="3816424"/>
          </a:xfrm>
          <a:prstGeom prst="downArrowCallout">
            <a:avLst>
              <a:gd name="adj1" fmla="val 6643"/>
              <a:gd name="adj2" fmla="val 12042"/>
              <a:gd name="adj3" fmla="val 13932"/>
              <a:gd name="adj4" fmla="val 7638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52" y="260648"/>
            <a:ext cx="3810000" cy="231140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334852" y="2572048"/>
            <a:ext cx="3810000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u-HU" sz="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Az első passzívház (Darmstadt,Németország)</a:t>
            </a:r>
            <a:endParaRPr lang="hu-HU" sz="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3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42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 animBg="1"/>
      <p:bldP spid="6" grpId="1" animBg="1"/>
      <p:bldP spid="11" grpId="0" animBg="1"/>
      <p:bldP spid="11" grpId="1" animBg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20" y="836712"/>
            <a:ext cx="432000" cy="404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17" y="1701844"/>
            <a:ext cx="432000" cy="404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42" y="2100715"/>
            <a:ext cx="504000" cy="472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78" y="2583024"/>
            <a:ext cx="432000" cy="404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31" y="2313162"/>
            <a:ext cx="504000" cy="4722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prstTxWarp prst="textDeflateBottom">
              <a:avLst>
                <a:gd name="adj" fmla="val 57216"/>
              </a:avLst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hu-HU" sz="2800" b="1" i="1" dirty="0">
                <a:ln w="11430">
                  <a:noFill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Számuk rohamosan nő világszerte. Az </a:t>
            </a:r>
            <a:r>
              <a:rPr lang="hu-HU" sz="2800" b="1" i="1" dirty="0" err="1">
                <a:ln w="11430">
                  <a:noFill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energiahatékony</a:t>
            </a:r>
            <a:r>
              <a:rPr lang="hu-HU" sz="2800" b="1" i="1" dirty="0">
                <a:ln w="11430">
                  <a:noFill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 passzívház-technológia reális alapot nyújt az energiafüggőség csökkentéséhez és a széndioxid-semleges épületek elterjedéséhez. </a:t>
            </a:r>
          </a:p>
          <a:p>
            <a:endParaRPr lang="hu-H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78" y="3926821"/>
            <a:ext cx="504000" cy="47225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0" y="2863479"/>
            <a:ext cx="432000" cy="404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23" y="4050784"/>
            <a:ext cx="432000" cy="404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42" y="3530574"/>
            <a:ext cx="396000" cy="3710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98" y="5399537"/>
            <a:ext cx="396000" cy="3710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42" y="4816554"/>
            <a:ext cx="396000" cy="3710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0" y="5141024"/>
            <a:ext cx="504000" cy="472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31" y="4423226"/>
            <a:ext cx="396000" cy="3710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71" y="4794284"/>
            <a:ext cx="432000" cy="404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50" y="188640"/>
            <a:ext cx="432000" cy="404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28182"/>
            <a:ext cx="432000" cy="404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50" y="3531334"/>
            <a:ext cx="432000" cy="404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50" y="4760550"/>
            <a:ext cx="504000" cy="472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31" y="3716103"/>
            <a:ext cx="504000" cy="472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50" y="3059077"/>
            <a:ext cx="504000" cy="472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32" y="91265"/>
            <a:ext cx="504000" cy="472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23" y="5163409"/>
            <a:ext cx="504000" cy="4722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789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nyíllal 4"/>
          <p:cNvCxnSpPr/>
          <p:nvPr/>
        </p:nvCxnSpPr>
        <p:spPr>
          <a:xfrm>
            <a:off x="1835696" y="2852936"/>
            <a:ext cx="2664296" cy="172819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outerShdw blurRad="50800" dist="254000" dir="13500000" sx="115000" sy="115000" algn="br" rotWithShape="0">
              <a:prstClr val="black">
                <a:alpha val="48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548680"/>
            <a:ext cx="8445624" cy="3600401"/>
          </a:xfrm>
        </p:spPr>
        <p:txBody>
          <a:bodyPr>
            <a:prstTxWarp prst="textDeflate">
              <a:avLst/>
            </a:prstTxWarp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sz="35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Csak azon épületeket nevezhetjük passzívháznak, melyek megfelelnek a </a:t>
            </a:r>
            <a:r>
              <a:rPr lang="hu-HU" sz="3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darmstadti </a:t>
            </a:r>
            <a:r>
              <a:rPr lang="hu-HU" sz="35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Passzívház Intézet </a:t>
            </a:r>
            <a:r>
              <a:rPr lang="hu-HU" sz="3500" b="1" i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(</a:t>
            </a:r>
            <a:r>
              <a:rPr lang="hu-HU" sz="35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Passivhaus</a:t>
            </a:r>
            <a:r>
              <a:rPr lang="hu-HU" sz="3500" b="1" i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</a:t>
            </a:r>
            <a:r>
              <a:rPr lang="hu-HU" sz="35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Institut</a:t>
            </a:r>
            <a:r>
              <a:rPr lang="hu-HU" sz="3500" b="1" i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)</a:t>
            </a:r>
            <a:r>
              <a:rPr lang="hu-HU" sz="35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hivatalos minősítési rendszerének. </a:t>
            </a:r>
            <a:r>
              <a:rPr lang="hu-HU" sz="3500" b="1" u="sng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Magyarországon</a:t>
            </a:r>
            <a:r>
              <a:rPr lang="hu-HU" sz="35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2009 februárjában adták át az első olyan épületet a Pest </a:t>
            </a:r>
            <a:r>
              <a:rPr lang="hu-HU" sz="3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megyei </a:t>
            </a:r>
            <a:r>
              <a:rPr lang="hu-HU" sz="3500" b="1" u="sng" dirty="0" smtClean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Szadán</a:t>
            </a:r>
            <a:r>
              <a:rPr lang="hu-HU" sz="3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, </a:t>
            </a:r>
            <a:r>
              <a:rPr lang="hu-HU" sz="35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amely rendelkezik ilyen hivatalos tanúsítvánnyal. Tervezője </a:t>
            </a:r>
            <a:r>
              <a:rPr lang="hu-HU" sz="3500" b="1" u="sng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Szekér László </a:t>
            </a:r>
            <a:r>
              <a:rPr lang="hu-HU" sz="35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építész, a PHPP számítást </a:t>
            </a:r>
            <a:r>
              <a:rPr lang="hu-HU" sz="3500" b="1" u="sng" dirty="0" err="1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Benécs</a:t>
            </a:r>
            <a:r>
              <a:rPr lang="hu-HU" sz="3500" b="1" u="sng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József </a:t>
            </a:r>
            <a:r>
              <a:rPr lang="hu-HU" sz="35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készítette.</a:t>
            </a:r>
          </a:p>
          <a:p>
            <a:pPr algn="ctr"/>
            <a:endParaRPr lang="hu-HU" dirty="0">
              <a:solidFill>
                <a:schemeClr val="bg2">
                  <a:lumMod val="2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Folyamatábra: Bekötés 5"/>
          <p:cNvSpPr/>
          <p:nvPr/>
        </p:nvSpPr>
        <p:spPr>
          <a:xfrm>
            <a:off x="4499992" y="4581128"/>
            <a:ext cx="45719" cy="45719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5088693" y="4193704"/>
            <a:ext cx="4055307" cy="2664296"/>
          </a:xfrm>
          <a:prstGeom prst="wedgeRoundRectCallout">
            <a:avLst>
              <a:gd name="adj1" fmla="val -62439"/>
              <a:gd name="adj2" fmla="val -34135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rgbClr val="107A1D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09" y="4193704"/>
            <a:ext cx="405530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04800" dist="38100" dir="13500000" sx="102000" sy="102000" algn="br" rotWithShape="0">
              <a:prstClr val="black">
                <a:alpha val="43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61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25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5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5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5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animBg="1"/>
      <p:bldP spid="6" grpId="1" animBg="1"/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0D197"/>
            </a:gs>
            <a:gs pos="100000">
              <a:schemeClr val="accent3">
                <a:lumMod val="60000"/>
                <a:lumOff val="40000"/>
              </a:schemeClr>
            </a:gs>
            <a:gs pos="84000">
              <a:srgbClr val="DEF3C3"/>
            </a:gs>
            <a:gs pos="61000">
              <a:srgbClr val="D4EFB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221123" cy="5029423"/>
          </a:xfrm>
          <a:prstGeom prst="rect">
            <a:avLst/>
          </a:prstGeom>
          <a:effectLst/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20257" y="2569029"/>
            <a:ext cx="8103486" cy="4099971"/>
          </a:xfrm>
        </p:spPr>
        <p:txBody>
          <a:bodyPr>
            <a:prstTxWarp prst="textInflateBottom">
              <a:avLst>
                <a:gd name="adj" fmla="val 72744"/>
              </a:avLst>
            </a:prstTxWarp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A Passzívház Tervezési Csomag egy olyan energetikai szoftver,mely segíti a passzívház tervezést és kivitelezést. A dinamikus szimulációt helyettesítő számításokkal egész évre modellezhető a leendő ház energetikai működése,használata elengedhetetlen a passzívházak tervezéséhez.</a:t>
            </a:r>
          </a:p>
          <a:p>
            <a:pPr algn="ctr"/>
            <a:endParaRPr lang="hu-HU" dirty="0">
              <a:latin typeface="Berlin Sans FB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226366" y="38846"/>
            <a:ext cx="691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C00000"/>
                </a:solidFill>
                <a:latin typeface="Brush Script MT" pitchFamily="66" charset="0"/>
              </a:rPr>
              <a:t>PHPP</a:t>
            </a:r>
          </a:p>
          <a:p>
            <a:pPr algn="ctr"/>
            <a:r>
              <a:rPr lang="hu-H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(</a:t>
            </a:r>
            <a:r>
              <a:rPr lang="hu-H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Passivhaus</a:t>
            </a:r>
            <a:r>
              <a:rPr lang="hu-H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 </a:t>
            </a:r>
            <a:r>
              <a:rPr lang="hu-H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Projektirungs</a:t>
            </a:r>
            <a:r>
              <a:rPr lang="hu-H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 </a:t>
            </a:r>
            <a:r>
              <a:rPr lang="hu-H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Paket</a:t>
            </a:r>
            <a:r>
              <a:rPr lang="hu-H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)</a:t>
            </a:r>
            <a:endParaRPr lang="hu-HU" sz="4400" b="1" dirty="0">
              <a:solidFill>
                <a:schemeClr val="tx1">
                  <a:lumMod val="75000"/>
                  <a:lumOff val="25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2">
                    <a:lumMod val="10000"/>
                  </a:schemeClr>
                </a:solidFill>
              </a:rPr>
              <a:t>A hagyományos építési módokhoz képest a passzívház ezeket az előnyöket kínálja: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2987" y="2641885"/>
            <a:ext cx="8424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57200">
              <a:buBlip>
                <a:blip r:embed="rId3"/>
              </a:buBlip>
            </a:pPr>
            <a:r>
              <a:rPr lang="hu-HU" sz="2400" b="1" dirty="0">
                <a:solidFill>
                  <a:schemeClr val="bg2">
                    <a:lumMod val="10000"/>
                  </a:schemeClr>
                </a:solidFill>
              </a:rPr>
              <a:t>a jó hőszigetelési szabványnak köszönhetően a nyári túlhevülés megszűnik,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42987" y="3374869"/>
            <a:ext cx="906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57200">
              <a:buBlip>
                <a:blip r:embed="rId3"/>
              </a:buBlip>
            </a:pPr>
            <a:r>
              <a:rPr lang="hu-HU" sz="2400" b="1" dirty="0">
                <a:solidFill>
                  <a:schemeClr val="bg2">
                    <a:lumMod val="10000"/>
                  </a:schemeClr>
                </a:solidFill>
              </a:rPr>
              <a:t>a nagyarányú déli üvegfelületek révén nagyfokú benapozás,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46790" y="3772533"/>
            <a:ext cx="747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57200">
              <a:buBlip>
                <a:blip r:embed="rId3"/>
              </a:buBlip>
            </a:pPr>
            <a:r>
              <a:rPr lang="hu-HU" sz="2400" b="1" dirty="0">
                <a:solidFill>
                  <a:schemeClr val="bg2">
                    <a:lumMod val="10000"/>
                  </a:schemeClr>
                </a:solidFill>
              </a:rPr>
              <a:t>a zárt ablakok révén nincs zajterhelés,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05819" y="4201196"/>
            <a:ext cx="804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jobb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egészség az ideális szobahőmérséklet miatt,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05819" y="4686330"/>
            <a:ext cx="8470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magasabb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komfortérzet a nagyobb felületi hőmérséklet miatt,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97440" y="5575544"/>
            <a:ext cx="712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nincsenek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zavaró kazánok,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1043608" y="2211917"/>
            <a:ext cx="799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hu-HU" sz="2400" b="1" dirty="0" smtClean="0">
                <a:solidFill>
                  <a:schemeClr val="bg2">
                    <a:lumMod val="10000"/>
                  </a:schemeClr>
                </a:solidFill>
              </a:rPr>
              <a:t>  kismértékű </a:t>
            </a:r>
            <a:r>
              <a:rPr lang="hu-HU" sz="2400" b="1" dirty="0">
                <a:solidFill>
                  <a:schemeClr val="bg2">
                    <a:lumMod val="10000"/>
                  </a:schemeClr>
                </a:solidFill>
              </a:rPr>
              <a:t>hőmérséklet-ingadozás az épület </a:t>
            </a:r>
            <a:r>
              <a:rPr lang="hu-HU" sz="2400" b="1" dirty="0" smtClean="0">
                <a:solidFill>
                  <a:schemeClr val="bg2">
                    <a:lumMod val="10000"/>
                  </a:schemeClr>
                </a:solidFill>
              </a:rPr>
              <a:t>belsejében,</a:t>
            </a:r>
            <a:endParaRPr lang="hu-H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19154" y="1706731"/>
            <a:ext cx="808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 magasabb lakáskomfort az alábbiakat illetően: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719154" y="1715020"/>
            <a:ext cx="586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nagyon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jó levegőminőség, mivel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043608" y="2211917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hu-HU" sz="2400" b="1" dirty="0" smtClean="0">
                <a:solidFill>
                  <a:schemeClr val="bg2">
                    <a:lumMod val="10000"/>
                  </a:schemeClr>
                </a:solidFill>
              </a:rPr>
              <a:t>  radiátorok </a:t>
            </a:r>
            <a:r>
              <a:rPr lang="hu-HU" sz="2400" b="1" dirty="0">
                <a:solidFill>
                  <a:schemeClr val="bg2">
                    <a:lumMod val="10000"/>
                  </a:schemeClr>
                </a:solidFill>
              </a:rPr>
              <a:t>hiányában nincs lebegő por,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729720" y="2622054"/>
            <a:ext cx="7453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a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légszűrők miatt az allergiások sem küzdenek problémákkal,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719154" y="3504322"/>
            <a:ext cx="750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a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CO</a:t>
            </a:r>
            <a:r>
              <a:rPr lang="hu-HU" sz="2800" b="1" cap="small" baseline="-25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- és a páratartalom vezérelhető,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19154" y="393958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nincs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nyitott ablak miatt huzat,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705819" y="4424705"/>
            <a:ext cx="8362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a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páratartalom szabályozása révén nem keletkezik párakicsapódás vagy penész okozta kár,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697440" y="5333161"/>
            <a:ext cx="752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a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tervezés, és a kivitelezés is kiváló minőségű,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86874" y="5856381"/>
            <a:ext cx="774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  az </a:t>
            </a:r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ingatlan értéke, amely az éghajlati változások miatt folyamatosan nő.</a:t>
            </a:r>
          </a:p>
        </p:txBody>
      </p:sp>
    </p:spTree>
    <p:extLst>
      <p:ext uri="{BB962C8B-B14F-4D97-AF65-F5344CB8AC3E}">
        <p14:creationId xmlns:p14="http://schemas.microsoft.com/office/powerpoint/2010/main" val="206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5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5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5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8" presetID="3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6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5" presetID="3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6000"/>
                            </p:stCondLst>
                            <p:childTnLst>
                              <p:par>
                                <p:cTn id="144" presetID="3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1000"/>
                            </p:stCondLst>
                            <p:childTnLst>
                              <p:par>
                                <p:cTn id="153" presetID="10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55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1" grpId="0" build="allAtOnce"/>
      <p:bldP spid="22" grpId="0" build="allAtOnce"/>
      <p:bldP spid="24" grpId="0"/>
      <p:bldP spid="24" grpId="1"/>
      <p:bldP spid="25" grpId="0"/>
      <p:bldP spid="25" grpId="1"/>
      <p:bldP spid="26" grpId="0"/>
      <p:bldP spid="26" grpId="1"/>
      <p:bldP spid="27" grpId="0" build="allAtOnce"/>
      <p:bldP spid="28" grpId="0"/>
      <p:bldP spid="28" grpId="1"/>
      <p:bldP spid="29" grpId="0" build="allAtOnce"/>
      <p:bldP spid="30" grpId="0" build="allAtOnce"/>
      <p:bldP spid="3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07A1D"/>
            </a:gs>
            <a:gs pos="13000">
              <a:srgbClr val="92D050"/>
            </a:gs>
            <a:gs pos="28000">
              <a:srgbClr val="107A1D"/>
            </a:gs>
            <a:gs pos="42999">
              <a:srgbClr val="92D050"/>
            </a:gs>
            <a:gs pos="58000">
              <a:srgbClr val="107A1D"/>
            </a:gs>
            <a:gs pos="72000">
              <a:srgbClr val="92D050"/>
            </a:gs>
            <a:gs pos="87000">
              <a:srgbClr val="107A1D"/>
            </a:gs>
            <a:gs pos="100000">
              <a:srgbClr val="92D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19000" y="476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u="sng" dirty="0">
                <a:solidFill>
                  <a:srgbClr val="D56509"/>
                </a:solidFill>
                <a:latin typeface="Arial Black" pitchFamily="34" charset="0"/>
              </a:rPr>
              <a:t>A passzívház előnyei a szerkezeti kialakításukból fakadnak: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51520" y="19888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hu-HU" sz="2800" b="1" dirty="0" err="1">
                <a:solidFill>
                  <a:srgbClr val="D56509"/>
                </a:solidFill>
                <a:latin typeface="Arial Black" pitchFamily="34" charset="0"/>
              </a:rPr>
              <a:t>Széltömörek</a:t>
            </a:r>
            <a:endParaRPr lang="hu-HU" sz="2400" b="1" dirty="0">
              <a:solidFill>
                <a:srgbClr val="D56509"/>
              </a:solidFill>
              <a:latin typeface="Arial Black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3040457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hu-HU" sz="2800" b="1" dirty="0" err="1">
                <a:solidFill>
                  <a:srgbClr val="D56509"/>
                </a:solidFill>
                <a:latin typeface="Arial Black" pitchFamily="34" charset="0"/>
              </a:rPr>
              <a:t>Hőhídmentesek</a:t>
            </a:r>
            <a:endParaRPr lang="hu-HU" b="1" dirty="0">
              <a:solidFill>
                <a:srgbClr val="D56509"/>
              </a:solidFill>
              <a:latin typeface="Arial Black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51520" y="4149080"/>
            <a:ext cx="8865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hu-HU" sz="2800" b="1" dirty="0">
                <a:solidFill>
                  <a:srgbClr val="D56509"/>
                </a:solidFill>
                <a:latin typeface="Arial Black" pitchFamily="34" charset="0"/>
              </a:rPr>
              <a:t>Illetve erősen hőszigetelt épületburok kerül rájuk, amely a meleg szobalevegő tárolását, valamint a külső, hideg levegőnek a fűtött szobától való kizárását szolgálja.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00" y="1608237"/>
            <a:ext cx="2876032" cy="264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4" grpId="0" build="allAtOnce"/>
      <p:bldP spid="11" grpId="0" build="allAtOnce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1057</Words>
  <Application>Microsoft Office PowerPoint</Application>
  <PresentationFormat>Diavetítés a képernyőre (4:3 oldalarány)</PresentationFormat>
  <Paragraphs>113</Paragraphs>
  <Slides>21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A passzívház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Energiatakarékos megoldások</dc:title>
  <dc:creator>Laura</dc:creator>
  <cp:lastModifiedBy>Sony</cp:lastModifiedBy>
  <cp:revision>254</cp:revision>
  <dcterms:created xsi:type="dcterms:W3CDTF">2013-01-24T15:19:29Z</dcterms:created>
  <dcterms:modified xsi:type="dcterms:W3CDTF">2013-02-15T12:07:44Z</dcterms:modified>
</cp:coreProperties>
</file>