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88" r:id="rId4"/>
    <p:sldId id="296" r:id="rId5"/>
    <p:sldId id="286" r:id="rId6"/>
    <p:sldId id="258" r:id="rId7"/>
    <p:sldId id="259" r:id="rId8"/>
    <p:sldId id="260" r:id="rId9"/>
    <p:sldId id="261" r:id="rId10"/>
    <p:sldId id="289" r:id="rId11"/>
    <p:sldId id="262" r:id="rId12"/>
    <p:sldId id="263" r:id="rId13"/>
    <p:sldId id="264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6" r:id="rId23"/>
    <p:sldId id="292" r:id="rId24"/>
    <p:sldId id="291" r:id="rId25"/>
    <p:sldId id="299" r:id="rId26"/>
    <p:sldId id="298" r:id="rId27"/>
    <p:sldId id="294" r:id="rId28"/>
    <p:sldId id="295" r:id="rId29"/>
    <p:sldId id="265" r:id="rId30"/>
    <p:sldId id="278" r:id="rId3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94718" autoAdjust="0"/>
  </p:normalViewPr>
  <p:slideViewPr>
    <p:cSldViewPr>
      <p:cViewPr>
        <p:scale>
          <a:sx n="100" d="100"/>
          <a:sy n="100" d="100"/>
        </p:scale>
        <p:origin x="-702" y="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8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14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43661-8F2D-4C00-843B-1D2836571849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83B1E-673C-4B2A-9DBB-DC14BCC0B28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16026-0E29-42D0-864E-E4F2C7629FF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2DCFD-70FC-431B-9E2D-DDD32093C97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2DCFD-70FC-431B-9E2D-DDD32093C97C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generation.com/hu/news/m&#225;rpedig-hullad&#233;k-nem-l&#233;tezik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impatika.hu/" TargetMode="External"/><Relationship Id="rId2" Type="http://schemas.openxmlformats.org/officeDocument/2006/relationships/hyperlink" Target="http://utajovobe.e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humusz.h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-1285916" y="1571612"/>
            <a:ext cx="7851648" cy="985846"/>
          </a:xfrm>
        </p:spPr>
        <p:txBody>
          <a:bodyPr/>
          <a:lstStyle/>
          <a:p>
            <a:r>
              <a:rPr lang="hu-HU" dirty="0" smtClean="0"/>
              <a:t>A szemét útja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b="1" dirty="0" smtClean="0"/>
          </a:p>
          <a:p>
            <a:r>
              <a:rPr lang="sv-SE" b="1" dirty="0" smtClean="0"/>
              <a:t>Honnan hova tart a hulladék? A szemét útja…</a:t>
            </a:r>
            <a:r>
              <a:rPr lang="hu-HU" b="1" dirty="0" smtClean="0"/>
              <a:t>...…..</a:t>
            </a:r>
            <a:endParaRPr lang="hu-HU" dirty="0"/>
          </a:p>
        </p:txBody>
      </p:sp>
      <p:sp>
        <p:nvSpPr>
          <p:cNvPr id="4" name="Felhő 3"/>
          <p:cNvSpPr/>
          <p:nvPr/>
        </p:nvSpPr>
        <p:spPr>
          <a:xfrm>
            <a:off x="7500958" y="2500306"/>
            <a:ext cx="1428760" cy="121444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fém</a:t>
            </a:r>
            <a:endParaRPr lang="hu-HU" dirty="0"/>
          </a:p>
        </p:txBody>
      </p:sp>
      <p:sp>
        <p:nvSpPr>
          <p:cNvPr id="6" name="Felhő 5"/>
          <p:cNvSpPr/>
          <p:nvPr/>
        </p:nvSpPr>
        <p:spPr>
          <a:xfrm>
            <a:off x="357158" y="2357430"/>
            <a:ext cx="1928826" cy="1357322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papír</a:t>
            </a:r>
            <a:endParaRPr lang="hu-HU" dirty="0"/>
          </a:p>
        </p:txBody>
      </p:sp>
      <p:sp>
        <p:nvSpPr>
          <p:cNvPr id="7" name="Felhő 6"/>
          <p:cNvSpPr/>
          <p:nvPr/>
        </p:nvSpPr>
        <p:spPr>
          <a:xfrm>
            <a:off x="3643306" y="2643182"/>
            <a:ext cx="1648774" cy="1143008"/>
          </a:xfrm>
          <a:prstGeom prst="clou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Étel maradék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500034" y="4214818"/>
            <a:ext cx="72866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Nevem: Borbás Enikő</a:t>
            </a:r>
          </a:p>
          <a:p>
            <a:r>
              <a:rPr lang="hu-HU" dirty="0" smtClean="0"/>
              <a:t>Felkészítő tanárom neve: Ravasz  Ildikó</a:t>
            </a:r>
          </a:p>
          <a:p>
            <a:r>
              <a:rPr lang="hu-HU" dirty="0" smtClean="0"/>
              <a:t>Iskolám címe: Herendi Általános Iskola és Alapfokú Művészet </a:t>
            </a:r>
            <a:r>
              <a:rPr lang="hu-HU" smtClean="0"/>
              <a:t>oktatási Intézmény</a:t>
            </a:r>
            <a:r>
              <a:rPr lang="hu-HU" dirty="0" smtClean="0"/>
              <a:t>.</a:t>
            </a:r>
          </a:p>
          <a:p>
            <a:r>
              <a:rPr lang="hu-HU" dirty="0" smtClean="0"/>
              <a:t>8440 Herend Iskola u. 8.</a:t>
            </a:r>
            <a:endParaRPr lang="hu-H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2.96296E-6 C 0.00643 -0.01111 0.01199 -0.02454 0.01928 -0.03449 C 0.02292 -0.05301 0.02917 -0.0713 0.03542 -0.08819 C 0.03803 -0.09514 0.03924 -0.10301 0.04185 -0.10972 C 0.04462 -0.12986 0.04758 -0.14977 0.05001 -0.16991 C 0.05209 -0.18634 0.05383 -0.19977 0.06129 -0.21296 C 0.06459 -0.22662 0.07258 -0.23634 0.079 -0.24745 C 0.08889 -0.26458 0.10053 -0.28287 0.11459 -0.29468 C 0.12014 -0.29931 0.14133 -0.30671 0.14671 -0.30972 C 0.15782 -0.31574 0.17362 -0.32732 0.18542 -0.32917 C 0.20712 -0.33264 0.2283 -0.33889 0.25001 -0.3419 C 0.25955 -0.34468 0.26928 -0.3463 0.279 -0.34838 C 0.3257 -0.34722 0.35348 -0.34815 0.39358 -0.3419 C 0.40799 -0.33657 0.42258 -0.33565 0.43716 -0.33125 C 0.4474 -0.32801 0.45417 -0.32454 0.46459 -0.32269 C 0.47692 -0.31412 0.48994 -0.30694 0.50313 -0.30116 C 0.51112 -0.28565 0.5231 -0.28287 0.53386 -0.27315 C 0.53889 -0.26319 0.54949 -0.2581 0.55643 -0.24954 C 0.56146 -0.24329 0.56667 -0.23727 0.57101 -0.23009 C 0.5731 -0.22662 0.57501 -0.22269 0.57744 -0.21944 C 0.58074 -0.21505 0.5856 -0.21319 0.58872 -0.20857 C 0.60087 -0.1912 0.60313 -0.18657 0.61129 -0.17199 C 0.61389 -0.16181 0.61737 -0.15162 0.62101 -0.1419 C 0.62379 -0.11551 0.62084 -0.09653 0.61285 -0.07315 C 0.60921 -0.06273 0.60764 -0.05394 0.60001 -0.04769 C 0.59063 -0.02245 0.5783 -0.01204 0.56129 0.00417 C 0.53907 0.025 0.51407 0.04537 0.48716 0.0537 C 0.47414 0.05787 0.46008 0.0581 0.44671 0.06018 C 0.42796 0.05949 0.40903 0.05995 0.39028 0.0581 C 0.37952 0.05694 0.3658 0.04491 0.35643 0.03866 C 0.34966 0.03403 0.34219 0.03241 0.33542 0.02801 C 0.3257 0.02153 0.31737 0.01157 0.30799 0.00417 C 0.30087 -0.00139 0.29289 -0.00185 0.28542 -0.00671 C 0.27622 -0.01204 0.26928 -0.01875 0.25973 -0.02176 C 0.24671 -0.03287 0.23317 -0.04259 0.21928 -0.05162 C 0.20435 -0.06157 0.18699 -0.06829 0.17258 -0.07986 C 0.16181 -0.08819 0.14983 -0.09931 0.14028 -0.10972 C 0.1323 -0.11852 0.13907 -0.11458 0.13056 -0.11829 C 0.1224 -0.12963 0.11199 -0.13704 0.10157 -0.14421 C 0.09237 -0.16319 0.10487 -0.14051 0.09358 -0.15278 C 0.08837 -0.15857 0.08508 -0.16782 0.079 -0.17199 C 0.07362 -0.17569 0.0724 -0.17616 0.06771 -0.18079 C 0.0606 -0.18796 0.05782 -0.19491 0.05001 -0.2 C 0.04462 -0.20926 0.04063 -0.21875 0.03542 -0.22801 C 0.03386 -0.23657 0.03282 -0.24213 0.029 -0.24954 C 0.02553 -0.26412 0.0198 -0.28565 0.00973 -0.29468 C 0.00608 -0.29792 0.00174 -0.29676 -0.00156 -0.30116 " pathEditMode="relative" ptsTypes="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C 0.01354 0.02824 0.04688 0.02638 0.06927 0.03217 C 0.14792 0.02916 0.1007 0.03356 0.13872 0.02152 C 0.14705 0.01412 0.1566 0.01342 0.16441 0.00416 C 0.16788 0.00023 0.17084 -0.0044 0.17413 -0.00857 C 0.18177 -0.01852 0.1816 -0.0294 0.18872 -0.03866 C 0.19462 -0.05996 0.20122 -0.08102 0.20486 -0.10325 C 0.20382 -0.12037 0.20295 -0.13774 0.20157 -0.15487 C 0.2007 -0.16551 0.19913 -0.16366 0.19514 -0.17431 C 0.18802 -0.19352 0.17969 -0.21922 0.16285 -0.22362 C 0.14393 -0.24075 0.11893 -0.24537 0.0967 -0.24954 C 0.07448 -0.25371 0.05261 -0.2588 0.03056 -0.26459 C 0.01754 -0.26783 0.00295 -0.26991 -0.00972 -0.27524 C -0.01441 -0.28149 -0.01892 -0.28519 -0.02257 -0.2926 C -0.02639 -0.31112 -0.03611 -0.34167 -0.01944 -0.35278 " pathEditMode="relative" ptsTypes="ffffffffffffff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2.22222E-6 C -0.01077 0.01435 -0.02605 0.01528 -0.04046 0.01945 C -0.0823 0.01852 -0.12119 0.02732 -0.15973 0.01088 C -0.16563 0.00556 -0.17101 -2.22222E-6 -0.17744 -0.00417 C -0.18091 -0.01065 -0.18594 -0.0206 -0.19046 -0.02569 C -0.19237 -0.02778 -0.19497 -0.02801 -0.19688 -0.03009 C -0.21025 -0.04537 -0.21858 -0.05903 -0.2323 -0.07338 C -0.24462 -0.08611 -0.23716 -0.07639 -0.24358 -0.08819 C -0.24671 -0.09398 -0.2533 -0.10532 -0.2533 -0.10532 C -0.25574 -0.11481 -0.25799 -0.12361 -0.25973 -0.13333 C -0.25921 -0.15278 -0.25955 -0.17222 -0.25817 -0.19143 C -0.25695 -0.2081 -0.24636 -0.22037 -0.23872 -0.23217 C -0.23282 -0.24143 -0.23872 -0.23796 -0.22917 -0.24722 C -0.22362 -0.25254 -0.2165 -0.25741 -0.20973 -0.26018 C -0.19514 -0.27338 -0.17501 -0.27384 -0.15817 -0.27731 C -0.15278 -0.27847 -0.1474 -0.28032 -0.14202 -0.28171 C -0.13942 -0.28241 -0.13403 -0.28379 -0.13403 -0.28379 C -0.12969 -0.28611 -0.12483 -0.2868 -0.12101 -0.29028 C -0.1191 -0.2919 -0.11789 -0.29491 -0.11615 -0.29676 C -0.11459 -0.29838 -0.11285 -0.29954 -0.11129 -0.30092 C -0.10556 -0.3118 -0.09688 -0.32824 -0.08872 -0.33542 C -0.08542 -0.34213 -0.07744 -0.35717 -0.07744 -0.36551 " pathEditMode="relative" ptsTypes="fffffffffffffffffffff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hu-HU" dirty="0" smtClean="0"/>
              <a:t>A lényeg</a:t>
            </a:r>
            <a:endParaRPr lang="hu-HU" dirty="0"/>
          </a:p>
        </p:txBody>
      </p:sp>
      <p:pic>
        <p:nvPicPr>
          <p:cNvPr id="7" name="Tartalom helye 7" descr="20120817-szemet-hulladek-ujrahasznositas-infografika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500174"/>
            <a:ext cx="7765003" cy="5357826"/>
          </a:xfrm>
        </p:spPr>
      </p:pic>
    </p:spTree>
  </p:cSld>
  <p:clrMapOvr>
    <a:masterClrMapping/>
  </p:clrMapOvr>
  <p:transition advTm="10000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 magyar átlagosan 86 kiló csomagolóanyagot dob a szemétbe egy év alatt, ám ebből csak 10-12 kiló, legjobb esetben 20 kiló kerül a szelektív gyűjtőkbe, ez az a mennyiség, amit újra lehet hasznosítani, a többi így vagy úgy, de szennyezi a Földet. </a:t>
            </a: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lakosság 2,5 millió tonna szilárd hulladékért felelős, ebből a mennyiségből 860 ezer tonna a csomagolóanyag. </a:t>
            </a: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Magyarországon az összes települési szilárd hulladék körülbelül 70-75 százaléka kerül a lerakókba, 10 százaléka az égetőművekbe. Környezetvédelmi szakemberek szerint valójában ez a vegyes szemét a legveszélyesebb hulladék, mert minden van benne a használt pelenkától a fém üdítős dobozig. Emiatt nehezen bomlik le (vagy egyáltalán nem), továbbá a lerakáson vagy az égetésen kívül alig lehet vele mit kezdeni, olyan bonyolult és drága lenne szétválogatni.</a:t>
            </a:r>
            <a:r>
              <a:rPr lang="hu-HU" sz="2400" dirty="0" smtClean="0"/>
              <a:t/>
            </a:r>
            <a:br>
              <a:rPr lang="hu-HU" sz="2400" dirty="0" smtClean="0"/>
            </a:br>
            <a:endParaRPr lang="hu-HU" sz="2400" dirty="0"/>
          </a:p>
        </p:txBody>
      </p:sp>
      <p:sp>
        <p:nvSpPr>
          <p:cNvPr id="6" name="Folyamatábra: Mágneslemez 5"/>
          <p:cNvSpPr/>
          <p:nvPr/>
        </p:nvSpPr>
        <p:spPr>
          <a:xfrm>
            <a:off x="7072330" y="0"/>
            <a:ext cx="1357322" cy="200024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7215206" y="71435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kuka</a:t>
            </a:r>
            <a:endParaRPr lang="hu-HU" sz="2800" dirty="0"/>
          </a:p>
        </p:txBody>
      </p:sp>
      <p:sp>
        <p:nvSpPr>
          <p:cNvPr id="8" name="Felhő 7"/>
          <p:cNvSpPr/>
          <p:nvPr/>
        </p:nvSpPr>
        <p:spPr>
          <a:xfrm>
            <a:off x="714348" y="1000108"/>
            <a:ext cx="642942" cy="571504"/>
          </a:xfrm>
          <a:prstGeom prst="cloud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Felhő 8"/>
          <p:cNvSpPr/>
          <p:nvPr/>
        </p:nvSpPr>
        <p:spPr>
          <a:xfrm>
            <a:off x="2214546" y="1428736"/>
            <a:ext cx="785818" cy="571504"/>
          </a:xfrm>
          <a:prstGeom prst="cloud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Felhő 9"/>
          <p:cNvSpPr/>
          <p:nvPr/>
        </p:nvSpPr>
        <p:spPr>
          <a:xfrm>
            <a:off x="2143108" y="214290"/>
            <a:ext cx="857256" cy="642942"/>
          </a:xfrm>
          <a:prstGeom prst="cloud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Felhő 10"/>
          <p:cNvSpPr/>
          <p:nvPr/>
        </p:nvSpPr>
        <p:spPr>
          <a:xfrm>
            <a:off x="3286116" y="1000108"/>
            <a:ext cx="571504" cy="500066"/>
          </a:xfrm>
          <a:prstGeom prst="cloud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Felhő 11"/>
          <p:cNvSpPr/>
          <p:nvPr/>
        </p:nvSpPr>
        <p:spPr>
          <a:xfrm>
            <a:off x="3929058" y="214290"/>
            <a:ext cx="714380" cy="714380"/>
          </a:xfrm>
          <a:prstGeom prst="cloud">
            <a:avLst/>
          </a:prstGeom>
          <a:blipFill>
            <a:blip r:embed="rId6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/>
          <p:cNvSpPr txBox="1"/>
          <p:nvPr/>
        </p:nvSpPr>
        <p:spPr>
          <a:xfrm>
            <a:off x="0" y="0"/>
            <a:ext cx="1428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Csomagoló anyag</a:t>
            </a:r>
            <a:endParaRPr lang="hu-HU" dirty="0"/>
          </a:p>
        </p:txBody>
      </p:sp>
    </p:spTree>
  </p:cSld>
  <p:clrMapOvr>
    <a:masterClrMapping/>
  </p:clrMapOvr>
  <p:transition advTm="19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43 0.00925 C 0.06789 0.00809 0.07709 0.00439 0.0882 0.00162 C 0.10191 -0.0074 0.1158 -0.0111 0.13021 -0.01758 C 0.13629 -0.01989 0.14184 -0.02406 0.14775 -0.02706 C 0.16546 -0.03677 0.18681 -0.04186 0.20573 -0.04441 C 0.22275 -0.05088 0.24132 -0.04857 0.25921 -0.05412 C 0.27987 -0.068 0.30521 -0.07332 0.32744 -0.08141 C 0.35521 -0.09112 0.38282 -0.10546 0.41146 -0.11032 C 0.43351 -0.11726 0.454 -0.12974 0.47657 -0.13344 C 0.50191 -0.14455 0.52917 -0.14616 0.55469 -0.15449 C 0.56216 -0.1612 0.55625 -0.15703 0.56789 -0.16027 C 0.57917 -0.16351 0.58994 -0.16883 0.60122 -0.17184 C 0.61945 -0.17045 0.63125 -0.16837 0.64775 -0.16212 C 0.6533 -0.16004 0.65799 -0.15657 0.66355 -0.15449 C 0.6665 -0.15333 0.6724 -0.15056 0.6724 -0.15056 " pathEditMode="relative" ptsTypes="fffffff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806 -0.00463 C 0.07778 -0.00763 0.08611 -0.01365 0.09549 -0.01619 C 0.11406 -0.03099 0.13194 -0.03793 0.15208 -0.04695 C 0.16163 -0.05134 0.15104 -0.04626 0.16076 -0.05273 C 0.16736 -0.05713 0.17674 -0.05874 0.18403 -0.06059 C 0.22691 -0.08997 0.29063 -0.08257 0.33611 -0.08557 C 0.3724 -0.08488 0.40851 -0.08488 0.44479 -0.08372 C 0.46302 -0.08326 0.47708 -0.07308 0.4941 -0.06823 C 0.49653 -0.06638 0.49878 -0.06406 0.50139 -0.06268 C 0.50417 -0.06083 0.51007 -0.05874 0.51007 -0.05874 C 0.52188 -0.04811 0.52205 -0.04417 0.52743 -0.02961 C 0.53142 -0.01897 0.53038 -0.02914 0.53038 -0.01619 " pathEditMode="relative" ptsTypes="fffffffffff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9 0.04024 C 0.06441 0.03654 0.07326 0.03353 0.08194 0.03075 C 0.08385 0.02867 0.08559 0.02613 0.08785 0.02474 C 0.09149 0.02243 0.09931 0.02104 0.09931 0.02104 C 0.10694 0.0141 0.10052 0.01873 0.11233 0.01526 C 0.12326 0.01202 0.13333 0.00485 0.14427 0.00162 C 0.15295 -0.00417 0.16267 -0.00972 0.17188 -0.01365 C 0.17743 -0.01874 0.18108 -0.01989 0.18785 -0.02151 C 0.19861 -0.02891 0.18872 -0.02313 0.20521 -0.02729 C 0.22431 -0.03215 0.23698 -0.03654 0.25729 -0.03886 C 0.27882 -0.03678 0.30191 -0.0303 0.32257 -0.02151 C 0.32743 -0.01712 0.33125 -0.01573 0.33698 -0.01365 C 0.34462 -0.00717 0.3533 -0.00602 0.36163 -0.00209 C 0.37309 -0.00324 0.38056 -0.00347 0.39063 -0.00787 C 0.39774 -0.01434 0.4066 -0.02012 0.4066 -0.03307 " pathEditMode="relative" ptsTypes="ffffffffffffff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71 -0.00625 C 0.04549 0.01665 0.05035 0.02474 0.06737 0.03029 C 0.06928 0.03168 0.07101 0.03353 0.0731 0.03399 C 0.0783 0.03608 0.08907 0.03816 0.08907 0.03816 C 0.10556 0.03746 0.12188 0.037 0.13837 0.03608 C 0.14931 0.03538 0.15938 0.02544 0.17032 0.02266 C 0.1783 0.01827 0.18525 0.00855 0.19341 0.00509 C 0.19671 0.00393 0.20018 0.00393 0.20365 0.00324 C 0.20921 -0.00162 0.21285 -0.00255 0.21945 -0.0044 C 0.22691 -0.00671 0.23386 -0.01157 0.24132 -0.01411 C 0.24601 -0.01804 0.25035 -0.02128 0.25573 -0.02382 C 0.26528 -0.03677 0.27778 -0.03978 0.28907 -0.0488 C 0.29167 -0.05088 0.29376 -0.05435 0.29636 -0.05643 C 0.30313 -0.06221 0.31198 -0.06615 0.31945 -0.07008 C 0.32726 -0.07424 0.33507 -0.08048 0.34271 -0.08557 C 0.35105 -0.09112 0.35782 -0.1006 0.36598 -0.10662 C 0.37396 -0.11263 0.38282 -0.11564 0.39046 -0.12211 C 0.3941 -0.12928 0.39844 -0.1309 0.40365 -0.13599 C 0.41042 -0.14223 0.41563 -0.14848 0.42379 -0.15102 C 0.43143 -0.15819 0.4382 -0.16443 0.44705 -0.1686 C 0.45053 -0.16166 0.45001 -0.16513 0.45001 -0.15888 " pathEditMode="relative" ptsTypes="ffffffffffffffffffff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26 0.0185 C 0.11128 0.03099 0.14462 0.03076 0.18021 0.03214 C 0.19618 0.03561 0.21024 0.03839 0.22656 0.03978 C 0.24444 0.03908 0.26233 0.03955 0.28021 0.03793 C 0.29184 0.037 0.30312 0.02983 0.31493 0.02821 C 0.32292 0.02266 0.33125 0.02266 0.33958 0.0185 C 0.34462 0.01596 0.34913 0.01179 0.35399 0.00902 C 0.36024 0.00555 0.36684 0.00416 0.37292 -0.0007 C 0.39358 -0.01758 0.40972 -0.0407 0.43229 -0.05296 C 0.43906 -0.06661 0.44757 -0.06175 0.45556 -0.07794 C 0.46128 -0.0895 0.46667 -0.10153 0.47292 -0.11263 C 0.47535 -0.12257 0.48003 -0.12743 0.48594 -0.13391 C 0.49809 -0.14732 0.51996 -0.16767 0.53524 -0.17253 C 0.53715 -0.17391 0.53906 -0.17507 0.54097 -0.17646 C 0.54253 -0.17761 0.54531 -0.17785 0.54531 -0.18016 C 0.54531 -0.18224 0.54236 -0.17877 0.54097 -0.17831 C 0.5309 -0.17461 0.53941 -0.17831 0.5309 -0.17438 C 0.52847 -0.17507 0.52552 -0.17438 0.52361 -0.17646 C 0.52083 -0.17923 0.52031 -0.18478 0.51788 -0.18802 C 0.51649 -0.18987 0.51528 -0.19218 0.51354 -0.1938 C 0.51042 -0.19681 0.5066 -0.19866 0.5033 -0.20144 C 0.50226 -0.20583 0.50365 -0.21277 0.50052 -0.21508 C 0.49913 -0.216 0.49931 -0.21138 0.49896 -0.2093 C 0.49844 -0.20675 0.49809 -0.20398 0.49757 -0.20144 C 0.49809 -0.19311 0.49705 -0.18432 0.49896 -0.17646 C 0.49965 -0.17345 0.50278 -0.1723 0.50486 -0.17068 C 0.51111 -0.16582 0.52083 -0.16328 0.52795 -0.16096 C 0.55868 -0.16212 0.56962 -0.16073 0.59323 -0.16675 C 0.60816 -0.18016 0.58576 -0.16096 0.6033 -0.17253 C 0.60642 -0.17461 0.61198 -0.18016 0.61198 -0.18016 C 0.61302 -0.18224 0.61667 -0.18617 0.61493 -0.18617 C 0.61302 -0.18617 0.60868 -0.176 0.60764 -0.17438 C 0.60243 -0.16605 0.59653 -0.16351 0.58889 -0.16096 C 0.57639 -0.16166 0.56371 -0.16166 0.55121 -0.16281 C 0.54236 -0.16351 0.53246 -0.16883 0.52361 -0.17068 C 0.52014 -0.15079 0.52483 -0.17923 0.52066 -0.14362 C 0.52049 -0.14154 0.51788 -0.13853 0.51927 -0.13784 C 0.52326 -0.13576 0.53403 -0.14177 0.53819 -0.14362 C 0.54878 -0.13922 0.54392 -0.13205 0.54392 -0.11841 C 0.54392 -0.11633 0.54444 -0.12257 0.54531 -0.12419 C 0.54635 -0.12604 0.54826 -0.12674 0.54965 -0.12812 C 0.54722 -0.10754 0.54705 -0.10731 0.54253 -0.09135 C 0.53993 -0.0821 0.53958 -0.07285 0.53524 -0.06452 C 0.53264 -0.05342 0.53003 -0.04325 0.525 -0.03354 C 0.52309 -0.0259 0.51979 -0.01735 0.51632 -0.01041 C 0.51458 -0.00347 0.5125 0.01087 0.50486 0.01087 " pathEditMode="relative" ptsTypes="fffffffffffffffffffffffffffffffffffffffffffff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85720" y="571480"/>
            <a:ext cx="7286676" cy="58579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" name="Egyenes összekötő 5"/>
          <p:cNvCxnSpPr/>
          <p:nvPr/>
        </p:nvCxnSpPr>
        <p:spPr>
          <a:xfrm rot="5400000">
            <a:off x="-464379" y="3464719"/>
            <a:ext cx="578647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>
            <a:stCxn id="4" idx="0"/>
            <a:endCxn id="4" idx="2"/>
          </p:cNvCxnSpPr>
          <p:nvPr/>
        </p:nvCxnSpPr>
        <p:spPr>
          <a:xfrm rot="16200000" flipH="1">
            <a:off x="1000100" y="3500438"/>
            <a:ext cx="58579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rot="16200000" flipH="1">
            <a:off x="3143240" y="3357562"/>
            <a:ext cx="571504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rot="16200000" flipH="1">
            <a:off x="4679157" y="3393281"/>
            <a:ext cx="571504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lyamatábra: Bekötés 12"/>
          <p:cNvSpPr/>
          <p:nvPr/>
        </p:nvSpPr>
        <p:spPr>
          <a:xfrm>
            <a:off x="928662" y="785794"/>
            <a:ext cx="928694" cy="10001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Folyamatábra: Bekötés 13"/>
          <p:cNvSpPr/>
          <p:nvPr/>
        </p:nvSpPr>
        <p:spPr>
          <a:xfrm>
            <a:off x="2571736" y="857232"/>
            <a:ext cx="1071570" cy="10001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olyamatábra: Bekötés 14"/>
          <p:cNvSpPr/>
          <p:nvPr/>
        </p:nvSpPr>
        <p:spPr>
          <a:xfrm>
            <a:off x="4214810" y="1000108"/>
            <a:ext cx="857256" cy="78581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Folyamatábra: Bekötés 15"/>
          <p:cNvSpPr/>
          <p:nvPr/>
        </p:nvSpPr>
        <p:spPr>
          <a:xfrm>
            <a:off x="6072198" y="785794"/>
            <a:ext cx="1000132" cy="8572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Szövegdoboz 19"/>
          <p:cNvSpPr txBox="1"/>
          <p:nvPr/>
        </p:nvSpPr>
        <p:spPr>
          <a:xfrm>
            <a:off x="500034" y="2000240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FÉM                             PAPÍR                 MŰANYAG              ELEM</a:t>
            </a:r>
            <a:endParaRPr lang="hu-HU" dirty="0"/>
          </a:p>
        </p:txBody>
      </p:sp>
      <p:sp>
        <p:nvSpPr>
          <p:cNvPr id="21" name="Folyamatábra: Mágneslemez 20"/>
          <p:cNvSpPr/>
          <p:nvPr/>
        </p:nvSpPr>
        <p:spPr>
          <a:xfrm>
            <a:off x="8143900" y="5572140"/>
            <a:ext cx="214314" cy="285752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Folyamatábra: Mágneslemez 22"/>
          <p:cNvSpPr/>
          <p:nvPr/>
        </p:nvSpPr>
        <p:spPr>
          <a:xfrm>
            <a:off x="7643834" y="714356"/>
            <a:ext cx="1000132" cy="785818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konzerv</a:t>
            </a:r>
            <a:endParaRPr lang="hu-HU" dirty="0"/>
          </a:p>
        </p:txBody>
      </p:sp>
      <p:sp>
        <p:nvSpPr>
          <p:cNvPr id="26" name="Szamárfül 25"/>
          <p:cNvSpPr/>
          <p:nvPr/>
        </p:nvSpPr>
        <p:spPr>
          <a:xfrm>
            <a:off x="8143900" y="1928802"/>
            <a:ext cx="714380" cy="642942"/>
          </a:xfrm>
          <a:prstGeom prst="foldedCorne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papír</a:t>
            </a:r>
            <a:endParaRPr lang="hu-HU" dirty="0"/>
          </a:p>
        </p:txBody>
      </p:sp>
      <p:grpSp>
        <p:nvGrpSpPr>
          <p:cNvPr id="33" name="Csoportba foglalás 32"/>
          <p:cNvGrpSpPr/>
          <p:nvPr/>
        </p:nvGrpSpPr>
        <p:grpSpPr>
          <a:xfrm>
            <a:off x="7929586" y="3214686"/>
            <a:ext cx="785818" cy="1214446"/>
            <a:chOff x="7929586" y="3214686"/>
            <a:chExt cx="785818" cy="1214446"/>
          </a:xfrm>
        </p:grpSpPr>
        <p:sp>
          <p:nvSpPr>
            <p:cNvPr id="30" name="Ellipszis 29"/>
            <p:cNvSpPr/>
            <p:nvPr/>
          </p:nvSpPr>
          <p:spPr>
            <a:xfrm>
              <a:off x="8072462" y="3429000"/>
              <a:ext cx="500066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1" name="Ellipszis 30"/>
            <p:cNvSpPr/>
            <p:nvPr/>
          </p:nvSpPr>
          <p:spPr>
            <a:xfrm>
              <a:off x="7929586" y="3786190"/>
              <a:ext cx="785818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flakon</a:t>
              </a:r>
              <a:endParaRPr lang="hu-HU" dirty="0"/>
            </a:p>
          </p:txBody>
        </p:sp>
        <p:sp>
          <p:nvSpPr>
            <p:cNvPr id="32" name="Egy oldalon két sarkán levágott téglalap 31"/>
            <p:cNvSpPr/>
            <p:nvPr/>
          </p:nvSpPr>
          <p:spPr>
            <a:xfrm>
              <a:off x="8143900" y="3214686"/>
              <a:ext cx="285752" cy="214314"/>
            </a:xfrm>
            <a:prstGeom prst="snip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</p:cSld>
  <p:clrMapOvr>
    <a:masterClrMapping/>
  </p:clrMapOvr>
  <p:transition advTm="1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9.3432E-7 C -0.01354 0.0044 -0.01285 0.00347 -0.03177 0.00185 C -0.05139 -0.00393 -0.07049 -0.01202 -0.08976 -0.01943 C -0.11962 -0.0444 -0.08542 -0.01873 -0.11163 -0.03099 C -0.1191 -0.03446 -0.12604 -0.03978 -0.13334 -0.0444 C -0.15834 -0.06013 -0.18316 -0.07701 -0.20729 -0.09482 C -0.22222 -0.10592 -0.23837 -0.11563 -0.25209 -0.12951 C -0.25729 -0.13483 -0.26146 -0.14153 -0.26667 -0.14685 C -0.26806 -0.15009 -0.2691 -0.15379 -0.27101 -0.15657 C -0.27257 -0.15888 -0.27535 -0.1598 -0.27674 -0.16235 C -0.2783 -0.16512 -0.2783 -0.16882 -0.27969 -0.17183 C -0.28125 -0.1753 -0.28351 -0.17831 -0.28542 -0.18154 C -0.28941 -0.20143 -0.28837 -0.2241 -0.3 -0.23959 C -0.30417 -0.25671 -0.31285 -0.27128 -0.32031 -0.28585 C -0.32431 -0.30226 -0.3309 -0.3092 -0.34063 -0.31868 C -0.3441 -0.32585 -0.34809 -0.3314 -0.35209 -0.33788 C -0.35556 -0.34343 -0.36233 -0.35523 -0.36233 -0.35523 C -0.36493 -0.36633 -0.37344 -0.3691 -0.3783 -0.37858 C -0.37882 -0.38043 -0.37969 -0.38436 -0.37969 -0.38436 " pathEditMode="relative" ptsTypes="ffffffffffffffffff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9.89824E-7 C -0.00886 -0.00416 -0.01441 -0.01087 -0.02309 -0.01549 C -0.02934 -0.02382 -0.03281 -0.02798 -0.04045 -0.03284 C -0.0441 -0.04001 -0.05365 -0.05226 -0.05365 -0.05226 C -0.05712 -0.06175 -0.06233 -0.06799 -0.06667 -0.07724 C -0.07049 -0.08534 -0.07274 -0.09459 -0.07674 -0.10245 C -0.07882 -0.10661 -0.08212 -0.10962 -0.08403 -0.11401 C -0.08924 -0.12627 -0.09236 -0.13992 -0.09705 -0.15263 C -0.09792 -0.15518 -0.1 -0.15634 -0.10139 -0.15842 C -0.10781 -0.16859 -0.11302 -0.17183 -0.1217 -0.17761 C -0.13195 -0.18432 -0.14219 -0.19195 -0.15365 -0.19519 C -0.15781 -0.19935 -0.16181 -0.20398 -0.16667 -0.20675 C -0.17188 -0.20976 -0.17656 -0.20976 -0.18108 -0.21438 C -0.19323 -0.2271 -0.18333 -0.22202 -0.19271 -0.22595 C -0.19705 -0.23358 -0.20243 -0.24052 -0.20573 -0.24907 C -0.21076 -0.26272 -0.21528 -0.27636 -0.22031 -0.28978 C -0.22083 -0.29232 -0.22083 -0.2951 -0.2217 -0.29741 C -0.22274 -0.30018 -0.22517 -0.30203 -0.22604 -0.30504 C -0.22726 -0.3099 -0.22917 -0.32562 -0.23038 -0.3321 C -0.22969 -0.35222 -0.23212 -0.36656 -0.22465 -0.38228 C -0.22309 -0.39246 -0.22014 -0.39893 -0.2158 -0.40749 C -0.21302 -0.41929 -0.20799 -0.42715 -0.20434 -0.43825 C -0.20261 -0.44334 -0.20156 -0.44866 -0.2 -0.45375 C -0.19913 -0.45698 -0.19705 -0.46346 -0.19705 -0.46346 C -0.19392 -0.48473 -0.19792 -0.46253 -0.19271 -0.4808 C -0.19132 -0.48566 -0.19063 -0.4956 -0.18976 -0.5 C -0.18767 -0.50994 -0.18542 -0.51896 -0.18403 -0.52914 C -0.18524 -0.55273 -0.18681 -0.5784 -0.19705 -0.59852 C -0.19826 -0.61101 -0.2 -0.62072 -0.2 -0.63321 " pathEditMode="relative" ptsTypes="ffffffffffffffffffffffffffff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3469E-6 C -0.00539 0.01457 -0.0158 0.02775 -0.02761 0.03284 C -0.03889 0.04787 -0.02709 0.03423 -0.04063 0.0444 C -0.05643 0.0562 -0.07049 0.0673 -0.08698 0.07724 C -0.11302 0.0932 -0.13785 0.11378 -0.16667 0.11979 C -0.17414 0.12558 -0.17865 0.1272 -0.18698 0.12928 C -0.20504 0.13899 -0.22448 0.14153 -0.24358 0.14477 C -0.27518 0.15032 -0.3073 0.15217 -0.33907 0.15634 C -0.37466 0.16651 -0.41198 0.16189 -0.44792 0.15448 C -0.45782 0.14778 -0.46875 0.1457 -0.47969 0.14292 C -0.48716 0.13806 -0.49705 0.13136 -0.50296 0.1235 C -0.51094 0.11309 -0.5033 0.11748 -0.51164 0.11401 C -0.5224 0.10453 -0.53473 0.09551 -0.54497 0.08487 C -0.54757 0.0821 -0.54948 0.07794 -0.55226 0.07539 C -0.55747 0.07053 -0.5625 0.06938 -0.56806 0.06568 C -0.57622 0.06013 -0.58351 0.05273 -0.59132 0.04625 C -0.59375 0.04417 -0.59861 0.04047 -0.59861 0.04047 C -0.60486 0.02752 -0.59671 0.04255 -0.61025 0.02706 C -0.61181 0.02521 -0.61511 0.01549 -0.61598 0.01364 C -0.61823 0.00902 -0.62327 -2.53469E-6 -0.62327 -2.53469E-6 C -0.62518 -0.00763 -0.62709 -0.01457 -0.63039 -0.02128 C -0.63091 -0.02382 -0.63091 -0.0266 -0.63195 -0.02891 C -0.63334 -0.03192 -0.63646 -0.0333 -0.63768 -0.03654 C -0.63993 -0.04255 -0.63924 -0.04949 -0.64063 -0.05597 C -0.64011 -0.06499 -0.63924 -0.08395 -0.63768 -0.09459 C -0.63733 -0.09667 -0.63525 -0.1043 -0.63473 -0.10615 C -0.63421 -0.108 -0.63334 -0.11194 -0.63334 -0.11194 " pathEditMode="relative" ptsTypes="ffffffffffffffffffffffffffA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6.65125E-6 C -0.01788 0.02383 0.01285 -0.01803 -0.00885 0.0155 C -0.0309 0.0495 -0.01251 0.01573 -0.03924 0.05204 C -0.04219 0.05597 -0.04463 0.0606 -0.04793 0.06384 C -0.05139 0.06731 -0.0559 0.06823 -0.05956 0.07147 C -0.07396 0.08419 -0.08768 0.10061 -0.10296 0.11194 C -0.14081 0.14015 -0.18317 0.15796 -0.22622 0.16421 C -0.29289 0.16282 -0.31181 0.16189 -0.36668 0.15264 C -0.37831 0.15079 -0.38994 0.14663 -0.40157 0.14478 C -0.41268 0.14293 -0.43491 0.14085 -0.43491 0.14085 C -0.45539 0.13345 -0.47622 0.13229 -0.49723 0.12929 C -0.51425 0.12397 -0.53039 0.11818 -0.54793 0.11587 C -0.55487 0.11194 -0.56129 0.10639 -0.56824 0.10246 C -0.57484 0.09876 -0.58161 0.09552 -0.58855 0.09274 C -0.59185 0.09136 -0.59532 0.09043 -0.59862 0.08881 C -0.61077 0.08257 -0.60418 0.08373 -0.61598 0.0754 C -0.62883 0.06638 -0.6231 0.07355 -0.63334 0.06384 C -0.64272 0.05482 -0.64949 0.0451 -0.65956 0.03678 C -0.6672 0.03053 -0.67275 0.0192 -0.68126 0.0155 C -0.70001 -0.00346 -0.72327 -0.01595 -0.74654 -0.02312 C -0.74966 -0.0259 -0.754 -0.02728 -0.75661 -0.03075 " pathEditMode="relative" ptsTypes="ffffffffffffffffffffA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NÉZZÜK CSAK!</a:t>
            </a:r>
            <a:endParaRPr lang="hu-HU" dirty="0"/>
          </a:p>
        </p:txBody>
      </p:sp>
      <p:pic>
        <p:nvPicPr>
          <p:cNvPr id="4" name="Tartalom helye 3" descr="20120817-szemet-hulladek-ujrahasznositas-infografika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712264"/>
            <a:ext cx="7215217" cy="5145736"/>
          </a:xfrm>
        </p:spPr>
      </p:pic>
    </p:spTree>
  </p:cSld>
  <p:clrMapOvr>
    <a:masterClrMapping/>
  </p:clrMapOvr>
  <p:transition advTm="10000">
    <p:split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538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2800" dirty="0" smtClean="0"/>
              <a:t>Személyenként 502 kilogramm kommunális hulladék képződik évente az Európai Unióban, és ebből egy főre számítva 486 kilogrammot sikerült a hulladékgazdálkodás keretében valamilyen módon kezelni. Magyarországon személyenként 413 kiló hulladék termelődött.</a:t>
            </a:r>
            <a:br>
              <a:rPr lang="hu-HU" sz="2800" dirty="0" smtClean="0"/>
            </a:br>
            <a:r>
              <a:rPr lang="hu-HU" sz="2800" dirty="0" smtClean="0">
                <a:solidFill>
                  <a:srgbClr val="00B0F0"/>
                </a:solidFill>
              </a:rPr>
              <a:t>H i r d e t é s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>A 486 kilogramm kezelt hulladék 38 százalékával területet töltöttek fel, 22 százalékát elégették, 25 százalékát újrahasznosították, és 15 százalékát komposztálták az uniós országokban – írja az </a:t>
            </a:r>
            <a:r>
              <a:rPr lang="hu-HU" sz="2800" dirty="0" err="1" smtClean="0"/>
              <a:t>Eurostat</a:t>
            </a:r>
            <a:r>
              <a:rPr lang="hu-HU" sz="2800" dirty="0" smtClean="0"/>
              <a:t> által kiadott elemzés</a:t>
            </a:r>
            <a:br>
              <a:rPr lang="hu-HU" sz="2800" dirty="0" smtClean="0"/>
            </a:br>
            <a:endParaRPr lang="hu-HU" sz="2800" dirty="0"/>
          </a:p>
        </p:txBody>
      </p:sp>
    </p:spTree>
  </p:cSld>
  <p:clrMapOvr>
    <a:masterClrMapping/>
  </p:clrMapOvr>
  <p:transition advTm="20000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u="sng" dirty="0" smtClean="0"/>
              <a:t>Hát igen</a:t>
            </a:r>
            <a:endParaRPr lang="hu-HU" b="1" i="1" u="sng" dirty="0"/>
          </a:p>
        </p:txBody>
      </p:sp>
      <p:pic>
        <p:nvPicPr>
          <p:cNvPr id="7" name="Kép helye 6" descr="untitled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5984" y="3429000"/>
            <a:ext cx="4488641" cy="253287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grpSp>
        <p:nvGrpSpPr>
          <p:cNvPr id="13" name="Csoportba foglalás 12"/>
          <p:cNvGrpSpPr/>
          <p:nvPr/>
        </p:nvGrpSpPr>
        <p:grpSpPr>
          <a:xfrm>
            <a:off x="5214942" y="428604"/>
            <a:ext cx="2214578" cy="1928826"/>
            <a:chOff x="5214942" y="428604"/>
            <a:chExt cx="2214578" cy="1928826"/>
          </a:xfrm>
        </p:grpSpPr>
        <p:sp>
          <p:nvSpPr>
            <p:cNvPr id="9" name="Ellipszis 8"/>
            <p:cNvSpPr/>
            <p:nvPr/>
          </p:nvSpPr>
          <p:spPr>
            <a:xfrm>
              <a:off x="5214942" y="428604"/>
              <a:ext cx="2214578" cy="192882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Ellipszis 9"/>
            <p:cNvSpPr/>
            <p:nvPr/>
          </p:nvSpPr>
          <p:spPr>
            <a:xfrm>
              <a:off x="5786446" y="785794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6643702" y="785794"/>
              <a:ext cx="285752" cy="285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Ív 11"/>
            <p:cNvSpPr/>
            <p:nvPr/>
          </p:nvSpPr>
          <p:spPr>
            <a:xfrm>
              <a:off x="5643570" y="1785926"/>
              <a:ext cx="1071570" cy="571504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</p:cSld>
  <p:clrMapOvr>
    <a:masterClrMapping/>
  </p:clrMapOvr>
  <p:transition advTm="10000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683568" y="908720"/>
            <a:ext cx="75608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képződött kommunális hulladék mennyisége nagy szórást mutat az EU-n belül. A legmagasabb, személyenként 760 kilogramm, Cipruson keletkezett, a második helyen Luxemburg áll, majd Dánia és Írország következik. A legkevesebb, 400 kilogramm alatti csoportban Litvánia, Szlovákia, Románia, Csehország, Lengyelország, Észtország és Lettország található. Utóbbiban egy fő csupán 304 kilogramm kommunális hulladékot termelt.</a:t>
            </a:r>
            <a:br>
              <a:rPr lang="hu-H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hulladékkezelési módszerek is erősen különböznek országonként. Bulgáriában, Romániában, Litvániában és Lettországban a kezelt hulladék közel egészét területfeltöltésre használják, míg Dániában a legnagyobb az elégetett hulladék aránya, 54 százalék. </a:t>
            </a:r>
            <a:endParaRPr lang="hu-HU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1000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5387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újrahasznosítás Németországban a legnagyobb. – a kezelt hulladék 45 százalékát újrahasznosítják –, majd Belgium és Szlovénia következik, 40, illetve 39 százalékkal. Ausztriában az újrahasznosítás és a komposztálás együttes aránya 70 százalék. </a:t>
            </a:r>
            <a:br>
              <a:rPr lang="hu-HU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</a:t>
            </a:r>
            <a:r>
              <a:rPr lang="hu-HU" sz="28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Eurostat</a:t>
            </a:r>
            <a:r>
              <a:rPr lang="hu-HU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rendelkezésére álló adatok szerint Magyarországon a képződött kommunális hulladékot teljes egészében kezelik: 69 százalékát területfeltöltésre használják, 10 százalékát elégetik, 18 százalékáét újrahasznosítják, míg 4 százalékát komposztálják</a:t>
            </a:r>
            <a:r>
              <a:rPr lang="hu-HU" sz="2800" dirty="0" smtClean="0"/>
              <a:t>.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  <p:transition advTm="26000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510994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Érdekességek</a:t>
            </a:r>
            <a:b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következő pár oldalon olyan </a:t>
            </a:r>
            <a:br>
              <a:rPr lang="hu-H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érdekességekre számíthattok</a:t>
            </a:r>
            <a:br>
              <a:rPr lang="hu-H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melyek elképesztőek és furcsák</a:t>
            </a:r>
            <a:br>
              <a:rPr lang="hu-H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pl.: szemét sziget,magyar országra behozott szemét és még sok más </a:t>
            </a:r>
            <a:br>
              <a:rPr lang="hu-H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mindjárt kiderül!</a:t>
            </a:r>
            <a:r>
              <a:rPr lang="hu-HU" sz="4400" b="1" dirty="0" smtClean="0"/>
              <a:t/>
            </a:r>
            <a:br>
              <a:rPr lang="hu-HU" sz="4400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endParaRPr lang="hu-HU" dirty="0"/>
          </a:p>
        </p:txBody>
      </p:sp>
      <p:pic>
        <p:nvPicPr>
          <p:cNvPr id="4098" name="Picture 2" descr="E:\images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437112"/>
            <a:ext cx="2190750" cy="2085975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569 0.06112 C 0.13681 0.06598 0.14861 0.06366 0.15955 0.05903 C 0.16875 0.0507 0.16129 0.05949 0.16597 0.04815 C 0.17569 0.02477 0.16997 0.04422 0.17413 0.02894 C 0.17292 -0.00115 0.17413 -0.03148 0.16111 -0.05717 C 0.15677 -0.075 0.15642 -0.09513 0.16441 -0.11088 C 0.16736 -0.12731 0.17587 -0.14328 0.18854 -0.14745 C 0.19705 -0.15509 0.20451 -0.15625 0.21441 -0.1581 C 0.22517 -0.1574 0.23594 -0.15717 0.2467 -0.15601 C 0.25365 -0.15532 0.25573 -0.14722 0.25955 -0.14097 C 0.26528 -0.13171 0.2691 -0.12268 0.27413 -0.11296 C 0.27465 -0.11088 0.275 -0.10856 0.27569 -0.10671 C 0.27656 -0.10439 0.2783 -0.10277 0.27899 -0.10023 C 0.28056 -0.09467 0.28073 -0.08842 0.28212 -0.08287 C 0.2816 -0.07361 0.28229 -0.06412 0.28056 -0.05509 C 0.28038 -0.05439 0.27257 -0.03912 0.27083 -0.03564 C 0.26163 -0.01736 0.25122 -0.00069 0.23698 0.01158 C 0.22969 0.02639 0.2342 0.02292 0.22569 0.02662 C 0.2224 0.02963 0.21927 0.03241 0.21597 0.03542 C 0.21441 0.03681 0.21441 0.04051 0.21285 0.0419 C 0.21094 0.04352 0.20851 0.04329 0.20642 0.04399 C 0.19427 0.0544 0.20851 0.04098 0.19826 0.05463 C 0.19531 0.05857 0.19149 0.06158 0.18854 0.06551 C 0.19028 0.08912 0.18629 0.09561 0.20313 0.09121 C 0.20781 0.07315 0.20903 0.05186 0.19826 0.0375 C 0.19601 0.02547 0.19514 0.01551 0.19514 0.00301 " pathEditMode="relative" ptsTypes="fffffffffffffffffffffffffA"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6143668" cy="1143008"/>
          </a:xfrm>
        </p:spPr>
        <p:txBody>
          <a:bodyPr>
            <a:normAutofit/>
          </a:bodyPr>
          <a:lstStyle/>
          <a:p>
            <a:r>
              <a:rPr lang="hu-HU" sz="4000" dirty="0" smtClean="0"/>
              <a:t>A szemét sziget</a:t>
            </a:r>
            <a:endParaRPr lang="hu-HU" sz="4000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533400" y="1571612"/>
            <a:ext cx="7854696" cy="4286280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 link: </a:t>
            </a:r>
            <a:r>
              <a:rPr lang="hu-HU" sz="2000" dirty="0" smtClean="0">
                <a:hlinkClick r:id="rId2"/>
              </a:rPr>
              <a:t>http://www.chemgeneration.com/hu/news/márpedig-hulladék-nem-létezik.html</a:t>
            </a:r>
            <a:endParaRPr lang="hu-HU" sz="2000" dirty="0" smtClean="0"/>
          </a:p>
          <a:p>
            <a:endParaRPr lang="hu-HU" sz="2000" dirty="0" smtClean="0"/>
          </a:p>
          <a:p>
            <a:pPr algn="just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Kolosszális szemétsziget úszik a Csendes-óceán északi részén. Létezésére először 1988-ban az amerikai Nemzeti Óceán- és Légkörkutató Intézet (National </a:t>
            </a:r>
            <a:r>
              <a:rPr lang="hu-H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Oceanic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hu-H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Atmospheric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,) hívta fel a figyelmet. A szemétsziget úgy jött létre, hogy az óceán áramlatai egyfelé sodorták a vízbe kerülő hulladékot, főként műanyag tárgyakat. Mára több millió (!) négyzetkilométernyi területet borít be a hulladék – ez Magyarország területének a többszöröse. A sziget akár több millió tonnányi hulladékból is állhat. Azt pedig nem kell részletezni, hogy ez milyen káros a víz élővilágára, hiszen a műanyag bomlása során mérgező anyagok kerülnek a víz</a:t>
            </a:r>
            <a:r>
              <a:rPr lang="hu-H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endParaRPr lang="hu-H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18000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ím 9"/>
          <p:cNvSpPr>
            <a:spLocks noGrp="1"/>
          </p:cNvSpPr>
          <p:nvPr>
            <p:ph type="title"/>
          </p:nvPr>
        </p:nvSpPr>
        <p:spPr>
          <a:xfrm>
            <a:off x="214282" y="142852"/>
            <a:ext cx="3214710" cy="6143668"/>
          </a:xfrm>
        </p:spPr>
        <p:txBody>
          <a:bodyPr>
            <a:normAutofit/>
          </a:bodyPr>
          <a:lstStyle/>
          <a:p>
            <a:r>
              <a:rPr lang="hu-HU" sz="1800" dirty="0" smtClean="0"/>
              <a:t>Papír, műanyag, fém, ételmaradék: általában egy átlagos kuka tartalmát hisszük hulladéknak. Ugyan iszonyú mennyiségű szilárd háztartási hulladékot termel az emberiség, ám ez a mennyiség eltörpül az ipari eredetű mellett. </a:t>
            </a:r>
            <a:br>
              <a:rPr lang="hu-HU" sz="1800" dirty="0" smtClean="0"/>
            </a:br>
            <a:r>
              <a:rPr lang="hu-HU" sz="1800" dirty="0" smtClean="0"/>
              <a:t>Infógrafikákon mutatjuk meg, honnan származnak világszerte a szeméthegyek, és mi történik a mindennapi szemetünkkel, miután elhagyja a kukát.</a:t>
            </a:r>
            <a:br>
              <a:rPr lang="hu-HU" sz="1800" dirty="0" smtClean="0"/>
            </a:br>
            <a:r>
              <a:rPr lang="hu-HU" sz="1800" dirty="0" smtClean="0"/>
              <a:t>Ami önnek szemét, az nekem kincs. Az országok szintjén is így van ez, azzal a különbséggel, hogy a statisztikák általában az utolsó fillérig jellemzik egy ország jólétét, míg a szemétről szóló adatok megbízhatatlanabbak.</a:t>
            </a:r>
            <a:br>
              <a:rPr lang="hu-HU" sz="1800" dirty="0" smtClean="0"/>
            </a:br>
            <a:endParaRPr lang="hu-HU" sz="1800" dirty="0"/>
          </a:p>
        </p:txBody>
      </p:sp>
      <p:sp>
        <p:nvSpPr>
          <p:cNvPr id="13" name="Szöveg helye 12"/>
          <p:cNvSpPr>
            <a:spLocks noGrp="1"/>
          </p:cNvSpPr>
          <p:nvPr>
            <p:ph type="body" idx="2"/>
          </p:nvPr>
        </p:nvSpPr>
        <p:spPr>
          <a:xfrm>
            <a:off x="3563888" y="5157192"/>
            <a:ext cx="3960440" cy="1368152"/>
          </a:xfrm>
        </p:spPr>
        <p:txBody>
          <a:bodyPr>
            <a:normAutofit/>
          </a:bodyPr>
          <a:lstStyle/>
          <a:p>
            <a:pPr algn="ctr"/>
            <a:r>
              <a:rPr lang="hu-HU" sz="3200" dirty="0" err="1" smtClean="0"/>
              <a:t>lapozzzzzzzzzz</a:t>
            </a:r>
            <a:endParaRPr lang="hu-HU" sz="3200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Következő dia a diagram</a:t>
            </a:r>
            <a:endParaRPr lang="hu-HU" dirty="0"/>
          </a:p>
        </p:txBody>
      </p:sp>
    </p:spTree>
  </p:cSld>
  <p:clrMapOvr>
    <a:masterClrMapping/>
  </p:clrMapOvr>
  <p:transition advClick="0" advTm="18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Íme a szemét sziget képe</a:t>
            </a:r>
            <a:endParaRPr lang="hu-HU" dirty="0"/>
          </a:p>
        </p:txBody>
      </p:sp>
      <p:pic>
        <p:nvPicPr>
          <p:cNvPr id="7" name="Tartalom helye 6" descr="ocean-tras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1" y="2214554"/>
            <a:ext cx="6185265" cy="407196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behozott szemét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lapozzzzzzzzzzzz</a:t>
            </a:r>
            <a:endParaRPr lang="hu-HU" dirty="0"/>
          </a:p>
        </p:txBody>
      </p:sp>
      <p:pic>
        <p:nvPicPr>
          <p:cNvPr id="1026" name="Picture 2" descr="E:\images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284984"/>
            <a:ext cx="3840426" cy="2880320"/>
          </a:xfrm>
          <a:prstGeom prst="rect">
            <a:avLst/>
          </a:prstGeom>
          <a:noFill/>
        </p:spPr>
      </p:pic>
    </p:spTree>
  </p:cSld>
  <p:clrMapOvr>
    <a:masterClrMapping/>
  </p:clrMapOvr>
  <p:transition advTm="11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0" y="0"/>
            <a:ext cx="54360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Magyar országon a legnagyobb botrányt, szemét lerakás  váltotta ki. A behozott szemétér a Szinkron 99 Kft. és még két vállalkozás támogatásával, 2006-ban Németországból illegálisan több mint 4000 tonna bálás szemetet hozott be az országba, tonnánként 80 euróért, elsősorban Csongrád, Bács-Kiskun, Békés, Pest és Komárom-Esztergom megyékbe. 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Egyszerű  jogi magyarázat: a bezárt telepek kezelőinek és a helyi önkormányzatoknak kellett volna megakadályozniuk a szemét lerakását. tehát a felelősök a hulladék tárolásának engedélyezésért, ergo: tegyenek meg mindent annak érdekében, hogy az elkerüljön onnan, illetve tegyen lépéseket a szemét környezetvédelmi előírásoknak is megfelelő megsemmisítése érdekében. </a:t>
            </a:r>
            <a:b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Bonyolult a helyzet. Az 1000 tonna még mindig óriási mennyiség és hogy mennyi van egy-egy helyen, azt bizony nehéz megsaccolni is. A Szegedhez közel eső Balástyán viszont pontosan tudják, hogy ők 20 tonnát ''kaptak” régen a nyugati koszból, de így van ezzel Mindszent, a másik Csongrád megyei település is, ahol 26 tonnát pakoltak le .</a:t>
            </a:r>
            <a:endParaRPr lang="hu-H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E:\image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052736"/>
            <a:ext cx="3096344" cy="2852936"/>
          </a:xfrm>
          <a:prstGeom prst="rect">
            <a:avLst/>
          </a:prstGeom>
          <a:noFill/>
        </p:spPr>
      </p:pic>
    </p:spTree>
  </p:cSld>
  <p:clrMapOvr>
    <a:masterClrMapping/>
  </p:clrMapOvr>
  <p:transition advTm="26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17 0  0.031 0.01865  0.031 0.0413  C 0.031 0.06527  0.017 0.08392  0 0.08392  C -0.017 0.08392  -0.031 0.10257  -0.031 0.12522  C -0.031 0.14786  -0.017 0.16651  0 0.16651  C 0.017 0.16651  0.031 0.18516  0.031 0.20781  C 0.031 0.23045  0.017 0.2491  0 0.2491  C -0.017 0.2491  -0.031 0.26775  -0.031 0.29173  C -0.031 0.31438  -0.017 0.33302  0 0.33302  C 0.017 0.33302  0.031 0.31438  0.031 0.29173  C 0.031 0.26775  0.017 0.2491  0 0.2491  C -0.017 0.2491  -0.031 0.23045  -0.031 0.20781  C -0.031 0.18516  -0.017 0.16651  0 0.16651  C 0.017 0.16651  0.031 0.14786  0.031 0.12522  C 0.031 0.10257  0.017 0.08392  0 0.08392  C -0.017 0.08392  -0.031 0.06527  -0.031 0.0413  C -0.031 0.01865  -0.017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MagyKoz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8161619" cy="5832648"/>
          </a:xfrm>
          <a:prstGeom prst="rect">
            <a:avLst/>
          </a:prstGeom>
          <a:noFill/>
        </p:spPr>
      </p:pic>
      <p:sp>
        <p:nvSpPr>
          <p:cNvPr id="3" name="Felfelé nyíl 2"/>
          <p:cNvSpPr/>
          <p:nvPr/>
        </p:nvSpPr>
        <p:spPr>
          <a:xfrm>
            <a:off x="5004048" y="4869160"/>
            <a:ext cx="792088" cy="1008112"/>
          </a:xfrm>
          <a:prstGeom prst="up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Felfelé nyíl 3"/>
          <p:cNvSpPr/>
          <p:nvPr/>
        </p:nvSpPr>
        <p:spPr>
          <a:xfrm>
            <a:off x="3707904" y="4941168"/>
            <a:ext cx="792088" cy="1008112"/>
          </a:xfrm>
          <a:prstGeom prst="up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Felfelé nyíl 4"/>
          <p:cNvSpPr/>
          <p:nvPr/>
        </p:nvSpPr>
        <p:spPr>
          <a:xfrm rot="19698373">
            <a:off x="6361933" y="4570015"/>
            <a:ext cx="792088" cy="1008112"/>
          </a:xfrm>
          <a:prstGeom prst="up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felé nyíl 5"/>
          <p:cNvSpPr/>
          <p:nvPr/>
        </p:nvSpPr>
        <p:spPr>
          <a:xfrm>
            <a:off x="3995936" y="1844824"/>
            <a:ext cx="504056" cy="864096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Lefelé nyíl 6"/>
          <p:cNvSpPr/>
          <p:nvPr/>
        </p:nvSpPr>
        <p:spPr>
          <a:xfrm>
            <a:off x="2843808" y="1628800"/>
            <a:ext cx="720080" cy="1008112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428596" y="214290"/>
            <a:ext cx="8072494" cy="3373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kérdés viszont újra az, hogy ki tudja majd az elszállításhoz szükséges összeget előteremteni. Mindszent önkormányzata valószínűleg nem, az Országos Környezetvédelmi, Természetvédelmi és Vízügyi Főfelügyelőség, amelynek az ügy a hatáskörébe tartozik, elhatárolódik, így azután a németek szemete még jó ideig itt ''dekkol” majd a Dél-Alföldön.</a:t>
            </a:r>
            <a:b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Egy vádlottat felmentett a bíróság, kettőt pedig 30-40 napi közmunkára ítélt. </a:t>
            </a:r>
            <a:b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ítélethirdetés pikantériája, hogy az elsőrendű vádlott, </a:t>
            </a:r>
            <a:endParaRPr lang="hu-H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14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8000" dirty="0" smtClean="0"/>
              <a:t>Hulladék</a:t>
            </a:r>
            <a:r>
              <a:rPr lang="hu-HU" sz="7200" dirty="0" smtClean="0"/>
              <a:t> ruhák</a:t>
            </a:r>
            <a:endParaRPr lang="hu-H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27584" y="548680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hulladék ruhák </a:t>
            </a:r>
          </a:p>
          <a:p>
            <a:endParaRPr lang="hu-HU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Abból a rengeteg hulladékból melyek szinte minden háztartásban megtalálhatók pl.: cd lemez,sörös doboz,vagy régi kazetták,kukás zsák.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Ezek a ruhák is abból készültek. Ezek a ruhák  roppant népszerűek voltak.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 meg figyeljük akkor  pl.:az első ruha sörös dobozokból  készült.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2. 3. 4.  ruhák készülhetett kukás szákból is .  Vagy az 5. kupakokból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Érdekes hogy a szemetet minden ember  „undorítónak” tartja de ezek a 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Ruhák nem azt mondják ,hogy ne vegyél fel! </a:t>
            </a:r>
          </a:p>
          <a:p>
            <a:endParaRPr lang="hu-HU" dirty="0"/>
          </a:p>
        </p:txBody>
      </p:sp>
      <p:pic>
        <p:nvPicPr>
          <p:cNvPr id="2051" name="Picture 3" descr="E:\untitl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9148" y="3212976"/>
            <a:ext cx="4861323" cy="3264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16 -0.06227 C -0.03819 -0.05069 -0.06892 -0.04421 -0.1 -0.03889 C -0.12743 -0.04051 -0.15486 -0.04051 -0.18229 -0.04328 C -0.18993 -0.04421 -0.1974 -0.04745 -0.20486 -0.04977 C -0.26163 -0.06481 -0.31719 -0.08889 -0.36771 -0.12708 C -0.38611 -0.14074 -0.39913 -0.15833 -0.41615 -0.17453 C -0.44097 -0.19791 -0.46649 -0.21805 -0.48073 -0.25602 C -0.47708 -0.26805 -0.475 -0.27523 -0.46944 -0.28634 C -0.46458 -0.31643 -0.45486 -0.33865 -0.44201 -0.36342 C -0.43958 -0.36852 -0.43854 -0.3743 -0.43559 -0.37847 C -0.43351 -0.38217 -0.43004 -0.38264 -0.42743 -0.38541 C -0.41146 -0.39907 -0.41615 -0.39398 -0.40486 -0.40856 C -0.4026 -0.41782 -0.39861 -0.42361 -0.39358 -0.43032 C -0.39149 -0.43865 -0.38924 -0.44629 -0.38559 -0.4537 C -0.38385 -0.46504 -0.38125 -0.47384 -0.37743 -0.48403 C -0.37396 -0.50833 -0.37222 -0.50787 -0.37743 -0.5419 C -0.38004 -0.55949 -0.39497 -0.56805 -0.40486 -0.57662 C -0.42379 -0.59236 -0.43976 -0.59282 -0.46129 -0.59815 C -0.48125 -0.60278 -0.50087 -0.60856 -0.52101 -0.61088 C -0.56059 -0.60926 -0.58681 -0.6243 -0.60642 -0.58078 C -0.61354 -0.54328 -0.61285 -0.51875 -0.60972 -0.47523 C -0.60851 -0.45717 -0.60174 -0.42569 -0.59514 -0.40856 C -0.58559 -0.38403 -0.56615 -0.33032 -0.54688 -0.30972 C -0.51823 -0.27916 -0.48472 -0.27477 -0.45156 -0.26041 C -0.40417 -0.23935 -0.46111 -0.26041 -0.40156 -0.2368 C -0.3375 -0.21134 -0.26927 -0.19699 -0.2033 -0.1831 C -0.18854 -0.17315 -0.19236 -0.17384 -0.18073 -0.16342 C -0.17708 -0.15185 -0.1724 -0.14143 -0.16944 -0.12916 C -0.16545 -0.0949 -0.16476 -0.09606 -0.17101 -0.04143 C -0.17153 -0.03611 -0.175 -0.03217 -0.17743 -0.02801 C -0.18524 -0.01551 -0.19271 -0.00301 -0.20156 0.00834 C -0.2184 0.0301 -0.23299 0.05556 -0.2533 0.07084 C -0.26146 0.07685 -0.27066 0.0801 -0.27899 0.08588 C -0.31319 0.10972 -0.34653 0.13496 -0.38559 0.13982 C -0.40608 0.13773 -0.42813 0.14213 -0.44688 0.13102 C -0.50486 0.09699 -0.55139 0.01158 -0.57101 -0.0669 C -0.57344 -0.09421 -0.57708 -0.12106 -0.57899 -0.14861 C -0.57691 -0.16157 -0.57587 -0.17477 -0.57257 -0.18727 C -0.56701 -0.2081 -0.53472 -0.25347 -0.53073 -0.2581 C -0.50781 -0.28541 -0.48611 -0.3169 -0.45816 -0.33565 C -0.42917 -0.35509 -0.39913 -0.37176 -0.36944 -0.38958 C -0.32205 -0.41782 -0.27361 -0.44375 -0.22587 -0.47106 C -0.18559 -0.49444 -0.14201 -0.50555 -0.1 -0.52268 C -0.05365 -0.54166 0.00017 -0.54722 0.04844 -0.5574 C 0.06354 -0.56018 0.09358 -0.56805 0.09358 -0.56782 C 0.10677 -0.57453 0.11927 -0.58264 0.13229 -0.58958 C 0.1401 -0.6 0.14931 -0.60648 0.15642 -0.61736 C 0.16128 -0.62477 0.16389 -0.63379 0.16927 -0.64097 C 0.17656 -0.67685 0.15347 -0.68333 0.13385 -0.69467 C 0.11458 -0.70578 0.12344 -0.70509 0.10642 -0.70764 C 0.09514 -0.70926 0.07257 -0.7118 0.07257 -0.71157 C 0.01042 -0.73009 -0.00781 -0.72407 -0.08872 -0.72268 C -0.10451 -0.71551 -0.11806 -0.71296 -0.12587 -0.69259 C -0.13542 -0.61296 -0.10625 -0.5449 -0.08073 -0.47523 C -0.06892 -0.44328 -0.05816 -0.41065 -0.04688 -0.37847 C -0.03229 -0.3375 -0.03316 -0.35 -0.01458 -0.30532 C -0.00434 -0.28078 0.00469 -0.25532 0.01441 -0.23009 C 0.01858 -0.21944 0.02552 -0.21041 0.03056 -0.2 C 0.04531 -0.1699 0.0599 -0.14236 0.06771 -0.10764 C 0.06719 -0.09328 0.06701 -0.07916 0.06615 -0.06481 C 0.06597 -0.06111 0.06597 -0.05694 0.06441 -0.0537 C 0.06302 -0.05162 0.06007 -0.05092 0.05799 -0.04977 C 0.05399 -0.0331 0.03455 -0.01389 0.02257 -0.00879 C 0.01858 -0.00092 0.01371 0.00116 0.00799 0.00625 C 0.00174 0.00347 0.00434 0.00579 5.55556E-7 -2.59259E-6 " pathEditMode="relative" rAng="0" ptsTypes="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" y="-2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E:\df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212976"/>
            <a:ext cx="3779911" cy="3645024"/>
          </a:xfrm>
          <a:prstGeom prst="rect">
            <a:avLst/>
          </a:prstGeom>
          <a:noFill/>
        </p:spPr>
      </p:pic>
      <p:pic>
        <p:nvPicPr>
          <p:cNvPr id="5124" name="Picture 4" descr="E:\nyirseghir-pet-02-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779912" cy="3284984"/>
          </a:xfrm>
          <a:prstGeom prst="rect">
            <a:avLst/>
          </a:prstGeom>
          <a:noFill/>
        </p:spPr>
      </p:pic>
      <p:pic>
        <p:nvPicPr>
          <p:cNvPr id="5125" name="Picture 5" descr="E:\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212975"/>
            <a:ext cx="5580112" cy="3713311"/>
          </a:xfrm>
          <a:prstGeom prst="rect">
            <a:avLst/>
          </a:prstGeom>
          <a:noFill/>
        </p:spPr>
      </p:pic>
      <p:pic>
        <p:nvPicPr>
          <p:cNvPr id="5126" name="Picture 6" descr="E:\index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0"/>
            <a:ext cx="5364088" cy="3602161"/>
          </a:xfrm>
          <a:prstGeom prst="rect">
            <a:avLst/>
          </a:prstGeom>
          <a:noFill/>
        </p:spPr>
      </p:pic>
      <p:sp>
        <p:nvSpPr>
          <p:cNvPr id="7" name="Szövegdoboz 6"/>
          <p:cNvSpPr txBox="1"/>
          <p:nvPr/>
        </p:nvSpPr>
        <p:spPr>
          <a:xfrm>
            <a:off x="1835696" y="2924944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i="1" u="sng" dirty="0" smtClean="0">
                <a:solidFill>
                  <a:srgbClr val="FF0000"/>
                </a:solidFill>
              </a:rPr>
              <a:t>Melyik a jobb?</a:t>
            </a:r>
            <a:endParaRPr lang="hu-HU" sz="4000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260648"/>
            <a:ext cx="712879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Miből volt nagy botrány?</a:t>
            </a:r>
          </a:p>
          <a:p>
            <a:endParaRPr lang="hu-HU" dirty="0" smtClean="0"/>
          </a:p>
          <a:p>
            <a:r>
              <a:rPr lang="hu-HU" dirty="0" smtClean="0"/>
              <a:t>A:         szállítás                                          B:                  a linkel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Honnan hova szállították a szemetet?</a:t>
            </a:r>
          </a:p>
          <a:p>
            <a:endParaRPr lang="hu-HU" dirty="0" smtClean="0"/>
          </a:p>
          <a:p>
            <a:r>
              <a:rPr lang="hu-HU" dirty="0" smtClean="0"/>
              <a:t>A:      Olasz országból                          B:            Német országból</a:t>
            </a:r>
          </a:p>
          <a:p>
            <a:r>
              <a:rPr lang="hu-HU" dirty="0" smtClean="0"/>
              <a:t>             békés megye                                                 pest,békés </a:t>
            </a:r>
          </a:p>
          <a:p>
            <a:r>
              <a:rPr lang="hu-HU" dirty="0" smtClean="0"/>
              <a:t>            vas,</a:t>
            </a:r>
            <a:r>
              <a:rPr lang="hu-HU" dirty="0" err="1" smtClean="0"/>
              <a:t>zala</a:t>
            </a:r>
            <a:r>
              <a:rPr lang="hu-HU" dirty="0" smtClean="0"/>
              <a:t>,pest                                             Komárom Esztergom</a:t>
            </a:r>
          </a:p>
          <a:p>
            <a:r>
              <a:rPr lang="hu-HU" dirty="0" smtClean="0"/>
              <a:t>                   békés                                                   </a:t>
            </a:r>
            <a:r>
              <a:rPr lang="hu-HU" dirty="0" err="1" smtClean="0"/>
              <a:t>csongrád</a:t>
            </a:r>
            <a:r>
              <a:rPr lang="hu-HU" dirty="0" smtClean="0"/>
              <a:t>,</a:t>
            </a:r>
            <a:r>
              <a:rPr lang="hu-HU" dirty="0" err="1" smtClean="0"/>
              <a:t>bács-kiskun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Milyen érdekességek voltak? 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A:        </a:t>
            </a:r>
            <a:r>
              <a:rPr lang="hu-HU" dirty="0" err="1" smtClean="0"/>
              <a:t>a</a:t>
            </a:r>
            <a:r>
              <a:rPr lang="hu-HU" dirty="0" smtClean="0"/>
              <a:t>  behozott szemét   és  az újra hasznosított ruhák</a:t>
            </a:r>
          </a:p>
          <a:p>
            <a:r>
              <a:rPr lang="hu-HU" dirty="0" smtClean="0"/>
              <a:t> B:      a    behozott szemét  és  a szemét sziget      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 </a:t>
            </a:r>
          </a:p>
          <a:p>
            <a:r>
              <a:rPr lang="hu-HU" dirty="0" smtClean="0"/>
              <a:t>                 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                  </a:t>
            </a:r>
            <a:endParaRPr lang="hu-HU" dirty="0"/>
          </a:p>
        </p:txBody>
      </p:sp>
    </p:spTree>
  </p:cSld>
  <p:clrMapOvr>
    <a:masterClrMapping/>
  </p:clrMapOvr>
  <p:transition advTm="17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23528" y="2852936"/>
            <a:ext cx="84296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http://utajovobe.eu</a:t>
            </a:r>
            <a:endParaRPr lang="hu-H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3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http://www.szimpatika.hu</a:t>
            </a:r>
            <a:endParaRPr lang="hu-H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3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http://humusz.hu</a:t>
            </a:r>
            <a:endParaRPr lang="hu-H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7" name="Szövegdoboz 6"/>
          <p:cNvSpPr txBox="1"/>
          <p:nvPr/>
        </p:nvSpPr>
        <p:spPr>
          <a:xfrm>
            <a:off x="571472" y="3857628"/>
            <a:ext cx="6643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683568" y="836712"/>
            <a:ext cx="633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Bibliográfia</a:t>
            </a:r>
            <a:endParaRPr lang="hu-HU" sz="4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12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íme</a:t>
            </a:r>
            <a:endParaRPr lang="hu-HU" dirty="0"/>
          </a:p>
        </p:txBody>
      </p:sp>
      <p:pic>
        <p:nvPicPr>
          <p:cNvPr id="7" name="Tartalom helye 6" descr="Névtele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000240"/>
            <a:ext cx="8229600" cy="4342797"/>
          </a:xfrm>
        </p:spPr>
      </p:pic>
      <p:grpSp>
        <p:nvGrpSpPr>
          <p:cNvPr id="8" name="Csoportba foglalás 7"/>
          <p:cNvGrpSpPr/>
          <p:nvPr/>
        </p:nvGrpSpPr>
        <p:grpSpPr>
          <a:xfrm>
            <a:off x="6429388" y="285728"/>
            <a:ext cx="1643074" cy="1500198"/>
            <a:chOff x="6429388" y="285728"/>
            <a:chExt cx="1643074" cy="1500198"/>
          </a:xfrm>
        </p:grpSpPr>
        <p:sp>
          <p:nvSpPr>
            <p:cNvPr id="13" name="Nap 12"/>
            <p:cNvSpPr/>
            <p:nvPr/>
          </p:nvSpPr>
          <p:spPr>
            <a:xfrm>
              <a:off x="6429388" y="285728"/>
              <a:ext cx="1643074" cy="1500198"/>
            </a:xfrm>
            <a:prstGeom prst="su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" name="Fánk 13"/>
            <p:cNvSpPr/>
            <p:nvPr/>
          </p:nvSpPr>
          <p:spPr>
            <a:xfrm>
              <a:off x="6929454" y="857232"/>
              <a:ext cx="214314" cy="214314"/>
            </a:xfrm>
            <a:prstGeom prst="donu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15" name="Fánk 14"/>
            <p:cNvSpPr/>
            <p:nvPr/>
          </p:nvSpPr>
          <p:spPr>
            <a:xfrm>
              <a:off x="7215206" y="857232"/>
              <a:ext cx="214314" cy="214314"/>
            </a:xfrm>
            <a:prstGeom prst="donu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21" name="Szabadkézi sokszög 20"/>
            <p:cNvSpPr/>
            <p:nvPr/>
          </p:nvSpPr>
          <p:spPr>
            <a:xfrm>
              <a:off x="7076661" y="1179443"/>
              <a:ext cx="321176" cy="132522"/>
            </a:xfrm>
            <a:custGeom>
              <a:avLst/>
              <a:gdLst>
                <a:gd name="connsiteX0" fmla="*/ 0 w 321176"/>
                <a:gd name="connsiteY0" fmla="*/ 0 h 132522"/>
                <a:gd name="connsiteX1" fmla="*/ 66261 w 321176"/>
                <a:gd name="connsiteY1" fmla="*/ 66261 h 132522"/>
                <a:gd name="connsiteX2" fmla="*/ 92765 w 321176"/>
                <a:gd name="connsiteY2" fmla="*/ 92766 h 132522"/>
                <a:gd name="connsiteX3" fmla="*/ 172278 w 321176"/>
                <a:gd name="connsiteY3" fmla="*/ 119270 h 132522"/>
                <a:gd name="connsiteX4" fmla="*/ 212035 w 321176"/>
                <a:gd name="connsiteY4" fmla="*/ 132522 h 132522"/>
                <a:gd name="connsiteX5" fmla="*/ 265043 w 321176"/>
                <a:gd name="connsiteY5" fmla="*/ 119270 h 132522"/>
                <a:gd name="connsiteX6" fmla="*/ 318052 w 321176"/>
                <a:gd name="connsiteY6" fmla="*/ 53009 h 132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1176" h="132522">
                  <a:moveTo>
                    <a:pt x="0" y="0"/>
                  </a:moveTo>
                  <a:lnTo>
                    <a:pt x="66261" y="66261"/>
                  </a:lnTo>
                  <a:cubicBezTo>
                    <a:pt x="75096" y="75096"/>
                    <a:pt x="80912" y="88815"/>
                    <a:pt x="92765" y="92766"/>
                  </a:cubicBezTo>
                  <a:lnTo>
                    <a:pt x="172278" y="119270"/>
                  </a:lnTo>
                  <a:lnTo>
                    <a:pt x="212035" y="132522"/>
                  </a:lnTo>
                  <a:cubicBezTo>
                    <a:pt x="229704" y="128105"/>
                    <a:pt x="249598" y="128923"/>
                    <a:pt x="265043" y="119270"/>
                  </a:cubicBezTo>
                  <a:cubicBezTo>
                    <a:pt x="321176" y="84187"/>
                    <a:pt x="318052" y="87529"/>
                    <a:pt x="318052" y="53009"/>
                  </a:cubicBezTo>
                </a:path>
              </a:pathLst>
            </a:custGeom>
            <a:solidFill>
              <a:srgbClr val="FF0000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</p:cSld>
  <p:clrMapOvr>
    <a:masterClrMapping/>
  </p:clrMapOvr>
  <p:transition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C -0.00208 -0.00209 -0.00381 -0.00556 -0.00642 -0.00648 C -0.01215 -0.00857 -0.01822 -0.00741 -0.02413 -0.00857 C -0.03142 -0.00996 -0.03923 -0.0132 -0.0467 -0.01505 C -0.08784 -0.02477 -0.12968 -0.03334 -0.171 -0.04097 C -0.19166 -0.04468 -0.2118 -0.05139 -0.23229 -0.05602 C -0.24149 -0.0581 -0.25989 -0.06227 -0.25989 -0.06227 C -0.32638 -0.06042 -0.31336 -0.0757 -0.34357 -0.04514 C -0.34461 -0.04306 -0.34548 -0.04074 -0.3467 -0.03866 C -0.34809 -0.03635 -0.35017 -0.03472 -0.35156 -0.03218 C -0.36232 -0.01227 -0.34704 -0.03403 -0.35972 -0.01713 C -0.3677 0.00463 -0.38402 0.02546 -0.39513 0.04514 C -0.4019 0.05717 -0.4059 0.06875 -0.41614 0.07523 C -0.42517 0.08727 -0.43975 0.10416 -0.45156 0.10972 C -0.46093 0.11921 -0.47291 0.12778 -0.48385 0.13333 C -0.48836 0.13565 -0.49201 0.14028 -0.4967 0.1419 C -0.5052 0.14467 -0.51406 0.14421 -0.52256 0.14629 C -0.52795 0.14768 -0.53333 0.14907 -0.53871 0.15046 C -0.54565 0.15231 -0.55972 0.15486 -0.55972 0.15486 C -0.63871 0.15324 -0.64375 0.15532 -0.69843 0.14398 C -0.70052 0.14259 -0.7026 0.14097 -0.70486 0.13981 C -0.70798 0.13819 -0.71145 0.13727 -0.71458 0.13541 C -0.73489 0.12384 -0.72031 0.12916 -0.73385 0.12477 C -0.73593 0.12338 -0.73819 0.12153 -0.74027 0.12037 C -0.74236 0.11944 -0.74461 0.11944 -0.7467 0.11828 C -0.74843 0.11736 -0.74982 0.11504 -0.75156 0.11389 C -0.75312 0.11296 -0.75486 0.1125 -0.75642 0.1118 C -0.76111 0.10278 -0.76788 0.09768 -0.77256 0.08819 C -0.78177 0.05023 -0.76631 0.01528 -0.75 -0.01297 C -0.74392 -0.02361 -0.73732 -0.03588 -0.72743 -0.04097 C -0.72118 -0.04422 -0.7144 -0.04514 -0.70798 -0.04722 C -0.69045 -0.05926 -0.67621 -0.06459 -0.65642 -0.0669 C -0.63697 -0.07431 -0.61649 -0.07523 -0.5967 -0.0669 C -0.59305 -0.05903 -0.59131 -0.05255 -0.58715 -0.04514 C -0.5835 -0.03056 -0.58072 -0.02361 -0.57586 -0.01088 C -0.57447 -0.00741 -0.57447 -0.00324 -0.57256 -1.48148E-6 C -0.56822 0.00833 -0.56128 0.01412 -0.55798 0.02361 C -0.55208 0.03981 -0.55555 0.0324 -0.54843 0.04514 C -0.54583 0.05509 -0.54461 0.06458 -0.54027 0.07315 C -0.53836 0.08403 -0.5368 0.0875 -0.54027 0.10115 C -0.54097 0.10393 -0.54375 0.10509 -0.54513 0.1074 C -0.55034 0.11528 -0.55208 0.12106 -0.55972 0.12477 C -0.57534 0.1456 -0.6092 0.1574 -0.63055 0.16134 C -0.63437 0.16203 -0.63836 0.1625 -0.64201 0.16342 C -0.64791 0.16481 -0.65972 0.16782 -0.65972 0.16782 C -0.671 0.16643 -0.69409 0.16828 -0.70798 0.15903 C -0.73177 0.14328 -0.74774 0.1162 -0.76284 0.08819 C -0.76944 0.07592 -0.77569 0.06921 -0.78055 0.05347 C -0.78385 0.04305 -0.78645 0.03194 -0.79027 0.02153 C -0.79079 0.01412 -0.79236 0.00717 -0.79201 -1.48148E-6 C -0.78993 -0.0581 -0.74444 -0.08287 -0.71128 -0.10324 C -0.67361 -0.12639 -0.65104 -0.13959 -0.60972 -0.1463 C -0.5776 -0.14445 -0.57864 -0.15047 -0.55972 -0.13334 C -0.55729 -0.12662 -0.55347 -0.12084 -0.55173 -0.11389 C -0.54913 -0.10533 -0.54913 -0.09468 -0.5467 -0.08611 C -0.54322 -0.07408 -0.53819 -0.06111 -0.53385 -0.04954 C -0.5276 -0.03287 -0.51545 -0.02014 -0.50642 -0.00648 C -0.48819 0.02106 -0.46822 0.04699 -0.44357 0.06458 C -0.43229 0.07268 -0.42065 0.08634 -0.40798 0.09028 C -0.39982 0.09791 -0.39253 0.09745 -0.38229 0.09884 C -0.37031 0.10416 -0.36145 0.10532 -0.34843 0.1074 C -0.33159 0.11018 -0.31493 0.11504 -0.29843 0.12037 C -0.26996 0.11967 -0.24131 0.12014 -0.21284 0.11828 C -0.20069 0.11759 -0.18611 0.11041 -0.17413 0.1074 C -0.15381 0.10231 -0.1335 0.09768 -0.11284 0.09467 C -0.09513 0.08773 -0.10798 0.0919 -0.08871 0.08819 C -0.08177 0.0868 -0.0677 0.08379 -0.0677 0.08379 C -0.0526 0.07731 -0.0368 0.06759 -0.02256 0.0581 C -0.01545 0.05347 -0.00156 0.04305 -0.00156 0.04305 C 0.01007 0.02731 0.02483 0.0199 0.03073 -0.00209 C 0.02744 -0.01852 0.03178 -0.00486 0.02414 -0.01505 C 0.01667 -0.025 0.02657 -0.01968 0.01459 -0.02361 C -0.01354 -0.02153 -0.00711 -0.02917 -0.01927 -0.01297 " pathEditMode="relative" ptsTypes="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figyelmüket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osolygó arc 2"/>
          <p:cNvSpPr/>
          <p:nvPr/>
        </p:nvSpPr>
        <p:spPr>
          <a:xfrm>
            <a:off x="2771800" y="2348880"/>
            <a:ext cx="1728192" cy="172819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Ötágú csillag 4"/>
          <p:cNvSpPr/>
          <p:nvPr/>
        </p:nvSpPr>
        <p:spPr>
          <a:xfrm>
            <a:off x="179512" y="3140968"/>
            <a:ext cx="2088232" cy="18002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 descr="images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284984"/>
            <a:ext cx="3240360" cy="3240360"/>
          </a:xfrm>
          <a:prstGeom prst="rect">
            <a:avLst/>
          </a:prstGeom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imag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96752"/>
            <a:ext cx="5295257" cy="4104456"/>
          </a:xfrm>
          <a:prstGeom prst="rect">
            <a:avLst/>
          </a:prstGeom>
          <a:noFill/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357158" y="1857364"/>
            <a:ext cx="2500330" cy="4214842"/>
          </a:xfrm>
        </p:spPr>
        <p:txBody>
          <a:bodyPr>
            <a:normAutofit/>
          </a:bodyPr>
          <a:lstStyle/>
          <a:p>
            <a:r>
              <a:rPr lang="hu-HU" sz="1600" dirty="0" smtClean="0"/>
              <a:t>Az imént néztem egy műsort melynek témája az újra hasznosítás.</a:t>
            </a:r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sz="1600" dirty="0" smtClean="0"/>
          </a:p>
          <a:p>
            <a:r>
              <a:rPr lang="hu-HU" sz="1600" dirty="0" smtClean="0"/>
              <a:t>A papír különböző formáiból készítettek </a:t>
            </a:r>
            <a:r>
              <a:rPr lang="hu-HU" sz="1600" dirty="0" err="1" smtClean="0"/>
              <a:t>w.c</a:t>
            </a:r>
            <a:r>
              <a:rPr lang="hu-HU" sz="1600" dirty="0" smtClean="0"/>
              <a:t> </a:t>
            </a:r>
          </a:p>
          <a:p>
            <a:r>
              <a:rPr lang="hu-HU" sz="1600" dirty="0" smtClean="0"/>
              <a:t>Papírt.   </a:t>
            </a:r>
          </a:p>
          <a:p>
            <a:endParaRPr lang="hu-HU" sz="1600" dirty="0" smtClean="0"/>
          </a:p>
          <a:p>
            <a:endParaRPr lang="hu-HU" sz="1600" dirty="0" smtClean="0"/>
          </a:p>
          <a:p>
            <a:r>
              <a:rPr lang="hu-HU" sz="3600" dirty="0" smtClean="0"/>
              <a:t>Hihetetlen</a:t>
            </a:r>
            <a:endParaRPr lang="hu-HU" sz="3600" dirty="0"/>
          </a:p>
        </p:txBody>
      </p:sp>
      <p:pic>
        <p:nvPicPr>
          <p:cNvPr id="5" name="Kép helye 4" descr="ftg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825" r="5825"/>
          <a:stretch>
            <a:fillRect/>
          </a:stretch>
        </p:blipFill>
        <p:spPr/>
      </p:pic>
    </p:spTree>
  </p:cSld>
  <p:clrMapOvr>
    <a:masterClrMapping/>
  </p:clrMapOvr>
  <p:transition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725176"/>
          </a:xfrm>
        </p:spPr>
        <p:txBody>
          <a:bodyPr>
            <a:normAutofit/>
          </a:bodyPr>
          <a:lstStyle/>
          <a:p>
            <a:r>
              <a:rPr lang="hu-HU" sz="2300" dirty="0" smtClean="0"/>
              <a:t>A fejlődő országok hulladékstatisztikái a legpontatlanabbak, pedig nem mindegy, mennyi hulladékot termel évente az emberiség. Az amerikai Világfigyelő Intézet (</a:t>
            </a:r>
            <a:r>
              <a:rPr lang="hu-HU" sz="2300" dirty="0" err="1" smtClean="0"/>
              <a:t>Worldwatch</a:t>
            </a:r>
            <a:r>
              <a:rPr lang="hu-HU" sz="2300" dirty="0" smtClean="0"/>
              <a:t> Institute) felmérése szerint 2025-re csak a háztartási szemét mennyisége 2,6 milliárd tonnára rúghat, és akkor még nem beszéltünk a bányák meddőhányóiról vagy a szennyvíztisztítók iszapjáról. A Science tudományos folyóirat infógrafikáival mutatjuk meg, mennyi a szemét világszerte.</a:t>
            </a:r>
            <a:br>
              <a:rPr lang="hu-HU" sz="2300" dirty="0" smtClean="0"/>
            </a:br>
            <a:r>
              <a:rPr lang="hu-HU" sz="1100" dirty="0" smtClean="0"/>
              <a:t/>
            </a:r>
            <a:br>
              <a:rPr lang="hu-HU" sz="1100" dirty="0" smtClean="0"/>
            </a:br>
            <a:endParaRPr lang="hu-HU" sz="1100" dirty="0"/>
          </a:p>
        </p:txBody>
      </p:sp>
    </p:spTree>
  </p:cSld>
  <p:clrMapOvr>
    <a:masterClrMapping/>
  </p:clrMapOvr>
  <p:transition advTm="28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92137E-6 C -0.03368 -0.01549 -0.0191 -0.01063 -0.04341 -0.01734 C -0.06441 -0.03006 -0.08698 -0.04278 -0.10868 -0.05203 C -0.16441 -0.07585 -0.10243 -0.04278 -0.15782 -0.06938 C -0.1783 -0.07909 -0.19705 -0.09135 -0.21754 -0.10037 C -0.22049 -0.10453 -0.22431 -0.10777 -0.22743 -0.11193 C -0.23056 -0.11609 -0.23316 -0.12118 -0.23611 -0.12534 C -0.23855 -0.14014 -0.2448 -0.14616 -0.2507 -0.15818 C -0.25695 -0.17067 -0.26198 -0.18409 -0.26806 -0.19681 C -0.28177 -0.22525 -0.28976 -0.25601 -0.30139 -0.28561 C -0.30382 -0.29186 -0.30782 -0.29671 -0.31007 -0.30296 C -0.31702 -0.32238 -0.3191 -0.33325 -0.32327 -0.35129 C -0.32952 -0.41165 -0.33316 -0.48126 -0.32327 -0.53862 C -0.32205 -0.56799 -0.3224 -0.60014 -0.31736 -0.62928 C -0.31632 -0.63552 -0.31615 -0.64731 -0.31302 -0.6524 C -0.30209 -0.67113 -0.28073 -0.68409 -0.26372 -0.68524 C -0.25504 -0.68594 -0.24653 -0.6864 -0.23768 -0.68709 C -0.21111 -0.69611 -0.18525 -0.69889 -0.15782 -0.70074 C -0.12952 -0.69935 -0.10191 -0.69657 -0.07379 -0.6931 C -0.05018 -0.68385 -0.02587 -0.6864 -0.00157 -0.68524 C 0.0651 -0.68177 0.12847 -0.67877 0.19566 -0.67761 C 0.26857 -0.67229 0.34166 -0.66836 0.41458 -0.66211 C 0.42534 -0.6598 0.43541 -0.65772 0.44652 -0.65633 C 0.45625 -0.65333 0.46423 -0.64778 0.47395 -0.64477 C 0.47534 -0.64338 0.47656 -0.64199 0.47812 -0.64084 C 0.48055 -0.63899 0.48316 -0.63853 0.48541 -0.63691 C 0.48854 -0.63436 0.49114 -0.6302 0.49427 -0.62719 C 0.50885 -0.59805 0.52309 -0.5784 0.53194 -0.5444 C 0.5335 -0.52289 0.53541 -0.50185 0.53923 -0.48057 C 0.53889 -0.47224 0.54166 -0.40564 0.53055 -0.38598 C 0.52343 -0.37349 0.5177 -0.35962 0.50885 -0.34944 C 0.49496 -0.33372 0.47465 -0.32562 0.45798 -0.3166 C 0.38264 -0.27613 0.30243 -0.2796 0.22187 -0.27798 C 0.16961 -0.27474 0.11927 -0.27127 0.06666 -0.27012 C 0.04444 -0.26595 0.02257 -0.26549 5.55556E-7 -0.26434 C -0.02552 -0.25971 -0.05139 -0.25555 -0.07674 -0.25092 C -0.0823 -0.24768 -0.08855 -0.24676 -0.09427 -0.24306 C -0.11528 -0.22918 -0.09514 -0.23635 -0.11146 -0.2315 C -0.12153 -0.22294 -0.12882 -0.21068 -0.13907 -0.20259 C -0.14601 -0.19056 -0.15486 -0.18247 -0.16389 -0.17368 C -0.18368 -0.15425 -0.17101 -0.16142 -0.18681 -0.15425 C -0.1882 -0.14916 -0.18907 -0.14338 -0.19132 -0.13899 C -0.19202 -0.13714 -0.19462 -0.13829 -0.19566 -0.13691 C -0.19809 -0.13436 -0.19931 -0.1302 -0.20157 -0.12742 C -0.20799 -0.11864 -0.2158 -0.11008 -0.22327 -0.10222 C -0.22865 -0.08441 -0.23855 -0.06984 -0.24653 -0.05388 C -0.25122 -0.04417 -0.25209 -0.04047 -0.25643 -0.0289 C -0.25747 -0.02636 -0.25938 -0.02104 -0.25938 -0.02104 C -0.26094 -0.01272 -0.26233 -0.00555 -0.26528 0.00208 C -0.26719 0.01365 -0.26893 0.02544 -0.27101 0.03677 C -0.27257 0.06106 -0.27431 0.07262 -0.27101 0.10037 C -0.27066 0.10407 -0.26806 0.10662 -0.26667 0.11009 C -0.26094 0.12697 -0.25643 0.14686 -0.24653 0.16027 C -0.2415 0.1908 -0.20365 0.21184 -0.18247 0.21624 C -0.16459 0.22618 -0.14202 0.22618 -0.12309 0.2278 C -0.10799 0.23081 -0.09341 0.2322 -0.0783 0.23358 C -0.05521 0.23289 -0.03195 0.23405 -0.00868 0.23173 C 0.01232 0.22965 0.02708 0.22017 0.04652 0.21254 C 0.05017 0.21092 0.06979 0.20907 0.07239 0.20861 C 0.09079 0.20514 0.10902 0.2019 0.12743 0.19889 C 0.15156 0.20028 0.17586 0.20074 0.2 0.20282 C 0.20538 0.20329 0.21579 0.20676 0.21579 0.20676 C 0.22048 0.20907 0.22465 0.21092 0.22899 0.21439 C 0.23246 0.21739 0.23923 0.2241 0.23923 0.2241 C 0.24027 0.22665 0.24079 0.22942 0.24218 0.23173 C 0.2434 0.23405 0.24548 0.2352 0.24652 0.23751 C 0.24757 0.23983 0.24704 0.24307 0.24774 0.24538 C 0.25052 0.25232 0.25607 0.26018 0.25954 0.26642 C 0.26198 0.27706 0.26389 0.28377 0.26823 0.29348 C 0.27083 0.30875 0.26996 0.29903 0.26666 0.32447 C 0.26389 0.34344 0.2585 0.3506 0.24774 0.36494 C 0.24079 0.37419 0.23698 0.3809 0.2276 0.38437 C 0.22083 0.39755 0.22968 0.38298 0.21736 0.392 C 0.21423 0.39431 0.21198 0.39894 0.20885 0.40171 C 0.20121 0.40796 0.1927 0.41143 0.18402 0.41328 C 0.17395 0.41767 0.16545 0.42715 0.15503 0.43062 C 0.13854 0.4364 0.1217 0.44219 0.1059 0.44982 C 0.09774 0.45375 0.09114 0.45838 0.08246 0.46138 C 0.07014 0.47433 0.08437 0.46161 0.06823 0.46924 C 0.0493 0.47826 0.07135 0.47133 0.0552 0.48081 C 0.05295 0.4822 0.05017 0.48173 0.04791 0.48266 C 0.04479 0.48381 0.04201 0.48497 0.03923 0.48659 C 0.02118 0.49723 0.00364 0.50602 -0.0158 0.5118 C -0.02848 0.52012 -0.02014 0.51619 -0.03351 0.51943 C -0.0382 0.52059 -0.04792 0.52336 -0.04792 0.52336 C -0.08976 0.52221 -0.125 0.52059 -0.16511 0.51758 C -0.16893 0.51689 -0.17309 0.51596 -0.17691 0.5155 C -0.1849 0.51457 -0.19323 0.5148 -0.20157 0.51365 C -0.21164 0.51203 -0.21789 0.50787 -0.22743 0.50393 C -0.23889 0.49931 -0.25052 0.49838 -0.26233 0.4963 C -0.28768 0.48358 -0.31702 0.48058 -0.34341 0.47688 C -0.36059 0.47063 -0.37813 0.4667 -0.39566 0.46346 C -0.40191 0.46231 -0.41441 0.45953 -0.41441 0.45953 C -0.41598 0.45814 -0.41736 0.45676 -0.41875 0.4556 C -0.42014 0.45468 -0.42223 0.45514 -0.42309 0.45375 C -0.42396 0.45259 -0.42674 0.43895 -0.429 0.43455 C -0.4323 0.42068 -0.4349 0.4149 -0.44202 0.40356 C -0.4441 0.3964 -0.4448 0.3927 -0.44775 0.38622 C -0.44948 0.38229 -0.45348 0.37466 -0.45348 0.37466 C -0.45695 0.35731 -0.45226 0.37419 -0.45938 0.36309 C -0.46129 0.36032 -0.46164 0.35616 -0.46389 0.35338 C -0.4658 0.3506 -0.46875 0.34991 -0.47101 0.3476 C -0.47882 0.33974 -0.48455 0.3328 -0.4941 0.32817 C -0.49931 0.32308 -0.50417 0.31892 -0.50868 0.31291 C -0.5165 0.26897 -0.46476 0.24584 -0.44202 0.2278 C -0.43542 0.22248 -0.43004 0.21485 -0.42309 0.21046 C -0.41528 0.2056 -0.4066 0.20491 -0.39861 0.20097 C -0.37414 0.18895 -0.35035 0.17577 -0.32605 0.1642 C -0.30018 0.15171 -0.27257 0.14431 -0.24653 0.13321 C -0.22205 0.12281 -0.19601 0.11194 -0.1724 0.09852 C -0.1573 0.08997 -0.14289 0.07933 -0.12743 0.07147 C -0.11164 0.06337 -0.09566 0.05898 -0.07986 0.05227 C -0.0724 0.04556 -0.0724 0.04441 -0.05938 0.04441 C 0.01823 0.04371 0.09618 0.04325 0.17395 0.04256 C 0.19236 0.04117 0.21041 0.03608 0.22899 0.03492 C 0.27395 0.03192 0.31892 0.03261 0.36389 0.03099 C 0.39861 0.03169 0.4335 0.03169 0.46823 0.03284 C 0.47274 0.03307 0.50034 0.05435 0.50729 0.05805 C 0.51579 0.06961 0.52743 0.07332 0.53767 0.08118 C 0.54583 0.08742 0.55052 0.0939 0.55798 0.10037 C 0.56111 0.10592 0.56701 0.11517 0.57083 0.1198 C 0.57777 0.12813 0.58767 0.13229 0.59427 0.14108 C 0.59965 0.14825 0.60399 0.15703 0.61163 0.16027 C 0.61458 0.17137 0.6217 0.1834 0.62621 0.19311 C 0.62708 0.19496 0.62899 0.19889 0.62899 0.19889 C 0.63194 0.21855 0.63437 0.2211 0.62899 0.24723 C 0.62812 0.25116 0.625 0.2537 0.62309 0.25694 C 0.61389 0.27336 0.60434 0.28932 0.58854 0.29348 C 0.56423 0.31638 0.54079 0.31661 0.51163 0.31869 C 0.46545 0.3173 0.42343 0.31522 0.37812 0.30713 C 0.34704 0.29163 0.38593 0.31036 0.35503 0.29741 C 0.34843 0.29464 0.34305 0.28863 0.33628 0.28585 C 0.32777 0.27128 0.31996 0.25671 0.31458 0.23937 C 0.31336 0.23566 0.31302 0.23127 0.31163 0.2278 C 0.30607 0.21416 0.29687 0.20167 0.28993 0.18918 C 0.28246 0.17577 0.27326 0.16883 0.26389 0.15842 C 0.2526 0.14593 0.24236 0.13159 0.23194 0.11795 C 0.22882 0.10523 0.21441 0.0791 0.21007 0.06961 C 0.19965 0.04556 0.18941 0.02244 0.17552 0.00208 C 0.17204 -0.003 0.16736 -0.00647 0.16389 -0.01156 C 0.16007 -0.01688 0.15746 -0.02382 0.15364 -0.0289 C 0.15017 -0.03307 0.14583 -0.03492 0.14201 -0.03862 C 0.13784 -0.04278 0.13472 -0.0481 0.13055 -0.05203 C 0.11927 -0.06267 0.11979 -0.05758 0.10729 -0.06753 C 0.08229 -0.08742 0.06354 -0.10962 0.03333 -0.11378 C 0.0302 -0.11471 0.025 -0.11794 0.0217 -0.11378 C 0.02083 -0.11239 0.021 -0.10985 0.02014 -0.108 C 0.01909 -0.10453 0.01736 -0.10152 0.01597 -0.09829 C 0.01041 -0.08464 0.00711 -0.071 -0.00157 -0.05966 C -0.00591 -0.04347 -0.01268 -0.03029 -0.0158 -0.01341 C -0.01754 0.01989 -0.0198 0.05944 -0.00868 0.09089 C -0.00695 0.10916 -0.00365 0.11864 0.00434 0.13321 C 0.00538 0.13506 0.00573 0.13761 0.00729 0.139 C 0.01093 0.14316 0.01996 0.14362 0.02465 0.14478 C 0.03593 0.14385 0.06736 0.14825 0.08246 0.13529 C 0.08663 0.09875 0.07691 0.07332 0.06093 0.04649 C 0.05555 0.0377 0.05416 0.03169 0.04791 0.02521 C 0.04566 0.0229 0.0427 0.02174 0.04062 0.01943 C 0.03559 0.01388 0.03246 0.00301 0.02621 0.00208 C 0.01302 0.00047 5.55556E-7 0.0007 -0.01302 -4.92137E-6 C -0.01441 -0.00069 -0.01754 -0.00185 -0.01754 -0.00185 " pathEditMode="relative" ptsTypes="fffffffffffffffffffffffffffffffffffffffffffffffffffffffffffffffffffffffff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885014" cy="291467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hu-HU" sz="1800" dirty="0" smtClean="0"/>
              <a:t>Az ipar a legnagyobb szennyező</a:t>
            </a:r>
            <a:br>
              <a:rPr lang="hu-HU" sz="1800" dirty="0" smtClean="0"/>
            </a:br>
            <a:r>
              <a:rPr lang="hu-HU" sz="1800" dirty="0" smtClean="0"/>
              <a:t>A műanyag palackok, csomagolóanyagok és ételmaradékok hegyeit nem kis feladat nap mint nap eltakarítani. Az a szeméttömeg, amit elsősorban hulladéknak gondolunk, eltörpül a bányászat, a feldolgozóipar, az energiaszektor és más iparágak termelte hulladék tömege mellett. </a:t>
            </a:r>
            <a:br>
              <a:rPr lang="hu-HU" sz="1800" dirty="0" smtClean="0"/>
            </a:br>
            <a:r>
              <a:rPr lang="hu-HU" sz="1800" dirty="0" smtClean="0"/>
              <a:t>Ugyan elég ritka a megbízható statisztika, környezetkutatók szerint a világ szemetének mindössze 3-5 százalékát teszi ki a települési hulladék a Science szerint. A maradékot hívják láthatatlan hulladéknak, mert sok esetben a hatóságok nem tartják pontosan számon.</a:t>
            </a:r>
            <a:br>
              <a:rPr lang="hu-HU" sz="1800" dirty="0" smtClean="0"/>
            </a:br>
            <a:endParaRPr lang="hu-HU" sz="1800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500034" y="3357562"/>
            <a:ext cx="7854696" cy="17526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Ahogy a termékpaletta és a divat változik, úgy cserélődnek az egyes anyagok a háztartási hulladékban. Az alábbi grafika azt mutatja, hogyan változott a leggyakoribb hulladéktípusok aránya 1980 és 2005 között az Egyesült Államokban és Franciaországban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  <p:transition advTm="23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82 0.18247 C 0.3408 0.19635 0.34427 0.20513 0.33524 0.21716 C 0.33333 0.22502 0.33073 0.22618 0.325 0.22872 C 0.31476 0.23797 0.32813 0.22734 0.30764 0.23451 C 0.30261 0.23636 0.29827 0.24052 0.29323 0.24237 C 0.25608 0.25648 0.20556 0.25278 0.16997 0.25393 C 0.12257 0.25278 0.07761 0.25093 0.0309 0.24422 C 0.01337 0.23751 0.02396 0.24167 -0.00104 0.2308 C -0.00607 0.22849 -0.01042 0.22364 -0.01545 0.22109 C -0.01614 0.22086 -0.04705 0.20907 -0.05312 0.2056 C -0.06927 0.19635 -0.08559 0.18825 -0.10243 0.18039 C -0.1151 0.16859 -0.12951 0.1642 -0.14305 0.15356 C -0.15191 0.14662 -0.16024 0.13899 -0.1691 0.13228 C -0.17569 0.1272 -0.17917 0.12072 -0.18646 0.11679 C -0.19792 0.10153 -0.18212 0.12118 -0.19809 0.10708 C -0.20035 0.105 -0.20173 0.10153 -0.20399 0.09944 C -0.21528 0.08811 -0.22986 0.0821 -0.2401 0.06846 C -0.25729 0.04556 -0.28055 0.03191 -0.30104 0.01457 C -0.3092 0.00763 -0.3158 -0.00208 -0.32413 -0.00879 C -0.33246 -0.01549 -0.34167 -0.02035 -0.35035 -0.02613 C -0.35955 -0.03215 -0.3658 -0.04417 -0.37344 -0.05319 C -0.37691 -0.05712 -0.38125 -0.05944 -0.38507 -0.06267 C -0.39462 -0.07979 -0.40677 -0.09066 -0.41701 -0.10708 C -0.43507 -0.13645 -0.44844 -0.16189 -0.46042 -0.19588 C -0.46944 -0.22132 -0.46719 -0.21785 -0.475 -0.25393 C -0.47778 -0.26665 -0.48073 -0.29255 -0.48073 -0.29232 C -0.48403 -0.34783 -0.4842 -0.3395 -0.47934 -0.43154 C -0.47864 -0.44496 -0.4684 -0.46785 -0.46476 -0.4778 C -0.45139 -0.51341 -0.42951 -0.53122 -0.40399 -0.54926 C -0.38177 -0.56499 -0.39496 -0.55412 -0.37344 -0.56475 C -0.34462 -0.57909 -0.31649 -0.59343 -0.28646 -0.60338 C -0.28021 -0.60546 -0.27396 -0.60754 -0.26771 -0.60916 C -0.25764 -0.61193 -0.23732 -0.61679 -0.23732 -0.61656 C -0.21163 -0.6161 -0.18611 -0.6161 -0.16042 -0.61494 C -0.14496 -0.61425 -0.12951 -0.6087 -0.11406 -0.60708 C -0.09722 -0.6006 -0.08003 -0.59644 -0.06337 -0.58973 C -0.04236 -0.58117 -0.02153 -0.56984 -0.00104 -0.55897 C 0.00191 -0.55735 0.02153 -0.53862 0.02656 -0.53377 C 0.03542 -0.51573 0.03524 -0.49977 0.03663 -0.4778 C 0.03524 -0.43386 0.03889 -0.40171 0.02934 -0.36401 C 0.02847 -0.34806 0.02917 -0.33025 0.02361 -0.31568 C 0.02188 -0.2988 0.01736 -0.28353 0.01354 -0.26735 C 0.01215 -0.26156 0.00833 -0.2574 0.00625 -0.25185 C 0.00434 -0.24699 0.00434 -0.24098 0.00191 -0.23659 C -0.00746 -0.21901 -0.00104 -0.2389 -0.00833 -0.21924 C -0.01232 -0.2086 -0.01614 -0.19635 -0.02135 -0.1864 C -0.02292 -0.18339 -0.02552 -0.18154 -0.02708 -0.17854 C -0.03298 -0.16674 -0.03368 -0.15587 -0.04305 -0.14801 C -0.0493 -0.13714 -0.05469 -0.12627 -0.0618 -0.11679 C -0.0651 -0.1043 -0.07205 -0.09413 -0.07639 -0.0821 C -0.08142 -0.06869 -0.08646 -0.05643 -0.09236 -0.04348 C -0.09548 -0.0259 -0.09375 -0.03307 -0.0967 -0.0222 C -0.09583 -0.00509 -0.09982 0.00948 -0.08941 0.01827 C -0.0875 0.02636 -0.08646 0.03631 -0.08073 0.0414 C -0.07691 0.04487 -0.06771 0.04718 -0.06771 0.04741 " pathEditMode="relative" rAng="0" ptsTypes="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" y="-3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691 0.18363 C 0.32951 0.19751 0.33298 0.20629 0.32395 0.21832 C 0.32204 0.22618 0.31944 0.22734 0.31371 0.22988 C 0.30347 0.23913 0.31684 0.2285 0.29635 0.23567 C 0.29132 0.23752 0.28698 0.24168 0.28194 0.24353 C 0.24479 0.25764 0.19427 0.25394 0.15868 0.25509 C 0.11128 0.25394 0.06632 0.25209 0.01961 0.24538 C 0.00208 0.23867 0.01267 0.24283 -0.01233 0.23196 C -0.01736 0.22965 -0.02171 0.2248 -0.02674 0.22225 C -0.02743 0.22202 -0.05834 0.21023 -0.06441 0.20676 C -0.08056 0.19751 -0.09688 0.18941 -0.11372 0.18155 C -0.12639 0.16975 -0.1408 0.16536 -0.15434 0.15472 C -0.1632 0.14778 -0.17153 0.14015 -0.18039 0.13344 C -0.18698 0.12836 -0.19046 0.12188 -0.19775 0.11795 C -0.20921 0.10269 -0.19341 0.12234 -0.20938 0.10824 C -0.21164 0.10616 -0.21302 0.10269 -0.21528 0.1006 C -0.22657 0.08927 -0.24115 0.08326 -0.25139 0.06962 C -0.26858 0.04672 -0.29184 0.03307 -0.31233 0.01573 C -0.32049 0.00879 -0.32709 -0.00092 -0.33542 -0.00763 C -0.34375 -0.01433 -0.35296 -0.01919 -0.36164 -0.02497 C -0.37084 -0.03099 -0.37709 -0.04301 -0.38473 -0.05203 C -0.3882 -0.05596 -0.39254 -0.05828 -0.39636 -0.06151 C -0.40591 -0.07863 -0.41806 -0.0895 -0.4283 -0.10592 C -0.44636 -0.13529 -0.45973 -0.16073 -0.47171 -0.19472 C -0.48073 -0.22016 -0.47848 -0.21669 -0.48629 -0.25277 C -0.48907 -0.26549 -0.49202 -0.29139 -0.49202 -0.29116 C -0.49532 -0.34667 -0.49549 -0.33834 -0.49063 -0.43038 C -0.48993 -0.4438 -0.47969 -0.46669 -0.47605 -0.47664 C -0.46268 -0.51225 -0.4408 -0.53006 -0.41528 -0.5481 C -0.39306 -0.56383 -0.40625 -0.55296 -0.38473 -0.56359 C -0.35591 -0.57793 -0.32778 -0.59227 -0.29775 -0.60222 C -0.2915 -0.6043 -0.28525 -0.60638 -0.279 -0.608 C -0.26893 -0.61077 -0.24861 -0.61563 -0.24861 -0.6154 C -0.22292 -0.61494 -0.1974 -0.61494 -0.17171 -0.61378 C -0.15625 -0.61309 -0.1408 -0.60754 -0.12535 -0.60592 C -0.10851 -0.59944 -0.09132 -0.59528 -0.07466 -0.58857 C -0.05365 -0.58001 -0.03282 -0.56868 -0.01233 -0.55781 C -0.00938 -0.55619 0.01024 -0.53746 0.01527 -0.53261 C 0.02413 -0.51457 0.02395 -0.49861 0.02534 -0.47664 C 0.02395 -0.4327 0.0276 -0.40055 0.01805 -0.36285 C 0.01718 -0.3469 0.01788 -0.32909 0.01232 -0.31452 C 0.01059 -0.29764 0.00607 -0.28237 0.00225 -0.26619 C 0.00086 -0.2604 -0.00296 -0.25624 -0.00504 -0.25069 C -0.00695 -0.24583 -0.00695 -0.23982 -0.00938 -0.23543 C -0.01875 -0.21785 -0.01233 -0.23774 -0.01962 -0.21808 C -0.02361 -0.20744 -0.02743 -0.19519 -0.03264 -0.18524 C -0.03421 -0.18223 -0.03681 -0.18038 -0.03837 -0.17738 C -0.04427 -0.16558 -0.04497 -0.15471 -0.05434 -0.14685 C -0.06059 -0.13598 -0.06598 -0.12511 -0.07309 -0.11563 C -0.07639 -0.10314 -0.08334 -0.09297 -0.08768 -0.08094 C -0.09271 -0.06753 -0.09775 -0.05527 -0.10365 -0.04232 C -0.10677 -0.02474 -0.10504 -0.03191 -0.10799 -0.02104 C -0.10712 -0.00393 -0.11111 0.01064 -0.1007 0.01943 C -0.09879 0.02752 -0.09775 0.03747 -0.09202 0.04256 C -0.0882 0.04603 -0.079 0.04834 -0.079 0.04857 " pathEditMode="relative" rAng="0" ptsTypes="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" y="-3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500034" y="142852"/>
            <a:ext cx="307183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újrahasznosítás aránya gazdaságföldrajzi és politikai kérdés. Olyan országban él ön, ahol hatalmas, olcsón hasznosítható térségek vannak a nagyvárosok mellett? Akkor jó esély van arra, hogy ott jórészt válogatás nélkül hulladéklerakóba kerül a szemét, mert úgy a legolcsóbb (Egyesült Államok). </a:t>
            </a:r>
          </a:p>
          <a:p>
            <a:r>
              <a:rPr lang="hu-HU" dirty="0" smtClean="0"/>
              <a:t>Ha drágák a telkek, akkor a szemétégető kettős hasznot hajtva áramot is termel (Japán). Ahol jelentős társadalmi-politikai támogatottsága van, ott az újrahasznosítás a jelentős (Svájc).</a:t>
            </a:r>
          </a:p>
          <a:p>
            <a:endParaRPr lang="hu-HU" dirty="0"/>
          </a:p>
        </p:txBody>
      </p:sp>
      <p:sp>
        <p:nvSpPr>
          <p:cNvPr id="9" name="Szalagnyíl balra 8"/>
          <p:cNvSpPr/>
          <p:nvPr/>
        </p:nvSpPr>
        <p:spPr>
          <a:xfrm>
            <a:off x="7072330" y="3000372"/>
            <a:ext cx="571504" cy="1214446"/>
          </a:xfrm>
          <a:prstGeom prst="curvedLeftArrow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" name="Szalagnyíl balra 9"/>
          <p:cNvSpPr/>
          <p:nvPr/>
        </p:nvSpPr>
        <p:spPr>
          <a:xfrm rot="10800000">
            <a:off x="6486772" y="2950213"/>
            <a:ext cx="500066" cy="1214446"/>
          </a:xfrm>
          <a:prstGeom prst="curvedLef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8" name="Cím 17"/>
          <p:cNvSpPr>
            <a:spLocks noGrp="1"/>
          </p:cNvSpPr>
          <p:nvPr>
            <p:ph type="title"/>
          </p:nvPr>
        </p:nvSpPr>
        <p:spPr>
          <a:xfrm>
            <a:off x="6357950" y="214290"/>
            <a:ext cx="1571636" cy="500066"/>
          </a:xfrm>
        </p:spPr>
        <p:txBody>
          <a:bodyPr/>
          <a:lstStyle/>
          <a:p>
            <a:r>
              <a:rPr lang="hu-HU" dirty="0" smtClean="0"/>
              <a:t>A SZEMÉT</a:t>
            </a:r>
            <a:endParaRPr lang="hu-HU" dirty="0"/>
          </a:p>
        </p:txBody>
      </p:sp>
      <p:sp>
        <p:nvSpPr>
          <p:cNvPr id="19" name="Szöveg helye 18"/>
          <p:cNvSpPr>
            <a:spLocks noGrp="1"/>
          </p:cNvSpPr>
          <p:nvPr>
            <p:ph type="body" idx="2"/>
          </p:nvPr>
        </p:nvSpPr>
        <p:spPr>
          <a:xfrm>
            <a:off x="7215206" y="642918"/>
            <a:ext cx="714388" cy="538154"/>
          </a:xfrm>
        </p:spPr>
        <p:txBody>
          <a:bodyPr/>
          <a:lstStyle/>
          <a:p>
            <a:r>
              <a:rPr lang="hu-HU" dirty="0" smtClean="0"/>
              <a:t>CG</a:t>
            </a:r>
            <a:endParaRPr lang="hu-HU" dirty="0"/>
          </a:p>
        </p:txBody>
      </p:sp>
      <p:pic>
        <p:nvPicPr>
          <p:cNvPr id="17" name="Kép helye 16" descr="20120817-szemet-hulladek-ujrahasznositas-infografika2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786182" y="0"/>
            <a:ext cx="4572032" cy="6663117"/>
          </a:xfrm>
        </p:spPr>
      </p:pic>
    </p:spTree>
  </p:cSld>
  <p:clrMapOvr>
    <a:masterClrMapping/>
  </p:clrMapOvr>
  <p:transition advTm="2400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245580" cy="51845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100" b="1" dirty="0" smtClean="0"/>
              <a:t>Honnan származik a legtöbb szemét?</a:t>
            </a:r>
            <a:br>
              <a:rPr lang="hu-HU" sz="2100" b="1" dirty="0" smtClean="0"/>
            </a:br>
            <a:r>
              <a:rPr lang="hu-HU" sz="2100" dirty="0" smtClean="0"/>
              <a:t/>
            </a:r>
            <a:br>
              <a:rPr lang="hu-HU" sz="2100" dirty="0" smtClean="0"/>
            </a:br>
            <a:r>
              <a:rPr lang="hu-HU" sz="2100" dirty="0" smtClean="0"/>
              <a:t>Magyarország a szemét nyilvántartásával jól áll, az újrahasznosításával sokkal kevésbé. Itthon 4-4 millió tonna szilárd települési hulladék keletkezik évente. Idetartozik az emberek, az irodák és intézmények papír-, műanyag-, üveg-, textil- és fémhulladéka, de a szerves hulladék is; az ipari szemét, az építési törmelék vagy a mezőgazdasági hulladék viszont nem része.</a:t>
            </a:r>
            <a:br>
              <a:rPr lang="hu-HU" sz="2100" dirty="0" smtClean="0"/>
            </a:br>
            <a:r>
              <a:rPr lang="hu-HU" sz="2100" dirty="0" smtClean="0"/>
              <a:t>Kultúránként és országonként rendkívül eltérő, hogy miből tevődik össze a szemétmennyiség. Csehországban az építőipar, Finnországban a víztisztítás, Japánban a feldolgozóipar felelős a legtöbb hulladékért.</a:t>
            </a:r>
            <a:endParaRPr lang="hu-HU" dirty="0"/>
          </a:p>
        </p:txBody>
      </p:sp>
    </p:spTree>
  </p:cSld>
  <p:clrMapOvr>
    <a:masterClrMapping/>
  </p:clrMapOvr>
  <p:transition advTm="23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</TotalTime>
  <Words>921</Words>
  <Application>Microsoft Office PowerPoint</Application>
  <PresentationFormat>Diavetítés a képernyőre (4:3 oldalarány)</PresentationFormat>
  <Paragraphs>100</Paragraphs>
  <Slides>30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1" baseType="lpstr">
      <vt:lpstr>Áramlás</vt:lpstr>
      <vt:lpstr>A szemét útja</vt:lpstr>
      <vt:lpstr>Papír, műanyag, fém, ételmaradék: általában egy átlagos kuka tartalmát hisszük hulladéknak. Ugyan iszonyú mennyiségű szilárd háztartási hulladékot termel az emberiség, ám ez a mennyiség eltörpül az ipari eredetű mellett.  Infógrafikákon mutatjuk meg, honnan származnak világszerte a szeméthegyek, és mi történik a mindennapi szemetünkkel, miután elhagyja a kukát. Ami önnek szemét, az nekem kincs. Az országok szintjén is így van ez, azzal a különbséggel, hogy a statisztikák általában az utolsó fillérig jellemzik egy ország jólétét, míg a szemétről szóló adatok megbízhatatlanabbak. </vt:lpstr>
      <vt:lpstr>íme</vt:lpstr>
      <vt:lpstr>4. dia</vt:lpstr>
      <vt:lpstr>5. dia</vt:lpstr>
      <vt:lpstr>A fejlődő országok hulladékstatisztikái a legpontatlanabbak, pedig nem mindegy, mennyi hulladékot termel évente az emberiség. Az amerikai Világfigyelő Intézet (Worldwatch Institute) felmérése szerint 2025-re csak a háztartási szemét mennyisége 2,6 milliárd tonnára rúghat, és akkor még nem beszéltünk a bányák meddőhányóiról vagy a szennyvíztisztítók iszapjáról. A Science tudományos folyóirat infógrafikáival mutatjuk meg, mennyi a szemét világszerte.  </vt:lpstr>
      <vt:lpstr>Az ipar a legnagyobb szennyező A műanyag palackok, csomagolóanyagok és ételmaradékok hegyeit nem kis feladat nap mint nap eltakarítani. Az a szeméttömeg, amit elsősorban hulladéknak gondolunk, eltörpül a bányászat, a feldolgozóipar, az energiaszektor és más iparágak termelte hulladék tömege mellett.  Ugyan elég ritka a megbízható statisztika, környezetkutatók szerint a világ szemetének mindössze 3-5 százalékát teszi ki a települési hulladék a Science szerint. A maradékot hívják láthatatlan hulladéknak, mert sok esetben a hatóságok nem tartják pontosan számon. </vt:lpstr>
      <vt:lpstr>A SZEMÉT</vt:lpstr>
      <vt:lpstr>Honnan származik a legtöbb szemét?  Magyarország a szemét nyilvántartásával jól áll, az újrahasznosításával sokkal kevésbé. Itthon 4-4 millió tonna szilárd települési hulladék keletkezik évente. Idetartozik az emberek, az irodák és intézmények papír-, műanyag-, üveg-, textil- és fémhulladéka, de a szerves hulladék is; az ipari szemét, az építési törmelék vagy a mezőgazdasági hulladék viszont nem része. Kultúránként és országonként rendkívül eltérő, hogy miből tevődik össze a szemétmennyiség. Csehországban az építőipar, Finnországban a víztisztítás, Japánban a feldolgozóipar felelős a legtöbb hulladékért.</vt:lpstr>
      <vt:lpstr>A lényeg</vt:lpstr>
      <vt:lpstr>Egy magyar átlagosan 86 kiló csomagolóanyagot dob a szemétbe egy év alatt, ám ebből csak 10-12 kiló, legjobb esetben 20 kiló kerül a szelektív gyűjtőkbe, ez az a mennyiség, amit újra lehet hasznosítani, a többi így vagy úgy, de szennyezi a Földet. A lakosság 2,5 millió tonna szilárd hulladékért felelős, ebből a mennyiségből 860 ezer tonna a csomagolóanyag. Magyarországon az összes települési szilárd hulladék körülbelül 70-75 százaléka kerül a lerakókba, 10 százaléka az égetőművekbe. Környezetvédelmi szakemberek szerint valójában ez a vegyes szemét a legveszélyesebb hulladék, mert minden van benne a használt pelenkától a fém üdítős dobozig. Emiatt nehezen bomlik le (vagy egyáltalán nem), továbbá a lerakáson vagy az égetésen kívül alig lehet vele mit kezdeni, olyan bonyolult és drága lenne szétválogatni. </vt:lpstr>
      <vt:lpstr>12. dia</vt:lpstr>
      <vt:lpstr>NÉZZÜK CSAK!</vt:lpstr>
      <vt:lpstr>Személyenként 502 kilogramm kommunális hulladék képződik évente az Európai Unióban, és ebből egy főre számítva 486 kilogrammot sikerült a hulladékgazdálkodás keretében valamilyen módon kezelni. Magyarországon személyenként 413 kiló hulladék termelődött. H i r d e t é s A 486 kilogramm kezelt hulladék 38 százalékával területet töltöttek fel, 22 százalékát elégették, 25 százalékát újrahasznosították, és 15 százalékát komposztálták az uniós országokban – írja az Eurostat által kiadott elemzés </vt:lpstr>
      <vt:lpstr>Hát igen</vt:lpstr>
      <vt:lpstr>16. dia</vt:lpstr>
      <vt:lpstr>Az újrahasznosítás Németországban a legnagyobb. – a kezelt hulladék 45 százalékát újrahasznosítják –, majd Belgium és Szlovénia következik, 40, illetve 39 százalékkal. Ausztriában az újrahasznosítás és a komposztálás együttes aránya 70 százalék.   Az Eurostat rendelkezésére álló adatok szerint Magyarországon a képződött kommunális hulladékot teljes egészében kezelik: 69 százalékát területfeltöltésre használják, 10 százalékát elégetik, 18 százalékáét újrahasznosítják, míg 4 százalékát komposztálják. </vt:lpstr>
      <vt:lpstr>Érdekességek a következő pár oldalon olyan  érdekességekre számíthattok melyek elképesztőek és furcsák pl.: szemét sziget,magyar országra behozott szemét és még sok más  mindjárt kiderül!  </vt:lpstr>
      <vt:lpstr>A szemét sziget</vt:lpstr>
      <vt:lpstr>Íme a szemét sziget képe</vt:lpstr>
      <vt:lpstr>A behozott szemét</vt:lpstr>
      <vt:lpstr>22. dia</vt:lpstr>
      <vt:lpstr>23. dia</vt:lpstr>
      <vt:lpstr>24. dia</vt:lpstr>
      <vt:lpstr>Hulladék ruhák</vt:lpstr>
      <vt:lpstr>26. dia</vt:lpstr>
      <vt:lpstr>27. dia</vt:lpstr>
      <vt:lpstr>28. dia</vt:lpstr>
      <vt:lpstr>29. dia</vt:lpstr>
      <vt:lpstr>Köszönöm a figyelmüket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szemét útja</dc:title>
  <dc:creator>Borbás Enikő</dc:creator>
  <cp:keywords>A szemét útja</cp:keywords>
  <cp:lastModifiedBy>Ravasz</cp:lastModifiedBy>
  <cp:revision>58</cp:revision>
  <dcterms:created xsi:type="dcterms:W3CDTF">2013-02-12T15:28:26Z</dcterms:created>
  <dcterms:modified xsi:type="dcterms:W3CDTF">2013-02-15T10:15:37Z</dcterms:modified>
</cp:coreProperties>
</file>