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7" r:id="rId9"/>
    <p:sldId id="270" r:id="rId10"/>
    <p:sldId id="271" r:id="rId11"/>
    <p:sldId id="269" r:id="rId12"/>
    <p:sldId id="265" r:id="rId13"/>
    <p:sldId id="264" r:id="rId14"/>
    <p:sldId id="263" r:id="rId15"/>
    <p:sldId id="262" r:id="rId16"/>
    <p:sldId id="26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584" autoAdjust="0"/>
  </p:normalViewPr>
  <p:slideViewPr>
    <p:cSldViewPr>
      <p:cViewPr varScale="1">
        <p:scale>
          <a:sx n="93" d="100"/>
          <a:sy n="93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37000" contrast="-23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99898-D0A7-4C03-9F49-78F84442B3C4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4AA8B-3314-46DD-9EBF-73718851DF2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F%C3%A1jl:Passivhaus_Darmstadt_Kranichstein_Fruehling_200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hu.wikipedia.org/wiki/F%C3%A1jl:Passivhaus_Darmstadt_Kranichstein_Schnee_2005_Feb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772400" cy="1470025"/>
          </a:xfrm>
        </p:spPr>
        <p:txBody>
          <a:bodyPr>
            <a:normAutofit/>
          </a:bodyPr>
          <a:lstStyle/>
          <a:p>
            <a:r>
              <a:rPr lang="hu-HU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passzívház</a:t>
            </a:r>
            <a:endParaRPr lang="hu-HU" sz="72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28794" y="5000636"/>
            <a:ext cx="6786578" cy="1681162"/>
          </a:xfrm>
        </p:spPr>
        <p:txBody>
          <a:bodyPr>
            <a:normAutofit fontScale="92500"/>
          </a:bodyPr>
          <a:lstStyle/>
          <a:p>
            <a:pPr algn="l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Név: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Badari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hu-H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Ariana</a:t>
            </a:r>
            <a:endParaRPr lang="hu-H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algn="l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Tanár: 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Molnár Attila</a:t>
            </a:r>
            <a:endParaRPr lang="hu-H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algn="l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Iskola: 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Bláthy Ottó Titusz Informatikai Szakközépiskola</a:t>
            </a:r>
            <a:endParaRPr lang="hu-HU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algn="l"/>
            <a:r>
              <a:rPr lang="hu-H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Iskola Címe: </a:t>
            </a:r>
            <a:r>
              <a:rPr lang="hu-H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1032. Budapest, Bécsi út 134.</a:t>
            </a:r>
            <a:endParaRPr lang="hu-HU" sz="2400" i="1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pic>
        <p:nvPicPr>
          <p:cNvPr id="25602" name="Picture 2" descr="http://s15.images.www.tvn.hu/2012/09/29/15/18/www.tvn.hu_cf8f573720908eed47fd4662a10056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286388"/>
            <a:ext cx="1830499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hu-HU" dirty="0" smtClean="0"/>
              <a:t>	</a:t>
            </a:r>
            <a:r>
              <a:rPr lang="hu-HU" dirty="0" smtClean="0">
                <a:latin typeface="Georgia" pitchFamily="18" charset="0"/>
              </a:rPr>
              <a:t>Tehát egy passzívháznak nem elég az átlagos építészeti alapkövetelményeknek megfelelnie, de szigorú energetikai és épületfizikai feltételeknek is eleget kell tenniük:</a:t>
            </a:r>
          </a:p>
          <a:p>
            <a:pPr>
              <a:buNone/>
            </a:pPr>
            <a:endParaRPr lang="hu-HU" dirty="0" smtClean="0">
              <a:latin typeface="Georgia" pitchFamily="18" charset="0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Megfelelő tájolás</a:t>
            </a:r>
            <a:endParaRPr lang="hu-HU" sz="2800" dirty="0">
              <a:latin typeface="Georgia" pitchFamily="18" charset="0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Nyári </a:t>
            </a:r>
            <a:r>
              <a:rPr lang="hu-HU" sz="2800" dirty="0" err="1">
                <a:latin typeface="Georgia" pitchFamily="18" charset="0"/>
              </a:rPr>
              <a:t>hővédelem</a:t>
            </a:r>
            <a:r>
              <a:rPr lang="hu-HU" sz="2800" dirty="0">
                <a:latin typeface="Georgia" pitchFamily="18" charset="0"/>
              </a:rPr>
              <a:t> </a:t>
            </a:r>
            <a:r>
              <a:rPr lang="hu-HU" sz="2800" dirty="0" smtClean="0">
                <a:latin typeface="Georgia" pitchFamily="18" charset="0"/>
              </a:rPr>
              <a:t>biztosítása (árnyékolás…)</a:t>
            </a:r>
            <a:endParaRPr lang="hu-HU" sz="2800" dirty="0">
              <a:latin typeface="Georgia" pitchFamily="18" charset="0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Extra </a:t>
            </a:r>
            <a:r>
              <a:rPr lang="hu-HU" sz="2800" dirty="0">
                <a:latin typeface="Georgia" pitchFamily="18" charset="0"/>
              </a:rPr>
              <a:t>hőszigetelés</a:t>
            </a: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Fal</a:t>
            </a:r>
            <a:r>
              <a:rPr lang="hu-HU" sz="2800" dirty="0">
                <a:latin typeface="Georgia" pitchFamily="18" charset="0"/>
              </a:rPr>
              <a:t>, tető, padló szerkezetekre előírt </a:t>
            </a:r>
            <a:r>
              <a:rPr lang="hu-HU" sz="2800" dirty="0" err="1">
                <a:latin typeface="Georgia" pitchFamily="18" charset="0"/>
              </a:rPr>
              <a:t>hőtechnikai</a:t>
            </a:r>
            <a:r>
              <a:rPr lang="hu-HU" sz="2800" dirty="0">
                <a:latin typeface="Georgia" pitchFamily="18" charset="0"/>
              </a:rPr>
              <a:t> értékek elérése</a:t>
            </a: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3 </a:t>
            </a:r>
            <a:r>
              <a:rPr lang="hu-HU" sz="2800" dirty="0">
                <a:latin typeface="Georgia" pitchFamily="18" charset="0"/>
              </a:rPr>
              <a:t>rétegű, nemesgázzal töltött üvegezésű hőszigetelt </a:t>
            </a:r>
            <a:r>
              <a:rPr lang="hu-HU" sz="2800" dirty="0" smtClean="0">
                <a:latin typeface="Georgia" pitchFamily="18" charset="0"/>
              </a:rPr>
              <a:t>ablakszerkezetek</a:t>
            </a: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Nagy </a:t>
            </a:r>
            <a:r>
              <a:rPr lang="hu-HU" sz="2800" dirty="0">
                <a:latin typeface="Georgia" pitchFamily="18" charset="0"/>
              </a:rPr>
              <a:t>hatékonyságú szellőző berendezés hőcserélővel, </a:t>
            </a:r>
            <a:r>
              <a:rPr lang="hu-HU" sz="2800" dirty="0" err="1">
                <a:latin typeface="Georgia" pitchFamily="18" charset="0"/>
              </a:rPr>
              <a:t>földhő</a:t>
            </a:r>
            <a:r>
              <a:rPr lang="hu-HU" sz="2800" dirty="0">
                <a:latin typeface="Georgia" pitchFamily="18" charset="0"/>
              </a:rPr>
              <a:t> hasznosítással</a:t>
            </a:r>
          </a:p>
          <a:p>
            <a:pPr algn="just"/>
            <a:endParaRPr lang="hu-HU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eorgia" pitchFamily="18" charset="0"/>
              </a:rPr>
              <a:t>Falszerkezetek</a:t>
            </a:r>
            <a:endParaRPr lang="hu-HU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  <a:buNone/>
            </a:pPr>
            <a:r>
              <a:rPr lang="hu-HU" dirty="0" smtClean="0"/>
              <a:t>	A </a:t>
            </a:r>
            <a:r>
              <a:rPr lang="hu-HU" dirty="0"/>
              <a:t>passzívházak tervezésénél sokféle építőanyagból és szerkezetből választhatunk. A lényeg, hogy a kialakított ház megfeleljen a PHPP (</a:t>
            </a:r>
            <a:r>
              <a:rPr lang="hu-HU" dirty="0" smtClean="0"/>
              <a:t>Passzívház Tervezési Csomag) </a:t>
            </a:r>
            <a:r>
              <a:rPr lang="hu-HU" dirty="0"/>
              <a:t>program követelményeinek, melyet a német </a:t>
            </a:r>
            <a:r>
              <a:rPr lang="hu-HU" dirty="0" smtClean="0"/>
              <a:t>Passzívház Intézet fejlesztett </a:t>
            </a:r>
            <a:r>
              <a:rPr lang="hu-HU" dirty="0"/>
              <a:t>ki a tervezők számára.</a:t>
            </a:r>
          </a:p>
          <a:p>
            <a:pPr lvl="0">
              <a:spcAft>
                <a:spcPts val="600"/>
              </a:spcAft>
            </a:pPr>
            <a:endParaRPr lang="hu-HU" dirty="0" smtClean="0">
              <a:latin typeface="Georgia" pitchFamily="18" charset="0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dirty="0" smtClean="0">
                <a:latin typeface="Georgia" pitchFamily="18" charset="0"/>
              </a:rPr>
              <a:t>„</a:t>
            </a:r>
            <a:r>
              <a:rPr lang="hu-HU" dirty="0">
                <a:latin typeface="Georgia" pitchFamily="18" charset="0"/>
              </a:rPr>
              <a:t>Kerámia, pórusbeton vagy mészhomok tégla </a:t>
            </a:r>
            <a:r>
              <a:rPr lang="hu-HU" sz="2600" dirty="0">
                <a:latin typeface="Georgia" pitchFamily="18" charset="0"/>
              </a:rPr>
              <a:t>(masszív) </a:t>
            </a:r>
            <a:r>
              <a:rPr lang="hu-HU" dirty="0">
                <a:latin typeface="Georgia" pitchFamily="18" charset="0"/>
              </a:rPr>
              <a:t>falazatok ásványgyapot, polisztirol vagy cellulóz </a:t>
            </a:r>
            <a:r>
              <a:rPr lang="hu-HU" sz="2600" dirty="0">
                <a:latin typeface="Georgia" pitchFamily="18" charset="0"/>
              </a:rPr>
              <a:t>(újrahasznosított újságpapír) </a:t>
            </a:r>
            <a:r>
              <a:rPr lang="hu-HU" dirty="0">
                <a:latin typeface="Georgia" pitchFamily="18" charset="0"/>
              </a:rPr>
              <a:t>hőszigeteléssel, </a:t>
            </a:r>
            <a:r>
              <a:rPr lang="hu-HU" dirty="0" smtClean="0">
                <a:latin typeface="Georgia" pitchFamily="18" charset="0"/>
              </a:rPr>
              <a:t>vakolva</a:t>
            </a:r>
            <a:endParaRPr lang="hu-HU" dirty="0">
              <a:latin typeface="Georgia" pitchFamily="18" charset="0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dirty="0">
                <a:latin typeface="Georgia" pitchFamily="18" charset="0"/>
              </a:rPr>
              <a:t>Masszívfalazatok hőszigeteléssel és átszellőztetett </a:t>
            </a:r>
            <a:r>
              <a:rPr lang="hu-HU" dirty="0" smtClean="0">
                <a:latin typeface="Georgia" pitchFamily="18" charset="0"/>
              </a:rPr>
              <a:t>légréteggel</a:t>
            </a:r>
            <a:endParaRPr lang="hu-HU" dirty="0">
              <a:latin typeface="Georgia" pitchFamily="18" charset="0"/>
            </a:endParaRP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dirty="0">
                <a:latin typeface="Georgia" pitchFamily="18" charset="0"/>
              </a:rPr>
              <a:t>Favázas szerkezetek befújt, vagy tartóvázas hőszigeteléssel, vakolva, vagy fa burkolattal</a:t>
            </a:r>
          </a:p>
          <a:p>
            <a:pPr lvl="0">
              <a:spcAft>
                <a:spcPts val="600"/>
              </a:spcAft>
              <a:buBlip>
                <a:blip r:embed="rId2"/>
              </a:buBlip>
            </a:pPr>
            <a:r>
              <a:rPr lang="hu-HU" dirty="0">
                <a:latin typeface="Georgia" pitchFamily="18" charset="0"/>
              </a:rPr>
              <a:t>Polisztirol keményhab zsaluelemek beton kitöltéssel.”</a:t>
            </a:r>
          </a:p>
          <a:p>
            <a:pPr>
              <a:spcAft>
                <a:spcPts val="600"/>
              </a:spcAft>
            </a:pPr>
            <a:endParaRPr lang="hu-HU" dirty="0">
              <a:latin typeface="Georgia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1214414" y="271462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4143372" y="2786058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6500826" y="271462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hibridházról egy pár szó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3050"/>
            <a:ext cx="5114932" cy="4714908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2400"/>
              </a:spcAft>
              <a:buNone/>
            </a:pP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A hibrid ház, ahogy az elején is említettem, a passzívház és az aktív ház kombinációja. </a:t>
            </a:r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(A passzív ház kis rásegítéssel.)</a:t>
            </a:r>
            <a:endParaRPr lang="hu-H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>
              <a:spcAft>
                <a:spcPts val="1800"/>
              </a:spcAft>
              <a:buNone/>
            </a:pP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Modern és hagyományos építőanyagok felhasználása, a gázfűtés és a geotermikus energia ötvözete.</a:t>
            </a:r>
          </a:p>
          <a:p>
            <a:pPr>
              <a:spcAft>
                <a:spcPts val="1800"/>
              </a:spcAft>
              <a:buNone/>
            </a:pP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A passzívházak általában csak geotermikus energia (</a:t>
            </a: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pl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Nap…) felhasználásával működnek, de hibrid házak csatlakoztatva vannak a gázrendszerekre, Ugyanakkor az extra hőszigetelés és </a:t>
            </a:r>
            <a:r>
              <a:rPr lang="hu-H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hővisszanyerő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rendszerek segítségével a gázfogyasztás akár 50-70%-al csökkenthető… </a:t>
            </a:r>
          </a:p>
          <a:p>
            <a:pPr>
              <a:buNone/>
            </a:pP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Mindezek mellett a többletköltség 2-3 év alatt, míg a passzívházak 8-10 év alatt térül meg.</a:t>
            </a:r>
            <a:endParaRPr lang="hu-HU" sz="2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Kép 3" descr="http://www.dolceta.eu/magyarorszag/Mod5/sites/magyarorszag_Mod5/local/cache-vignettes/L300xH210/F_tesi_igeny_hazak-5db5b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64305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://www.napkollektor-budapest.hu/wp-content/uploads/2010/08/napkollektor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57628"/>
            <a:ext cx="2798143" cy="1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Negatívumok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Aft>
                <a:spcPts val="600"/>
              </a:spcAft>
              <a:buFont typeface="Wingdings" pitchFamily="2" charset="2"/>
              <a:buChar char="v"/>
            </a:pPr>
            <a:r>
              <a:rPr lang="hu-HU" dirty="0">
                <a:latin typeface="Georgia" pitchFamily="18" charset="0"/>
              </a:rPr>
              <a:t>engedélyezési eljárásának ideje és felépítésének</a:t>
            </a:r>
            <a:r>
              <a:rPr lang="hu-HU" b="1" dirty="0">
                <a:latin typeface="Georgia" pitchFamily="18" charset="0"/>
              </a:rPr>
              <a:t> </a:t>
            </a:r>
            <a:r>
              <a:rPr lang="hu-HU" dirty="0">
                <a:latin typeface="Georgia" pitchFamily="18" charset="0"/>
              </a:rPr>
              <a:t>költsége</a:t>
            </a:r>
            <a:r>
              <a:rPr lang="hu-HU" b="1" dirty="0">
                <a:latin typeface="Georgia" pitchFamily="18" charset="0"/>
              </a:rPr>
              <a:t> </a:t>
            </a:r>
            <a:r>
              <a:rPr lang="hu-HU" dirty="0">
                <a:latin typeface="Georgia" pitchFamily="18" charset="0"/>
              </a:rPr>
              <a:t>jócskán meghaladja a hagyományos vagy hibridházakét.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v"/>
            </a:pPr>
            <a:r>
              <a:rPr lang="hu-HU" dirty="0"/>
              <a:t>tervezésének szigorú kritériumai (tájolás, árnyékolás, nyílásméretek, stb...) nem mindig összeegyeztethetőek álmaink házával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v"/>
            </a:pPr>
            <a:r>
              <a:rPr lang="hu-HU" dirty="0"/>
              <a:t>kivitelezési költség kb. + 25% a normál hőszigetelésű házakhoz képest</a:t>
            </a:r>
          </a:p>
          <a:p>
            <a:pPr>
              <a:spcAft>
                <a:spcPts val="600"/>
              </a:spcAft>
              <a:buNone/>
            </a:pPr>
            <a:endParaRPr lang="hu-HU" dirty="0" smtClean="0"/>
          </a:p>
          <a:p>
            <a:pPr>
              <a:spcAft>
                <a:spcPts val="600"/>
              </a:spcAft>
              <a:buNone/>
            </a:pPr>
            <a:r>
              <a:rPr lang="hu-HU" dirty="0" smtClean="0"/>
              <a:t>+	</a:t>
            </a:r>
            <a:r>
              <a:rPr lang="hu-HU" u="sng" dirty="0" smtClean="0"/>
              <a:t>Vegyük példaként a németeket: </a:t>
            </a:r>
            <a:r>
              <a:rPr lang="hu-HU" dirty="0" smtClean="0"/>
              <a:t>ő, akik kitalálták ezt az építési módot, 18°C fokban érzik jól magukat, míg mi magyarok21°C-ban. Ez az 1°C fok </a:t>
            </a:r>
            <a:r>
              <a:rPr lang="hu-HU" dirty="0" err="1" smtClean="0"/>
              <a:t>külömbség</a:t>
            </a:r>
            <a:r>
              <a:rPr lang="hu-HU" dirty="0" smtClean="0"/>
              <a:t> 5% energiatöbbletet igényel. Tehát a magyar passzívház többletköltsége </a:t>
            </a:r>
            <a:r>
              <a:rPr lang="hu-HU" sz="2400" dirty="0" smtClean="0"/>
              <a:t>(amit pluszba ráköltöttünk  házunkra egy sima átlagházhoz képest) </a:t>
            </a:r>
            <a:r>
              <a:rPr lang="hu-HU" dirty="0" smtClean="0"/>
              <a:t>kb. 8-10 év alatt térül meg.</a:t>
            </a:r>
          </a:p>
          <a:p>
            <a:pPr>
              <a:spcAft>
                <a:spcPts val="600"/>
              </a:spcAft>
            </a:pPr>
            <a:endParaRPr lang="hu-H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passzív házak előnyei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600201"/>
            <a:ext cx="5072098" cy="4900633"/>
          </a:xfrm>
        </p:spPr>
        <p:txBody>
          <a:bodyPr>
            <a:normAutofit fontScale="55000" lnSpcReduction="20000"/>
          </a:bodyPr>
          <a:lstStyle/>
          <a:p>
            <a:pPr lvl="0" algn="just">
              <a:spcAft>
                <a:spcPts val="900"/>
              </a:spcAft>
              <a:buFont typeface="Wingdings" pitchFamily="2" charset="2"/>
              <a:buChar char="ü"/>
            </a:pPr>
            <a:r>
              <a:rPr lang="hu-HU" dirty="0" smtClean="0"/>
              <a:t>Kellemes, természetes </a:t>
            </a:r>
            <a:r>
              <a:rPr lang="hu-HU" dirty="0"/>
              <a:t>hőérzet</a:t>
            </a:r>
          </a:p>
          <a:p>
            <a:pPr lvl="0" algn="just">
              <a:spcAft>
                <a:spcPts val="900"/>
              </a:spcAft>
              <a:buFont typeface="Wingdings" pitchFamily="2" charset="2"/>
              <a:buChar char="ü"/>
            </a:pPr>
            <a:r>
              <a:rPr lang="hu-HU" dirty="0" smtClean="0"/>
              <a:t>Kisebb </a:t>
            </a:r>
            <a:r>
              <a:rPr lang="hu-HU" dirty="0"/>
              <a:t>fűtési </a:t>
            </a:r>
            <a:r>
              <a:rPr lang="hu-HU" dirty="0" smtClean="0"/>
              <a:t>költségek</a:t>
            </a:r>
            <a:endParaRPr lang="hu-HU" dirty="0"/>
          </a:p>
          <a:p>
            <a:pPr lvl="0" algn="just">
              <a:spcAft>
                <a:spcPts val="900"/>
              </a:spcAft>
              <a:buFont typeface="Wingdings" pitchFamily="2" charset="2"/>
              <a:buChar char="ü"/>
            </a:pPr>
            <a:r>
              <a:rPr lang="hu-HU" dirty="0"/>
              <a:t>A kiemelkedő szigetelésnek köszönhetően a határoló falak belső felületi hőmérséklete megegyezik a belső levegő hőmérsékletével</a:t>
            </a:r>
          </a:p>
          <a:p>
            <a:pPr lvl="0" algn="just">
              <a:spcAft>
                <a:spcPts val="900"/>
              </a:spcAft>
              <a:buFont typeface="Wingdings" pitchFamily="2" charset="2"/>
              <a:buChar char="ü"/>
            </a:pPr>
            <a:r>
              <a:rPr lang="hu-HU" dirty="0"/>
              <a:t>Nem alakul ki huzat, </a:t>
            </a:r>
            <a:r>
              <a:rPr lang="hu-HU" dirty="0" smtClean="0"/>
              <a:t>sem hidegáramlatok</a:t>
            </a:r>
            <a:endParaRPr lang="hu-HU" dirty="0"/>
          </a:p>
          <a:p>
            <a:pPr lvl="0" algn="just">
              <a:spcAft>
                <a:spcPts val="900"/>
              </a:spcAft>
              <a:buFont typeface="Wingdings" pitchFamily="2" charset="2"/>
              <a:buChar char="ü"/>
            </a:pPr>
            <a:r>
              <a:rPr lang="hu-HU" dirty="0"/>
              <a:t>Egész évben friss levegő minden lakóhelyiségben</a:t>
            </a:r>
          </a:p>
          <a:p>
            <a:pPr lvl="0" algn="just">
              <a:spcAft>
                <a:spcPts val="900"/>
              </a:spcAft>
              <a:buFont typeface="Wingdings" pitchFamily="2" charset="2"/>
              <a:buChar char="ü"/>
            </a:pPr>
            <a:r>
              <a:rPr lang="hu-HU" dirty="0"/>
              <a:t>Szabályozott a páratartalom és penészedés nem alakul ki az épületben, a szellőző rendszer kiszűri a bejövő levegőben található pollenek 70%-át</a:t>
            </a:r>
          </a:p>
          <a:p>
            <a:pPr lvl="0" algn="just">
              <a:spcAft>
                <a:spcPts val="900"/>
              </a:spcAft>
              <a:buFont typeface="Wingdings" pitchFamily="2" charset="2"/>
              <a:buChar char="ü"/>
            </a:pPr>
            <a:r>
              <a:rPr lang="hu-HU" dirty="0"/>
              <a:t>Minimális energiafelhasználással a CO2 kibocsátás is alacsony</a:t>
            </a:r>
          </a:p>
          <a:p>
            <a:pPr lvl="0" algn="just" fontAlgn="base">
              <a:spcAft>
                <a:spcPts val="900"/>
              </a:spcAft>
              <a:buFont typeface="Wingdings" pitchFamily="2" charset="2"/>
              <a:buChar char="ü"/>
            </a:pPr>
            <a:r>
              <a:rPr lang="hu-HU" dirty="0"/>
              <a:t>környezetkímélőbb az alternatív energiaforrással működetett ház, mint a gázfűtésű</a:t>
            </a:r>
          </a:p>
          <a:p>
            <a:endParaRPr lang="hu-HU" dirty="0"/>
          </a:p>
        </p:txBody>
      </p:sp>
      <p:pic>
        <p:nvPicPr>
          <p:cNvPr id="4" name="Kép 3" descr="http://www.muszakiak.hu/images/stories/fejtagito/passzivhaz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143380"/>
            <a:ext cx="3295649" cy="18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://www.komfortklima.hu/img/hirek/CIMG09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71612"/>
            <a:ext cx="329565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eorgia" pitchFamily="18" charset="0"/>
              </a:rPr>
              <a:t>Ismétlő kérdések</a:t>
            </a:r>
            <a:endParaRPr lang="hu-HU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Mi az aktív ház?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Mi a passzív ház?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Mi a hibrid ház?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Mi a különbség köztük?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Milyen szerkezeti különbségeik vannak az átlagos házakkal szemben?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Milyen előnyei vannak a passzív háznak az átlagosakkal szemben?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Milyen hátrányokba ütközhetünk?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Tényleg védik a környezetet?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Hibrid, vagy passzív ház?</a:t>
            </a:r>
          </a:p>
          <a:p>
            <a:pPr>
              <a:spcAft>
                <a:spcPts val="600"/>
              </a:spcAft>
              <a:buBlip>
                <a:blip r:embed="rId2"/>
              </a:buBlip>
            </a:pPr>
            <a:endParaRPr lang="hu-HU" sz="2800" dirty="0" smtClean="0">
              <a:latin typeface="Georgia" pitchFamily="18" charset="0"/>
            </a:endParaRPr>
          </a:p>
          <a:p>
            <a:pPr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>
                <a:latin typeface="Georgia" pitchFamily="18" charset="0"/>
              </a:rPr>
              <a:t>Te milyen házat szeretnél?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846158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Források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hu-H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Wikipédia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2"/>
              </a:buBlip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http://www.muszakiak.hu/</a:t>
            </a:r>
          </a:p>
          <a:p>
            <a:pPr>
              <a:buBlip>
                <a:blip r:embed="rId2"/>
              </a:buBlip>
            </a:pP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http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://passzivhaz.co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/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2"/>
              </a:buBlip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http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://www.felsofokon.hu/</a:t>
            </a:r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>
              <a:buBlip>
                <a:blip r:embed="rId2"/>
              </a:buBlip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http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://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www.europeangreencities.com</a:t>
            </a:r>
          </a:p>
          <a:p>
            <a:pPr>
              <a:buBlip>
                <a:blip r:embed="rId2"/>
              </a:buBlip>
            </a:pPr>
            <a:r>
              <a:rPr lang="hu-HU" dirty="0" smtClean="0"/>
              <a:t> </a:t>
            </a:r>
            <a:r>
              <a:rPr lang="hu-H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www.megujulofutes.hu</a:t>
            </a:r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4282" y="35716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latin typeface="Georgia" pitchFamily="18" charset="0"/>
              </a:rPr>
              <a:t>Köszönöm a figyelmet!</a:t>
            </a:r>
            <a:endParaRPr lang="hu-HU" sz="4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Bevezetés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2071678"/>
            <a:ext cx="8643998" cy="4054485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	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Az </a:t>
            </a: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építeni </a:t>
            </a:r>
            <a:r>
              <a:rPr lang="hu-H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készülők közül </a:t>
            </a: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a nem megújuló energiahordozók és a pénztárcájuk kímélése érdekében egyre többen választják az energiatakarékos és környezetbarát házakat. </a:t>
            </a:r>
            <a:endParaRPr lang="hu-H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endParaRPr lang="hu-HU" sz="2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De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lássuk, milyen hatékonyak is ezek,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tényleg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spórolhatunk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e velük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és hogyan is működnek?</a:t>
            </a:r>
          </a:p>
          <a:p>
            <a:endParaRPr lang="hu-H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eorgia" pitchFamily="18" charset="0"/>
              </a:rPr>
              <a:t>Mi is az a passzív ház?</a:t>
            </a:r>
            <a:endParaRPr lang="hu-HU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64333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u-HU" sz="2000" dirty="0" smtClean="0">
                <a:latin typeface="Georgia" pitchFamily="18" charset="0"/>
              </a:rPr>
              <a:t>A </a:t>
            </a:r>
            <a:r>
              <a:rPr lang="hu-HU" sz="2000" i="1" dirty="0" smtClean="0">
                <a:latin typeface="Georgia" pitchFamily="18" charset="0"/>
              </a:rPr>
              <a:t>„passzívház” </a:t>
            </a:r>
            <a:r>
              <a:rPr lang="hu-HU" sz="2000" dirty="0" smtClean="0">
                <a:latin typeface="Georgia" pitchFamily="18" charset="0"/>
              </a:rPr>
              <a:t>olyan épület, amelyben a kényelmes hőmérséklet megoldható kizárólag a levegő </a:t>
            </a:r>
            <a:r>
              <a:rPr lang="hu-HU" sz="2000" dirty="0" err="1" smtClean="0">
                <a:latin typeface="Georgia" pitchFamily="18" charset="0"/>
              </a:rPr>
              <a:t>frissentartásához</a:t>
            </a:r>
            <a:r>
              <a:rPr lang="hu-HU" sz="2000" dirty="0" smtClean="0">
                <a:latin typeface="Georgia" pitchFamily="18" charset="0"/>
              </a:rPr>
              <a:t> megmozgatott légtömeg </a:t>
            </a:r>
            <a:r>
              <a:rPr lang="hu-HU" sz="2000" dirty="0" err="1" smtClean="0">
                <a:latin typeface="Georgia" pitchFamily="18" charset="0"/>
              </a:rPr>
              <a:t>utánfűtésével</a:t>
            </a:r>
            <a:r>
              <a:rPr lang="hu-HU" sz="2000" dirty="0" smtClean="0">
                <a:latin typeface="Georgia" pitchFamily="18" charset="0"/>
              </a:rPr>
              <a:t> vagy </a:t>
            </a:r>
            <a:r>
              <a:rPr lang="hu-HU" sz="2000" dirty="0" err="1" smtClean="0">
                <a:latin typeface="Georgia" pitchFamily="18" charset="0"/>
              </a:rPr>
              <a:t>utánhűtésével</a:t>
            </a:r>
            <a:r>
              <a:rPr lang="hu-HU" sz="2000" dirty="0">
                <a:latin typeface="Georgia" pitchFamily="18" charset="0"/>
              </a:rPr>
              <a:t>.</a:t>
            </a:r>
            <a:r>
              <a:rPr lang="hu-HU" sz="2000" dirty="0" smtClean="0">
                <a:latin typeface="Georgia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hu-HU" sz="2000" dirty="0" smtClean="0">
                <a:latin typeface="Georgia" pitchFamily="18" charset="0"/>
              </a:rPr>
              <a:t>Csak azokat az épületeket nevezhetjük így, amelyek megfelelnek a Passzívház hivatalos minősítési rendszerének.</a:t>
            </a:r>
          </a:p>
          <a:p>
            <a:pPr>
              <a:buBlip>
                <a:blip r:embed="rId2"/>
              </a:buBlip>
            </a:pPr>
            <a:r>
              <a:rPr lang="hu-HU" sz="2000" dirty="0" smtClean="0">
                <a:latin typeface="Georgia" pitchFamily="18" charset="0"/>
              </a:rPr>
              <a:t>Magyarországon 2009-ben adták át az első ilyen házat. /Tervezője: Szekér László építész/</a:t>
            </a:r>
            <a:endParaRPr lang="hu-HU" sz="2000" dirty="0">
              <a:latin typeface="Georgia" pitchFamily="18" charset="0"/>
            </a:endParaRPr>
          </a:p>
        </p:txBody>
      </p:sp>
      <p:pic>
        <p:nvPicPr>
          <p:cNvPr id="4" name="Kép 3" descr="http://upload.wikimedia.org/wikipedia/commons/thumb/0/0c/Passivhaus_Darmstadt_Kranichstein_Fruehling_2006.JPG/300px-Passivhaus_Darmstadt_Kranichstein_Fruehling_2006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857620" y="58578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első passzívházak egyike </a:t>
            </a:r>
            <a:r>
              <a:rPr lang="hu-HU" dirty="0" err="1" smtClean="0"/>
              <a:t>Darmstadt-ban</a:t>
            </a:r>
            <a:endParaRPr lang="hu-HU" dirty="0"/>
          </a:p>
        </p:txBody>
      </p:sp>
      <p:pic>
        <p:nvPicPr>
          <p:cNvPr id="6" name="Kép 5" descr="http://upload.wikimedia.org/wikipedia/commons/thumb/5/53/Passivhaus_Darmstadt_Kranichstein_Schnee_2005_Feb.jpg/300px-Passivhaus_Darmstadt_Kranichstein_Schnee_2005_Feb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786190"/>
            <a:ext cx="34194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eorgia" pitchFamily="18" charset="0"/>
              </a:rPr>
              <a:t>Az </a:t>
            </a:r>
            <a:r>
              <a:rPr lang="hu-HU" dirty="0" err="1" smtClean="0">
                <a:latin typeface="Georgia" pitchFamily="18" charset="0"/>
              </a:rPr>
              <a:t>ökoházak</a:t>
            </a:r>
            <a:r>
              <a:rPr lang="hu-HU" dirty="0" smtClean="0">
                <a:latin typeface="Georgia" pitchFamily="18" charset="0"/>
              </a:rPr>
              <a:t> fő típusai</a:t>
            </a:r>
            <a:endParaRPr lang="hu-HU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>
                <a:latin typeface="Georgia" pitchFamily="18" charset="0"/>
              </a:rPr>
              <a:t>Aktív háza: </a:t>
            </a:r>
            <a:r>
              <a:rPr lang="hu-HU" sz="2800" dirty="0" smtClean="0">
                <a:latin typeface="Georgia" pitchFamily="18" charset="0"/>
              </a:rPr>
              <a:t>A megújuló energiaforrások hasznosítása mechanikai rendszerekkel: napkollektorok, hőszivattyúk, </a:t>
            </a:r>
            <a:r>
              <a:rPr lang="hu-HU" sz="2800" dirty="0" err="1" smtClean="0">
                <a:latin typeface="Georgia" pitchFamily="18" charset="0"/>
              </a:rPr>
              <a:t>széerőművek</a:t>
            </a:r>
            <a:r>
              <a:rPr lang="hu-HU" sz="2800" dirty="0" smtClean="0">
                <a:latin typeface="Georgia" pitchFamily="18" charset="0"/>
              </a:rPr>
              <a:t> </a:t>
            </a:r>
            <a:r>
              <a:rPr lang="hu-HU" sz="2800" dirty="0" err="1" smtClean="0">
                <a:latin typeface="Georgia" pitchFamily="18" charset="0"/>
              </a:rPr>
              <a:t>stb</a:t>
            </a:r>
            <a:r>
              <a:rPr lang="hu-HU" sz="2800" dirty="0" smtClean="0">
                <a:latin typeface="Georgia" pitchFamily="18" charset="0"/>
              </a:rPr>
              <a:t>…</a:t>
            </a:r>
            <a:endParaRPr lang="hu-HU" dirty="0" smtClean="0">
              <a:latin typeface="Georgia" pitchFamily="18" charset="0"/>
            </a:endParaRPr>
          </a:p>
          <a:p>
            <a:pPr>
              <a:buNone/>
            </a:pPr>
            <a:r>
              <a:rPr lang="hu-HU" dirty="0" smtClean="0">
                <a:latin typeface="Georgia" pitchFamily="18" charset="0"/>
              </a:rPr>
              <a:t>Passzív ház: </a:t>
            </a:r>
            <a:r>
              <a:rPr lang="hu-HU" sz="2800" dirty="0" smtClean="0">
                <a:latin typeface="Georgia" pitchFamily="18" charset="0"/>
              </a:rPr>
              <a:t>A megújuló energiaforrások passzív hasznosítása, elsősorban napenergia, hőtárolók ~speciális üvegezés, rétegesebb hőszigetelés, napterek</a:t>
            </a:r>
            <a:endParaRPr lang="hu-HU" dirty="0" smtClean="0">
              <a:latin typeface="Georgia" pitchFamily="18" charset="0"/>
            </a:endParaRPr>
          </a:p>
          <a:p>
            <a:pPr>
              <a:buNone/>
            </a:pPr>
            <a:r>
              <a:rPr lang="hu-HU" dirty="0" smtClean="0">
                <a:latin typeface="Georgia" pitchFamily="18" charset="0"/>
              </a:rPr>
              <a:t>Hibrid ház: </a:t>
            </a:r>
            <a:r>
              <a:rPr lang="hu-HU" sz="2800" dirty="0" smtClean="0">
                <a:latin typeface="Georgia" pitchFamily="18" charset="0"/>
              </a:rPr>
              <a:t>Lényegében a passzív és az aktív ház ötvözete ~jellegében passzív, de mechanikai rásegítéssel</a:t>
            </a:r>
            <a:endParaRPr lang="hu-H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dirty="0" smtClean="0">
                <a:latin typeface="Georgia" pitchFamily="18" charset="0"/>
              </a:rPr>
              <a:t>Alkalmazása</a:t>
            </a:r>
            <a:endParaRPr lang="hu-HU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30718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u-HU" sz="2400" dirty="0" smtClean="0"/>
              <a:t>Az első </a:t>
            </a:r>
            <a:r>
              <a:rPr lang="hu-HU" sz="2400" dirty="0" err="1" smtClean="0"/>
              <a:t>ökoházat</a:t>
            </a:r>
            <a:r>
              <a:rPr lang="hu-HU" sz="2400" dirty="0" smtClean="0"/>
              <a:t> 1990-ben építették Németországban</a:t>
            </a:r>
          </a:p>
          <a:p>
            <a:pPr>
              <a:buBlip>
                <a:blip r:embed="rId2"/>
              </a:buBlip>
            </a:pPr>
            <a:r>
              <a:rPr lang="hu-HU" sz="2400" dirty="0" smtClean="0"/>
              <a:t>Az ezzel foglalkozó „Passzívház Intézet” –et is ugyanitt hozták létre</a:t>
            </a:r>
          </a:p>
          <a:p>
            <a:pPr>
              <a:buBlip>
                <a:blip r:embed="rId2"/>
              </a:buBlip>
            </a:pPr>
            <a:r>
              <a:rPr lang="hu-HU" sz="2400" dirty="0" smtClean="0"/>
              <a:t>Azóta több, mint 32 000 passzívház épült Európa-szerte (főként Németországban és Ausztriában</a:t>
            </a:r>
          </a:p>
          <a:p>
            <a:pPr>
              <a:buBlip>
                <a:blip r:embed="rId2"/>
              </a:buBlip>
            </a:pPr>
            <a:r>
              <a:rPr lang="hu-HU" sz="2400" dirty="0" smtClean="0"/>
              <a:t>Nem csak lakóházakat, de irodákat</a:t>
            </a:r>
            <a:r>
              <a:rPr lang="hu-HU" sz="2400" dirty="0"/>
              <a:t> </a:t>
            </a:r>
            <a:r>
              <a:rPr lang="hu-HU" sz="2400" dirty="0" smtClean="0"/>
              <a:t>és iskolákat  is építettek ezzel a módszerrel</a:t>
            </a:r>
          </a:p>
        </p:txBody>
      </p:sp>
      <p:pic>
        <p:nvPicPr>
          <p:cNvPr id="11266" name="Picture 2" descr="passzivhaz isk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82822"/>
            <a:ext cx="4143404" cy="2756103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857224" y="62865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Georgia" pitchFamily="18" charset="0"/>
              </a:rPr>
              <a:t>Swillington</a:t>
            </a:r>
            <a:r>
              <a:rPr lang="hu-HU" dirty="0">
                <a:latin typeface="Georgia" pitchFamily="18" charset="0"/>
              </a:rPr>
              <a:t> </a:t>
            </a:r>
            <a:r>
              <a:rPr lang="hu-HU" dirty="0" smtClean="0">
                <a:latin typeface="Georgia" pitchFamily="18" charset="0"/>
              </a:rPr>
              <a:t>Általános Iskola</a:t>
            </a:r>
            <a:endParaRPr lang="hu-HU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Alapelve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357298"/>
            <a:ext cx="8501122" cy="2471741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/>
              <a:t>Elzárja a házat a külső hatások elől a </a:t>
            </a:r>
            <a:r>
              <a:rPr lang="hu-HU" sz="2800" dirty="0" err="1" smtClean="0"/>
              <a:t>specialis</a:t>
            </a:r>
            <a:r>
              <a:rPr lang="hu-HU" sz="2800" dirty="0" smtClean="0"/>
              <a:t> szerkezettel és jól tájolt nyílászárókkal </a:t>
            </a:r>
            <a:r>
              <a:rPr lang="hu-HU" sz="2200" i="1" dirty="0" smtClean="0"/>
              <a:t>(ajtók ablakok)</a:t>
            </a:r>
            <a:endParaRPr lang="hu-HU" sz="2800" i="1" dirty="0" smtClean="0"/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hu-HU" sz="2800" dirty="0" smtClean="0"/>
              <a:t>Különleges szellőzőrendszer: hőcserélőn keresztül adódik át a használt levegő hője a friss levegőnek</a:t>
            </a:r>
          </a:p>
          <a:p>
            <a:pPr algn="just">
              <a:buBlip>
                <a:blip r:embed="rId2"/>
              </a:buBlip>
            </a:pPr>
            <a:r>
              <a:rPr lang="hu-HU" sz="2800" dirty="0" smtClean="0"/>
              <a:t>A optimális </a:t>
            </a:r>
            <a:r>
              <a:rPr lang="hu-HU" sz="2200" i="1" dirty="0" smtClean="0"/>
              <a:t>(kellemes) </a:t>
            </a:r>
            <a:r>
              <a:rPr lang="hu-HU" sz="2800" dirty="0" smtClean="0"/>
              <a:t>hőmérséklet fenntartásához szükséges energiát a napsugárzásból és a ház lakóiból és berendezéseiből nyeri</a:t>
            </a:r>
            <a:endParaRPr lang="hu-HU" dirty="0"/>
          </a:p>
        </p:txBody>
      </p:sp>
      <p:pic>
        <p:nvPicPr>
          <p:cNvPr id="4" name="Kép 3" descr="http://www.passzivhazak.hu/passzivhazak_image/Illustration_w_entex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857628"/>
            <a:ext cx="47574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://www.passzivhaz.co.hu/contentpictures/Image/abr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428605"/>
            <a:ext cx="8229600" cy="2571767"/>
          </a:xfrm>
        </p:spPr>
        <p:txBody>
          <a:bodyPr/>
          <a:lstStyle/>
          <a:p>
            <a:pPr>
              <a:buNone/>
            </a:pPr>
            <a:r>
              <a:rPr lang="hu-H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	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Egy szó mint száz: </a:t>
            </a: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passzívházak teljes mértékben kihasználják a környezet adta lehetőségeket. 	A nagy ablakfelületen a Nap hője beáramlik, a vastag szigetelés pedig bent tartja. </a:t>
            </a:r>
          </a:p>
          <a:p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3571868" y="157161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4" name="Picture 4" descr="http://www.megujulofutes.hu/wp-content/uploads/2010/10/passz%C3%ADvh%C3%A1z-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810000" cy="2800351"/>
          </a:xfrm>
          <a:prstGeom prst="rect">
            <a:avLst/>
          </a:prstGeom>
          <a:noFill/>
        </p:spPr>
      </p:pic>
      <p:pic>
        <p:nvPicPr>
          <p:cNvPr id="5122" name="Picture 2" descr="http://static.koos.hu/2010/10/passzivhaz-2-665x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495944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dirty="0" smtClean="0">
                <a:latin typeface="Georgia" pitchFamily="18" charset="0"/>
              </a:rPr>
              <a:t>Miért is jó ez nekünk?</a:t>
            </a:r>
            <a:endParaRPr lang="hu-HU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342902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hu-HU" sz="2800" dirty="0" smtClean="0"/>
              <a:t>	Mivel a passzívház a természet energiáit </a:t>
            </a:r>
            <a:r>
              <a:rPr lang="hu-HU" sz="2800" dirty="0" err="1" smtClean="0"/>
              <a:t>hasnálja</a:t>
            </a:r>
            <a:r>
              <a:rPr lang="hu-HU" sz="2800" dirty="0" smtClean="0"/>
              <a:t> fel, nincs szüksége túl sok ráfűtésre, ezért tehát kevesebb a rezsi számla, és több marad a zsebünkben. És a környezetet is megvédtük pár tonna CO2-től.</a:t>
            </a:r>
          </a:p>
          <a:p>
            <a:pPr>
              <a:buNone/>
            </a:pPr>
            <a:endParaRPr lang="hu-HU" sz="2800" dirty="0" smtClean="0"/>
          </a:p>
          <a:p>
            <a:pPr algn="just">
              <a:buNone/>
            </a:pPr>
            <a:r>
              <a:rPr lang="hu-HU" sz="2800" dirty="0" smtClean="0"/>
              <a:t>	A </a:t>
            </a:r>
            <a:r>
              <a:rPr lang="hu-HU" sz="2800" dirty="0"/>
              <a:t>hagyományos téglaszerkezetű épületek 300 - 400 kWh/m²/év energiát használnak </a:t>
            </a:r>
            <a:r>
              <a:rPr lang="hu-HU" sz="2800" dirty="0" smtClean="0"/>
              <a:t>fel. </a:t>
            </a:r>
            <a:r>
              <a:rPr lang="hu-HU" sz="2800" dirty="0"/>
              <a:t>A passzív ház a hagyományos épületszerkezetekhez képest 80-90%, vagy akár 100% energiát takarít </a:t>
            </a:r>
            <a:r>
              <a:rPr lang="hu-HU" sz="2800" dirty="0" smtClean="0"/>
              <a:t>meg!!!</a:t>
            </a:r>
            <a:endParaRPr lang="hu-HU" sz="2800" dirty="0"/>
          </a:p>
          <a:p>
            <a:pPr>
              <a:buNone/>
            </a:pPr>
            <a:endParaRPr lang="hu-HU" sz="2800" dirty="0" smtClean="0"/>
          </a:p>
        </p:txBody>
      </p:sp>
      <p:sp>
        <p:nvSpPr>
          <p:cNvPr id="4" name="Lefelé nyíl 3"/>
          <p:cNvSpPr/>
          <p:nvPr/>
        </p:nvSpPr>
        <p:spPr>
          <a:xfrm>
            <a:off x="1285852" y="278605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57422" y="278605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3500430" y="278605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4714876" y="278605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5857884" y="278605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7072330" y="278605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>
            <a:off x="8143900" y="278605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 descr="passzivhaz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72008"/>
            <a:ext cx="3643338" cy="20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4643438" y="4929198"/>
            <a:ext cx="4143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 smtClean="0"/>
              <a:t>A </a:t>
            </a:r>
            <a:r>
              <a:rPr lang="hu-HU" sz="1400" dirty="0" err="1" smtClean="0"/>
              <a:t>hőkamerás</a:t>
            </a:r>
            <a:r>
              <a:rPr lang="hu-HU" sz="1400" dirty="0" smtClean="0"/>
              <a:t> felvételén </a:t>
            </a:r>
            <a:r>
              <a:rPr lang="hu-HU" sz="1400" dirty="0"/>
              <a:t>jól látszik a </a:t>
            </a:r>
            <a:r>
              <a:rPr lang="hu-HU" sz="1400" dirty="0" smtClean="0"/>
              <a:t>különbség, baloldalt</a:t>
            </a:r>
            <a:r>
              <a:rPr lang="hu-HU" sz="1400" dirty="0"/>
              <a:t> </a:t>
            </a:r>
            <a:r>
              <a:rPr lang="hu-HU" sz="1400" dirty="0" smtClean="0"/>
              <a:t>a </a:t>
            </a:r>
            <a:r>
              <a:rPr lang="hu-HU" sz="1400" dirty="0"/>
              <a:t>rosszul szigetelt épület (világos, élénk és meleg színek a bal oldalon),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/>
              <a:t>valamint a jól szigetelt passzívház között (jobb oldalon</a:t>
            </a:r>
            <a:r>
              <a:rPr lang="hu-HU" sz="1400" dirty="0" smtClean="0"/>
              <a:t>)</a:t>
            </a:r>
          </a:p>
          <a:p>
            <a:pPr algn="just"/>
            <a:endParaRPr lang="hu-HU" sz="1400" dirty="0" smtClean="0"/>
          </a:p>
          <a:p>
            <a:pPr algn="just"/>
            <a:endParaRPr lang="hu-HU" sz="1400" dirty="0"/>
          </a:p>
          <a:p>
            <a:pPr algn="just"/>
            <a:r>
              <a:rPr lang="hu-HU" sz="1400" dirty="0" smtClean="0"/>
              <a:t>A baloldali ereszti ki a hőt, a jobboldali bent tartja.</a:t>
            </a:r>
            <a:endParaRPr lang="hu-HU" sz="1400" dirty="0"/>
          </a:p>
        </p:txBody>
      </p:sp>
      <p:sp>
        <p:nvSpPr>
          <p:cNvPr id="14" name="Lefelé nyíl 13"/>
          <p:cNvSpPr/>
          <p:nvPr/>
        </p:nvSpPr>
        <p:spPr>
          <a:xfrm>
            <a:off x="5143504" y="585789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Georgia" pitchFamily="18" charset="0"/>
              </a:rPr>
              <a:t>Tervezés és összetétel</a:t>
            </a:r>
            <a:endParaRPr lang="hu-HU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285861"/>
            <a:ext cx="8572560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latin typeface="Georgia" pitchFamily="18" charset="0"/>
              </a:rPr>
              <a:t>	A passzívházaknak szokatlanul vastag, 40-50 cm vastag falai vannak, amiből a hőszigetelés 20-30 cm. </a:t>
            </a:r>
            <a:r>
              <a:rPr lang="hu-HU" sz="1800" dirty="0" smtClean="0">
                <a:latin typeface="Georgia" pitchFamily="18" charset="0"/>
              </a:rPr>
              <a:t>(Ehhez képest egy átlagos ház hőszigetelése 5-10 cm) </a:t>
            </a:r>
            <a:r>
              <a:rPr lang="hu-HU" sz="2400" dirty="0" smtClean="0">
                <a:latin typeface="Georgia" pitchFamily="18" charset="0"/>
              </a:rPr>
              <a:t>A ház aljzata és tetőszerkezete is hasonlóan van szigetelve.</a:t>
            </a:r>
          </a:p>
        </p:txBody>
      </p:sp>
      <p:pic>
        <p:nvPicPr>
          <p:cNvPr id="1026" name="Picture 2" descr="http://www.homeinfo.hu/images/stories/kivitelezes/nyilaszarok/20120119_internorm_edition_passzivhaz_ablak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50406"/>
            <a:ext cx="3214680" cy="332183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571472" y="3143248"/>
            <a:ext cx="47863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Georgia" pitchFamily="18" charset="0"/>
              </a:rPr>
              <a:t>A külső nyílászárók </a:t>
            </a:r>
            <a:r>
              <a:rPr lang="hu-HU" dirty="0" smtClean="0">
                <a:latin typeface="Georgia" pitchFamily="18" charset="0"/>
              </a:rPr>
              <a:t>(ajtók, ablakok) </a:t>
            </a:r>
            <a:r>
              <a:rPr lang="hu-HU" sz="2000" dirty="0" smtClean="0">
                <a:latin typeface="Georgia" pitchFamily="18" charset="0"/>
              </a:rPr>
              <a:t>háromrétegű üvegből állnak, melyek fóliázottak és köztük </a:t>
            </a:r>
            <a:r>
              <a:rPr lang="hu-HU" sz="2000" i="1" dirty="0" smtClean="0">
                <a:latin typeface="Georgia" pitchFamily="18" charset="0"/>
              </a:rPr>
              <a:t>kripton gáz</a:t>
            </a:r>
            <a:r>
              <a:rPr lang="hu-HU" sz="2000" dirty="0" smtClean="0">
                <a:latin typeface="Georgia" pitchFamily="18" charset="0"/>
              </a:rPr>
              <a:t> található.  </a:t>
            </a:r>
          </a:p>
          <a:p>
            <a:endParaRPr lang="hu-HU" sz="2000" dirty="0" smtClean="0">
              <a:latin typeface="Georgia" pitchFamily="18" charset="0"/>
            </a:endParaRPr>
          </a:p>
          <a:p>
            <a:endParaRPr lang="hu-HU" sz="2000" dirty="0">
              <a:latin typeface="Georgia" pitchFamily="18" charset="0"/>
            </a:endParaRPr>
          </a:p>
          <a:p>
            <a:r>
              <a:rPr lang="hu-HU" sz="2000" dirty="0" smtClean="0">
                <a:latin typeface="Georgia" pitchFamily="18" charset="0"/>
              </a:rPr>
              <a:t>Ezzel biztosítva a kitűnő szigetelőképességet.</a:t>
            </a:r>
          </a:p>
          <a:p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>
            <a:off x="714348" y="4429132"/>
            <a:ext cx="50006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587</Words>
  <Application>Microsoft Office PowerPoint</Application>
  <PresentationFormat>Diavetítés a képernyőre (4:3 oldalarány)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passzívház</vt:lpstr>
      <vt:lpstr>Bevezetés</vt:lpstr>
      <vt:lpstr>Mi is az a passzív ház?</vt:lpstr>
      <vt:lpstr>Az ökoházak fő típusai</vt:lpstr>
      <vt:lpstr>Alkalmazása</vt:lpstr>
      <vt:lpstr>Alapelve</vt:lpstr>
      <vt:lpstr>7. dia</vt:lpstr>
      <vt:lpstr>Miért is jó ez nekünk?</vt:lpstr>
      <vt:lpstr>Tervezés és összetétel</vt:lpstr>
      <vt:lpstr>10. dia</vt:lpstr>
      <vt:lpstr>Falszerkezetek</vt:lpstr>
      <vt:lpstr>A hibridházról egy pár szó</vt:lpstr>
      <vt:lpstr>Negatívumok</vt:lpstr>
      <vt:lpstr>A passzív házak előnyei</vt:lpstr>
      <vt:lpstr>Ismétlő kérdések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Nanally</dc:creator>
  <cp:lastModifiedBy>Nanally</cp:lastModifiedBy>
  <cp:revision>48</cp:revision>
  <dcterms:created xsi:type="dcterms:W3CDTF">2013-02-17T13:23:05Z</dcterms:created>
  <dcterms:modified xsi:type="dcterms:W3CDTF">2013-02-19T22:39:31Z</dcterms:modified>
</cp:coreProperties>
</file>