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6" r:id="rId3"/>
    <p:sldId id="257" r:id="rId4"/>
    <p:sldId id="265" r:id="rId5"/>
    <p:sldId id="274" r:id="rId6"/>
    <p:sldId id="277" r:id="rId7"/>
    <p:sldId id="279" r:id="rId8"/>
    <p:sldId id="280" r:id="rId9"/>
    <p:sldId id="262" r:id="rId10"/>
    <p:sldId id="264" r:id="rId11"/>
    <p:sldId id="269" r:id="rId12"/>
    <p:sldId id="270" r:id="rId13"/>
    <p:sldId id="271" r:id="rId14"/>
    <p:sldId id="273" r:id="rId15"/>
    <p:sldId id="275" r:id="rId16"/>
    <p:sldId id="267" r:id="rId17"/>
    <p:sldId id="258" r:id="rId18"/>
    <p:sldId id="261" r:id="rId19"/>
    <p:sldId id="281" r:id="rId2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5F5F5"/>
    <a:srgbClr val="DEDEDE"/>
    <a:srgbClr val="969696"/>
    <a:srgbClr val="FCA2EB"/>
    <a:srgbClr val="F7F7F7"/>
    <a:srgbClr val="F3F3F3"/>
    <a:srgbClr val="F3D88D"/>
    <a:srgbClr val="FFFFA7"/>
    <a:srgbClr val="F9E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00" autoAdjust="0"/>
  </p:normalViewPr>
  <p:slideViewPr>
    <p:cSldViewPr>
      <p:cViewPr>
        <p:scale>
          <a:sx n="76" d="100"/>
          <a:sy n="76" d="100"/>
        </p:scale>
        <p:origin x="-2634"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A05BB-EE52-4E13-8B15-8ACF4A39C42C}" type="datetimeFigureOut">
              <a:rPr lang="hu-HU" smtClean="0"/>
              <a:t>2012.01.31.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37EC6-642E-4396-A12A-D787ED4E7FD2}" type="slidenum">
              <a:rPr lang="hu-HU" smtClean="0"/>
              <a:t>‹#›</a:t>
            </a:fld>
            <a:endParaRPr lang="hu-HU"/>
          </a:p>
        </p:txBody>
      </p:sp>
    </p:spTree>
    <p:extLst>
      <p:ext uri="{BB962C8B-B14F-4D97-AF65-F5344CB8AC3E}">
        <p14:creationId xmlns:p14="http://schemas.microsoft.com/office/powerpoint/2010/main" val="279991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 http://khaymalatha.blogspot.com/2011/04/nightingale-nights.html</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a:t>
            </a:fld>
            <a:endParaRPr lang="hu-HU"/>
          </a:p>
        </p:txBody>
      </p:sp>
    </p:spTree>
    <p:extLst>
      <p:ext uri="{BB962C8B-B14F-4D97-AF65-F5344CB8AC3E}">
        <p14:creationId xmlns:p14="http://schemas.microsoft.com/office/powerpoint/2010/main" val="196535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 http://www.eteknix.com/wp-content/uploads/2011/11/2GBDDR3.jpg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11</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a:t>
            </a:r>
          </a:p>
          <a:p>
            <a:r>
              <a:rPr lang="hu-HU" dirty="0" smtClean="0"/>
              <a:t>http://images03.olx.pt/</a:t>
            </a:r>
            <a:r>
              <a:rPr lang="hu-HU" dirty="0" err="1" smtClean="0"/>
              <a:t>ui</a:t>
            </a:r>
            <a:r>
              <a:rPr lang="hu-HU" dirty="0" smtClean="0"/>
              <a:t>/5/61/88/1272028786_89525388_1-COMPRO-RAM-MAC-1GB-DDR-SDRAM-PC2700-Matosinhos-1272028786.jpg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12</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http://1.bp.blogspot.com/</a:t>
            </a:r>
            <a:r>
              <a:rPr lang="hu-HU" dirty="0" err="1" smtClean="0"/>
              <a:t>-niaReyaYesQ</a:t>
            </a:r>
            <a:r>
              <a:rPr lang="hu-HU" dirty="0" smtClean="0"/>
              <a:t>/</a:t>
            </a:r>
            <a:r>
              <a:rPr lang="hu-HU" dirty="0" err="1" smtClean="0"/>
              <a:t>TdvtUsyWiFI</a:t>
            </a:r>
            <a:r>
              <a:rPr lang="hu-HU" dirty="0" smtClean="0"/>
              <a:t>/</a:t>
            </a:r>
            <a:r>
              <a:rPr lang="hu-HU" dirty="0" err="1" smtClean="0"/>
              <a:t>AAAAAAAAAKk</a:t>
            </a:r>
            <a:r>
              <a:rPr lang="hu-HU" dirty="0" smtClean="0"/>
              <a:t>/Pk1WUFiVdiI/s1600/</a:t>
            </a:r>
            <a:r>
              <a:rPr lang="hu-HU" dirty="0" err="1" smtClean="0"/>
              <a:t>ram.jpg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13</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 http://www.eteknix.com/wp-content/uploads/2011/11/2GBDDR3.jpg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14</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http://www.vatgia.com/raovat_pictures/1/ttb1303480023.jpg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15</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a:t>
            </a:r>
            <a:r>
              <a:rPr lang="hu-HU" baseline="0" dirty="0" smtClean="0"/>
              <a:t> forrásai: http://www.life123.com/</a:t>
            </a:r>
            <a:r>
              <a:rPr lang="hu-HU" baseline="0" dirty="0" err="1" smtClean="0"/>
              <a:t>sports</a:t>
            </a:r>
            <a:r>
              <a:rPr lang="hu-HU" baseline="0" dirty="0" smtClean="0"/>
              <a:t>/</a:t>
            </a:r>
            <a:r>
              <a:rPr lang="hu-HU" baseline="0" dirty="0" err="1" smtClean="0"/>
              <a:t>cycling-running</a:t>
            </a:r>
            <a:r>
              <a:rPr lang="hu-HU" baseline="0" dirty="0" smtClean="0"/>
              <a:t>/</a:t>
            </a:r>
            <a:r>
              <a:rPr lang="hu-HU" baseline="0" dirty="0" err="1" smtClean="0"/>
              <a:t>bike-riding</a:t>
            </a:r>
            <a:r>
              <a:rPr lang="hu-HU" baseline="0" dirty="0" smtClean="0"/>
              <a:t>/</a:t>
            </a:r>
            <a:r>
              <a:rPr lang="hu-HU" baseline="0" dirty="0" err="1" smtClean="0"/>
              <a:t>kids-bikes-how-to-choose-one-for-your-child.shtml</a:t>
            </a:r>
            <a:endParaRPr lang="hu-HU" baseline="0" dirty="0" smtClean="0"/>
          </a:p>
          <a:p>
            <a:r>
              <a:rPr lang="hu-HU" baseline="0" dirty="0" smtClean="0"/>
              <a:t>http://www.getactivetampa.com/Swimmer%20competitive.jpg</a:t>
            </a:r>
          </a:p>
          <a:p>
            <a:r>
              <a:rPr lang="hu-HU" baseline="0" dirty="0" smtClean="0"/>
              <a:t>http://amigakit.leamancomputing.com/catalog/images/kickstart-rom-4070.jpg</a:t>
            </a:r>
          </a:p>
          <a:p>
            <a:r>
              <a:rPr lang="hu-HU" baseline="0" dirty="0" smtClean="0"/>
              <a:t>http://www.pcparts.hu/shop/images/20080603102542__ingston_ram.jpg</a:t>
            </a:r>
          </a:p>
          <a:p>
            <a:r>
              <a:rPr lang="hu-HU" dirty="0" smtClean="0"/>
              <a:t>http://oviszulo.hu/wp-content/uploads/2011/07/cipokotes.jpg</a:t>
            </a:r>
          </a:p>
          <a:p>
            <a:r>
              <a:rPr lang="hu-HU" dirty="0" err="1" smtClean="0"/>
              <a:t>www.csokidoktor.hu</a:t>
            </a:r>
            <a:r>
              <a:rPr lang="hu-HU" dirty="0" smtClean="0"/>
              <a:t>/</a:t>
            </a:r>
            <a:r>
              <a:rPr lang="hu-HU" dirty="0" err="1" smtClean="0"/>
              <a:t>images</a:t>
            </a:r>
            <a:r>
              <a:rPr lang="hu-HU" dirty="0" smtClean="0"/>
              <a:t>/</a:t>
            </a:r>
            <a:r>
              <a:rPr lang="hu-HU" dirty="0" err="1" smtClean="0"/>
              <a:t>L-Ascorbic</a:t>
            </a:r>
            <a:r>
              <a:rPr lang="hu-HU" dirty="0" smtClean="0"/>
              <a:t>_</a:t>
            </a:r>
            <a:r>
              <a:rPr lang="hu-HU" dirty="0" err="1" smtClean="0"/>
              <a:t>acid.png</a:t>
            </a:r>
            <a:endParaRPr lang="hu-HU" dirty="0" smtClean="0"/>
          </a:p>
        </p:txBody>
      </p:sp>
      <p:sp>
        <p:nvSpPr>
          <p:cNvPr id="4" name="Dia számának helye 3"/>
          <p:cNvSpPr>
            <a:spLocks noGrp="1"/>
          </p:cNvSpPr>
          <p:nvPr>
            <p:ph type="sldNum" sz="quarter" idx="10"/>
          </p:nvPr>
        </p:nvSpPr>
        <p:spPr/>
        <p:txBody>
          <a:bodyPr/>
          <a:lstStyle/>
          <a:p>
            <a:fld id="{F8837EC6-642E-4396-A12A-D787ED4E7FD2}" type="slidenum">
              <a:rPr lang="hu-HU" smtClean="0"/>
              <a:t>16</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 http://www.adleraphasiacenter.org/information/?id=3</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17</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a:t>
            </a:r>
            <a:r>
              <a:rPr lang="hu-HU" baseline="0" dirty="0" smtClean="0"/>
              <a:t> forrásai:http://</a:t>
            </a:r>
            <a:r>
              <a:rPr lang="hu-HU" baseline="0" dirty="0" err="1" smtClean="0"/>
              <a:t>www.dunatv.hu</a:t>
            </a:r>
            <a:r>
              <a:rPr lang="hu-HU" baseline="0" dirty="0" smtClean="0"/>
              <a:t>/print/</a:t>
            </a:r>
            <a:r>
              <a:rPr lang="hu-HU" baseline="0" dirty="0" err="1" smtClean="0"/>
              <a:t>kultura</a:t>
            </a:r>
            <a:r>
              <a:rPr lang="hu-HU" baseline="0" dirty="0" smtClean="0"/>
              <a:t>/</a:t>
            </a:r>
            <a:r>
              <a:rPr lang="hu-HU" baseline="0" dirty="0" err="1" smtClean="0"/>
              <a:t>husvet</a:t>
            </a:r>
            <a:r>
              <a:rPr lang="hu-HU" baseline="0" dirty="0" smtClean="0"/>
              <a:t>_</a:t>
            </a:r>
            <a:r>
              <a:rPr lang="hu-HU" baseline="0" dirty="0" err="1" smtClean="0"/>
              <a:t>csokoladefogyasztas</a:t>
            </a:r>
            <a:r>
              <a:rPr lang="hu-HU" baseline="0" dirty="0" smtClean="0"/>
              <a:t>_2009.html</a:t>
            </a:r>
          </a:p>
          <a:p>
            <a:r>
              <a:rPr lang="hu-HU" dirty="0" smtClean="0"/>
              <a:t>http://www.bumm.sk/images/32311/kep.jpg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18</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forrása:http://</a:t>
            </a:r>
            <a:r>
              <a:rPr lang="hu-HU" dirty="0" err="1" smtClean="0"/>
              <a:t>www.freakingnews.com</a:t>
            </a:r>
            <a:r>
              <a:rPr lang="hu-HU" dirty="0" smtClean="0"/>
              <a:t>/</a:t>
            </a:r>
            <a:r>
              <a:rPr lang="hu-HU" dirty="0" err="1" smtClean="0"/>
              <a:t>images</a:t>
            </a:r>
            <a:r>
              <a:rPr lang="hu-HU" dirty="0" smtClean="0"/>
              <a:t>/</a:t>
            </a:r>
            <a:r>
              <a:rPr lang="hu-HU" dirty="0" err="1" smtClean="0"/>
              <a:t>app</a:t>
            </a:r>
            <a:r>
              <a:rPr lang="hu-HU" dirty="0" smtClean="0"/>
              <a:t>_</a:t>
            </a:r>
            <a:r>
              <a:rPr lang="hu-HU" dirty="0" err="1" smtClean="0"/>
              <a:t>images</a:t>
            </a:r>
            <a:r>
              <a:rPr lang="hu-HU" dirty="0" smtClean="0"/>
              <a:t>/</a:t>
            </a:r>
            <a:r>
              <a:rPr lang="hu-HU" dirty="0" err="1" smtClean="0"/>
              <a:t>elephant-family.jpg</a:t>
            </a:r>
            <a:endParaRPr lang="hu-HU" dirty="0" smtClean="0"/>
          </a:p>
          <a:p>
            <a:r>
              <a:rPr lang="hu-HU" dirty="0" smtClean="0"/>
              <a:t>http://zona.hu/article/2194/miert-mondjuk-azt-hogy-az-elefant-nem-felejt.html</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3</a:t>
            </a:fld>
            <a:endParaRPr lang="hu-HU"/>
          </a:p>
        </p:txBody>
      </p:sp>
    </p:spTree>
    <p:extLst>
      <p:ext uri="{BB962C8B-B14F-4D97-AF65-F5344CB8AC3E}">
        <p14:creationId xmlns:p14="http://schemas.microsoft.com/office/powerpoint/2010/main" val="251782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 forrásai:</a:t>
            </a:r>
          </a:p>
          <a:p>
            <a:r>
              <a:rPr lang="hu-HU" dirty="0" smtClean="0"/>
              <a:t>http://img.ehowcdn.com/article-page-main/ehow/images/a04/u6/91/update-bios-rom-800x800.jpg</a:t>
            </a:r>
          </a:p>
          <a:p>
            <a:r>
              <a:rPr lang="hu-HU" dirty="0" smtClean="0"/>
              <a:t>http://ewandoo.com/wp-content/uploads/2010/06/EPROM.gif</a:t>
            </a:r>
          </a:p>
        </p:txBody>
      </p:sp>
      <p:sp>
        <p:nvSpPr>
          <p:cNvPr id="4" name="Dia számának helye 3"/>
          <p:cNvSpPr>
            <a:spLocks noGrp="1"/>
          </p:cNvSpPr>
          <p:nvPr>
            <p:ph type="sldNum" sz="quarter" idx="10"/>
          </p:nvPr>
        </p:nvSpPr>
        <p:spPr/>
        <p:txBody>
          <a:bodyPr/>
          <a:lstStyle/>
          <a:p>
            <a:fld id="{F8837EC6-642E-4396-A12A-D787ED4E7FD2}" type="slidenum">
              <a:rPr lang="hu-HU" smtClean="0"/>
              <a:t>4</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 forrásai:</a:t>
            </a:r>
          </a:p>
          <a:p>
            <a:r>
              <a:rPr lang="hu-HU" dirty="0" smtClean="0"/>
              <a:t>http://img.ehowcdn.com/article-page-main/ehow/images/a04/u6/91/update-bios-rom-800x800.jpg</a:t>
            </a:r>
          </a:p>
        </p:txBody>
      </p:sp>
      <p:sp>
        <p:nvSpPr>
          <p:cNvPr id="4" name="Dia számának helye 3"/>
          <p:cNvSpPr>
            <a:spLocks noGrp="1"/>
          </p:cNvSpPr>
          <p:nvPr>
            <p:ph type="sldNum" sz="quarter" idx="10"/>
          </p:nvPr>
        </p:nvSpPr>
        <p:spPr/>
        <p:txBody>
          <a:bodyPr/>
          <a:lstStyle/>
          <a:p>
            <a:fld id="{F8837EC6-642E-4396-A12A-D787ED4E7FD2}" type="slidenum">
              <a:rPr lang="hu-HU" smtClean="0"/>
              <a:t>5</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 forrásai:</a:t>
            </a:r>
          </a:p>
          <a:p>
            <a:r>
              <a:rPr lang="hu-HU" dirty="0" smtClean="0"/>
              <a:t>http://motherboards-reviews.com/MSI/socket_1156/P55-GD80/MSI_P55-GD80_BIOS_system_overview.jpg</a:t>
            </a:r>
          </a:p>
        </p:txBody>
      </p:sp>
      <p:sp>
        <p:nvSpPr>
          <p:cNvPr id="4" name="Dia számának helye 3"/>
          <p:cNvSpPr>
            <a:spLocks noGrp="1"/>
          </p:cNvSpPr>
          <p:nvPr>
            <p:ph type="sldNum" sz="quarter" idx="10"/>
          </p:nvPr>
        </p:nvSpPr>
        <p:spPr/>
        <p:txBody>
          <a:bodyPr/>
          <a:lstStyle/>
          <a:p>
            <a:fld id="{F8837EC6-642E-4396-A12A-D787ED4E7FD2}" type="slidenum">
              <a:rPr lang="hu-HU" smtClean="0"/>
              <a:t>6</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 forrásai:</a:t>
            </a:r>
          </a:p>
          <a:p>
            <a:r>
              <a:rPr lang="hu-HU" dirty="0" smtClean="0"/>
              <a:t>http://www.motherwell.net.au/Uploads/Images/iologik-e2000%281%29.jpg</a:t>
            </a:r>
          </a:p>
          <a:p>
            <a:r>
              <a:rPr lang="hu-HU" dirty="0" smtClean="0"/>
              <a:t>http://static.trustedreviews.com/94|c7df84|d797_4252-122KyoceraMitaFS4000DN.jpg</a:t>
            </a:r>
          </a:p>
          <a:p>
            <a:r>
              <a:rPr lang="hu-HU" dirty="0" smtClean="0"/>
              <a:t>http://www.tavszabalyzo.hu/images/5657881.jpg</a:t>
            </a:r>
          </a:p>
        </p:txBody>
      </p:sp>
      <p:sp>
        <p:nvSpPr>
          <p:cNvPr id="4" name="Dia számának helye 3"/>
          <p:cNvSpPr>
            <a:spLocks noGrp="1"/>
          </p:cNvSpPr>
          <p:nvPr>
            <p:ph type="sldNum" sz="quarter" idx="10"/>
          </p:nvPr>
        </p:nvSpPr>
        <p:spPr/>
        <p:txBody>
          <a:bodyPr/>
          <a:lstStyle/>
          <a:p>
            <a:fld id="{F8837EC6-642E-4396-A12A-D787ED4E7FD2}" type="slidenum">
              <a:rPr lang="hu-HU" smtClean="0"/>
              <a:t>7</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 forrásai:</a:t>
            </a:r>
          </a:p>
          <a:p>
            <a:r>
              <a:rPr lang="hu-HU" dirty="0" smtClean="0"/>
              <a:t>http://netpedia.hu/media/image/pendrive1gb.jpg</a:t>
            </a:r>
          </a:p>
          <a:p>
            <a:r>
              <a:rPr lang="hu-HU" dirty="0" smtClean="0"/>
              <a:t>http://diszkontgsm.hu/images/Micro-SD.jpg</a:t>
            </a:r>
          </a:p>
        </p:txBody>
      </p:sp>
      <p:sp>
        <p:nvSpPr>
          <p:cNvPr id="4" name="Dia számának helye 3"/>
          <p:cNvSpPr>
            <a:spLocks noGrp="1"/>
          </p:cNvSpPr>
          <p:nvPr>
            <p:ph type="sldNum" sz="quarter" idx="10"/>
          </p:nvPr>
        </p:nvSpPr>
        <p:spPr/>
        <p:txBody>
          <a:bodyPr/>
          <a:lstStyle/>
          <a:p>
            <a:fld id="{F8837EC6-642E-4396-A12A-D787ED4E7FD2}" type="slidenum">
              <a:rPr lang="hu-HU" smtClean="0"/>
              <a:t>8</a:t>
            </a:fld>
            <a:endParaRPr lang="hu-HU"/>
          </a:p>
        </p:txBody>
      </p:sp>
    </p:spTree>
    <p:extLst>
      <p:ext uri="{BB962C8B-B14F-4D97-AF65-F5344CB8AC3E}">
        <p14:creationId xmlns:p14="http://schemas.microsoft.com/office/powerpoint/2010/main" val="107579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forrása:http://</a:t>
            </a:r>
            <a:r>
              <a:rPr lang="hu-HU" dirty="0" err="1" smtClean="0"/>
              <a:t>www.hirado.hu</a:t>
            </a:r>
            <a:r>
              <a:rPr lang="hu-HU" dirty="0" smtClean="0"/>
              <a:t>/</a:t>
            </a:r>
            <a:r>
              <a:rPr lang="hu-HU" dirty="0" err="1" smtClean="0"/>
              <a:t>Hirek</a:t>
            </a:r>
            <a:r>
              <a:rPr lang="hu-HU" dirty="0" smtClean="0"/>
              <a:t>/2009/08/~/</a:t>
            </a:r>
            <a:r>
              <a:rPr lang="hu-HU" dirty="0" err="1" smtClean="0"/>
              <a:t>media</a:t>
            </a:r>
            <a:r>
              <a:rPr lang="hu-HU" dirty="0" smtClean="0"/>
              <a:t>/News/</a:t>
            </a:r>
            <a:r>
              <a:rPr lang="hu-HU" dirty="0" err="1" smtClean="0"/>
              <a:t>Hirado</a:t>
            </a:r>
            <a:r>
              <a:rPr lang="hu-HU" dirty="0" smtClean="0"/>
              <a:t>/</a:t>
            </a:r>
            <a:r>
              <a:rPr lang="hu-HU" dirty="0" err="1" smtClean="0"/>
              <a:t>Hirek</a:t>
            </a:r>
            <a:r>
              <a:rPr lang="hu-HU" dirty="0" smtClean="0"/>
              <a:t>/2008/12/16/13/</a:t>
            </a:r>
            <a:r>
              <a:rPr lang="hu-HU" dirty="0" err="1" smtClean="0"/>
              <a:t>sleep.jpg.ashx</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9</a:t>
            </a:fld>
            <a:endParaRPr lang="hu-HU"/>
          </a:p>
        </p:txBody>
      </p:sp>
    </p:spTree>
    <p:extLst>
      <p:ext uri="{BB962C8B-B14F-4D97-AF65-F5344CB8AC3E}">
        <p14:creationId xmlns:p14="http://schemas.microsoft.com/office/powerpoint/2010/main" val="251782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 forrása: http://www.eteknix.com/wp-content/uploads/2011/11/2GBDDR3.jpg</a:t>
            </a:r>
            <a:endParaRPr lang="hu-HU" dirty="0"/>
          </a:p>
        </p:txBody>
      </p:sp>
      <p:sp>
        <p:nvSpPr>
          <p:cNvPr id="4" name="Dia számának helye 3"/>
          <p:cNvSpPr>
            <a:spLocks noGrp="1"/>
          </p:cNvSpPr>
          <p:nvPr>
            <p:ph type="sldNum" sz="quarter" idx="10"/>
          </p:nvPr>
        </p:nvSpPr>
        <p:spPr/>
        <p:txBody>
          <a:bodyPr/>
          <a:lstStyle/>
          <a:p>
            <a:fld id="{F8837EC6-642E-4396-A12A-D787ED4E7FD2}" type="slidenum">
              <a:rPr lang="hu-HU" smtClean="0"/>
              <a:t>10</a:t>
            </a:fld>
            <a:endParaRPr lang="hu-HU"/>
          </a:p>
        </p:txBody>
      </p:sp>
    </p:spTree>
    <p:extLst>
      <p:ext uri="{BB962C8B-B14F-4D97-AF65-F5344CB8AC3E}">
        <p14:creationId xmlns:p14="http://schemas.microsoft.com/office/powerpoint/2010/main" val="107579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930DBDD-736E-4BEE-9B38-8935CE571FE6}" type="datetimeFigureOut">
              <a:rPr lang="hu-HU" smtClean="0"/>
              <a:t>2012.01.31.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278444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930DBDD-736E-4BEE-9B38-8935CE571FE6}" type="datetimeFigureOut">
              <a:rPr lang="hu-HU" smtClean="0"/>
              <a:t>2012.01.31.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382748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930DBDD-736E-4BEE-9B38-8935CE571FE6}" type="datetimeFigureOut">
              <a:rPr lang="hu-HU" smtClean="0"/>
              <a:t>2012.01.31.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53768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930DBDD-736E-4BEE-9B38-8935CE571FE6}" type="datetimeFigureOut">
              <a:rPr lang="hu-HU" smtClean="0"/>
              <a:t>2012.01.31.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188222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930DBDD-736E-4BEE-9B38-8935CE571FE6}" type="datetimeFigureOut">
              <a:rPr lang="hu-HU" smtClean="0"/>
              <a:t>2012.01.31.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298470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930DBDD-736E-4BEE-9B38-8935CE571FE6}" type="datetimeFigureOut">
              <a:rPr lang="hu-HU" smtClean="0"/>
              <a:t>2012.01.31.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60749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930DBDD-736E-4BEE-9B38-8935CE571FE6}" type="datetimeFigureOut">
              <a:rPr lang="hu-HU" smtClean="0"/>
              <a:t>2012.01.31.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241638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930DBDD-736E-4BEE-9B38-8935CE571FE6}" type="datetimeFigureOut">
              <a:rPr lang="hu-HU" smtClean="0"/>
              <a:t>2012.01.31.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118015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30DBDD-736E-4BEE-9B38-8935CE571FE6}" type="datetimeFigureOut">
              <a:rPr lang="hu-HU" smtClean="0"/>
              <a:t>2012.01.31.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385923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930DBDD-736E-4BEE-9B38-8935CE571FE6}" type="datetimeFigureOut">
              <a:rPr lang="hu-HU" smtClean="0"/>
              <a:t>2012.01.31.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275287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930DBDD-736E-4BEE-9B38-8935CE571FE6}" type="datetimeFigureOut">
              <a:rPr lang="hu-HU" smtClean="0"/>
              <a:t>2012.01.31.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CA6C645-5A43-4022-811A-67867A004FC7}" type="slidenum">
              <a:rPr lang="hu-HU" smtClean="0"/>
              <a:t>‹#›</a:t>
            </a:fld>
            <a:endParaRPr lang="hu-HU"/>
          </a:p>
        </p:txBody>
      </p:sp>
    </p:spTree>
    <p:extLst>
      <p:ext uri="{BB962C8B-B14F-4D97-AF65-F5344CB8AC3E}">
        <p14:creationId xmlns:p14="http://schemas.microsoft.com/office/powerpoint/2010/main" val="5231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0DBDD-736E-4BEE-9B38-8935CE571FE6}" type="datetimeFigureOut">
              <a:rPr lang="hu-HU" smtClean="0"/>
              <a:t>2012.01.31.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6C645-5A43-4022-811A-67867A004FC7}" type="slidenum">
              <a:rPr lang="hu-HU" smtClean="0"/>
              <a:t>‹#›</a:t>
            </a:fld>
            <a:endParaRPr lang="hu-HU"/>
          </a:p>
        </p:txBody>
      </p:sp>
    </p:spTree>
    <p:extLst>
      <p:ext uri="{BB962C8B-B14F-4D97-AF65-F5344CB8AC3E}">
        <p14:creationId xmlns:p14="http://schemas.microsoft.com/office/powerpoint/2010/main" val="115091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08520" y="-171400"/>
            <a:ext cx="2088232" cy="7128792"/>
          </a:xfrm>
          <a:solidFill>
            <a:srgbClr val="1BA5A2"/>
          </a:solidFill>
          <a:ln w="47625">
            <a:solidFill>
              <a:schemeClr val="bg1">
                <a:lumMod val="50000"/>
              </a:schemeClr>
            </a:solidFill>
          </a:ln>
        </p:spPr>
        <p:txBody>
          <a:bodyPr vert="wordArtVert">
            <a:normAutofit/>
          </a:bodyPr>
          <a:lstStyle/>
          <a:p>
            <a:r>
              <a:rPr lang="hu-HU" b="1" cap="all" dirty="0" smtClean="0">
                <a:solidFill>
                  <a:schemeClr val="bg1"/>
                </a:solidFill>
                <a:effectLst>
                  <a:outerShdw blurRad="38100" dist="38100" dir="2700000" algn="tl">
                    <a:srgbClr val="000000">
                      <a:alpha val="43137"/>
                    </a:srgbClr>
                  </a:outerShdw>
                </a:effectLst>
              </a:rPr>
              <a:t>Memóriák</a:t>
            </a:r>
            <a:endParaRPr lang="hu-HU" b="1" cap="all" dirty="0">
              <a:solidFill>
                <a:schemeClr val="bg1"/>
              </a:solidFill>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1979712" y="72008"/>
            <a:ext cx="3528392" cy="6165304"/>
          </a:xfrm>
        </p:spPr>
        <p:txBody>
          <a:bodyPr anchor="ctr" anchorCtr="0">
            <a:normAutofit/>
          </a:bodyPr>
          <a:lstStyle/>
          <a:p>
            <a:pPr algn="r"/>
            <a:r>
              <a:rPr lang="hu-HU" dirty="0" smtClean="0"/>
              <a:t>Készítette:</a:t>
            </a:r>
          </a:p>
          <a:p>
            <a:pPr algn="r"/>
            <a:r>
              <a:rPr lang="hu-HU" dirty="0" smtClean="0"/>
              <a:t> </a:t>
            </a:r>
          </a:p>
          <a:p>
            <a:pPr algn="r"/>
            <a:r>
              <a:rPr lang="hu-HU" dirty="0" smtClean="0"/>
              <a:t>Felkészítő tanár:</a:t>
            </a:r>
          </a:p>
          <a:p>
            <a:pPr algn="r"/>
            <a:r>
              <a:rPr lang="hu-HU" dirty="0" smtClean="0"/>
              <a:t> </a:t>
            </a:r>
          </a:p>
          <a:p>
            <a:pPr algn="r"/>
            <a:r>
              <a:rPr lang="hu-HU" dirty="0" smtClean="0"/>
              <a:t>Iskola: </a:t>
            </a:r>
            <a:endParaRPr lang="hu-HU" dirty="0"/>
          </a:p>
        </p:txBody>
      </p:sp>
      <p:sp>
        <p:nvSpPr>
          <p:cNvPr id="4" name="Szövegdoboz 3"/>
          <p:cNvSpPr txBox="1"/>
          <p:nvPr/>
        </p:nvSpPr>
        <p:spPr>
          <a:xfrm>
            <a:off x="5383612" y="234000"/>
            <a:ext cx="3236207" cy="5832648"/>
          </a:xfrm>
          <a:prstGeom prst="rect">
            <a:avLst/>
          </a:prstGeom>
          <a:noFill/>
        </p:spPr>
        <p:txBody>
          <a:bodyPr wrap="none" rtlCol="0" anchor="ctr" anchorCtr="0">
            <a:noAutofit/>
          </a:bodyPr>
          <a:lstStyle/>
          <a:p>
            <a:pPr>
              <a:spcBef>
                <a:spcPct val="20000"/>
              </a:spcBef>
            </a:pPr>
            <a:endParaRPr lang="hu-HU" sz="3200" dirty="0" smtClean="0"/>
          </a:p>
          <a:p>
            <a:pPr>
              <a:spcBef>
                <a:spcPct val="20000"/>
              </a:spcBef>
            </a:pPr>
            <a:endParaRPr lang="hu-HU" sz="3200" dirty="0"/>
          </a:p>
          <a:p>
            <a:pPr>
              <a:spcBef>
                <a:spcPct val="20000"/>
              </a:spcBef>
            </a:pPr>
            <a:endParaRPr lang="hu-HU" sz="3200" dirty="0" smtClean="0"/>
          </a:p>
          <a:p>
            <a:pPr>
              <a:spcBef>
                <a:spcPct val="20000"/>
              </a:spcBef>
            </a:pPr>
            <a:r>
              <a:rPr lang="hu-HU" sz="3200" dirty="0" smtClean="0">
                <a:solidFill>
                  <a:srgbClr val="1BA5A2"/>
                </a:solidFill>
              </a:rPr>
              <a:t>Zsombori Balázs</a:t>
            </a:r>
          </a:p>
          <a:p>
            <a:pPr>
              <a:spcBef>
                <a:spcPct val="20000"/>
              </a:spcBef>
            </a:pPr>
            <a:endParaRPr lang="hu-HU" sz="3200" dirty="0" smtClean="0">
              <a:solidFill>
                <a:srgbClr val="1BA5A2"/>
              </a:solidFill>
            </a:endParaRPr>
          </a:p>
          <a:p>
            <a:pPr>
              <a:spcBef>
                <a:spcPct val="20000"/>
              </a:spcBef>
            </a:pPr>
            <a:r>
              <a:rPr lang="hu-HU" sz="3200" dirty="0" err="1" smtClean="0">
                <a:solidFill>
                  <a:srgbClr val="1BA5A2"/>
                </a:solidFill>
              </a:rPr>
              <a:t>Czigléczky</a:t>
            </a:r>
            <a:r>
              <a:rPr lang="hu-HU" sz="3200" dirty="0" smtClean="0">
                <a:solidFill>
                  <a:srgbClr val="1BA5A2"/>
                </a:solidFill>
              </a:rPr>
              <a:t> Gábor</a:t>
            </a:r>
          </a:p>
          <a:p>
            <a:pPr>
              <a:spcBef>
                <a:spcPct val="20000"/>
              </a:spcBef>
            </a:pPr>
            <a:endParaRPr lang="hu-HU" sz="3200" dirty="0" smtClean="0">
              <a:solidFill>
                <a:srgbClr val="1BA5A2"/>
              </a:solidFill>
            </a:endParaRPr>
          </a:p>
          <a:p>
            <a:pPr>
              <a:spcBef>
                <a:spcPct val="20000"/>
              </a:spcBef>
            </a:pPr>
            <a:r>
              <a:rPr lang="hu-HU" sz="3200" dirty="0" smtClean="0">
                <a:solidFill>
                  <a:srgbClr val="1BA5A2"/>
                </a:solidFill>
              </a:rPr>
              <a:t>Neumann </a:t>
            </a:r>
            <a:r>
              <a:rPr lang="hu-HU" sz="3200" dirty="0">
                <a:solidFill>
                  <a:srgbClr val="1BA5A2"/>
                </a:solidFill>
              </a:rPr>
              <a:t>János </a:t>
            </a:r>
            <a:br>
              <a:rPr lang="hu-HU" sz="3200" dirty="0">
                <a:solidFill>
                  <a:srgbClr val="1BA5A2"/>
                </a:solidFill>
              </a:rPr>
            </a:br>
            <a:r>
              <a:rPr lang="hu-HU" sz="3200" dirty="0" smtClean="0">
                <a:solidFill>
                  <a:srgbClr val="1BA5A2"/>
                </a:solidFill>
              </a:rPr>
              <a:t>Számítástechnikai </a:t>
            </a:r>
            <a:br>
              <a:rPr lang="hu-HU" sz="3200" dirty="0" smtClean="0">
                <a:solidFill>
                  <a:srgbClr val="1BA5A2"/>
                </a:solidFill>
              </a:rPr>
            </a:br>
            <a:r>
              <a:rPr lang="hu-HU" sz="3200" dirty="0" smtClean="0">
                <a:solidFill>
                  <a:srgbClr val="1BA5A2"/>
                </a:solidFill>
              </a:rPr>
              <a:t>Szakközépiskola</a:t>
            </a:r>
            <a:br>
              <a:rPr lang="hu-HU" sz="3200" dirty="0" smtClean="0">
                <a:solidFill>
                  <a:srgbClr val="1BA5A2"/>
                </a:solidFill>
              </a:rPr>
            </a:br>
            <a:r>
              <a:rPr lang="hu-HU" sz="3200" dirty="0" smtClean="0">
                <a:solidFill>
                  <a:srgbClr val="1BA5A2"/>
                </a:solidFill>
              </a:rPr>
              <a:t>(Budapest</a:t>
            </a:r>
            <a:r>
              <a:rPr lang="hu-HU" sz="3200" dirty="0">
                <a:solidFill>
                  <a:srgbClr val="1BA5A2"/>
                </a:solidFill>
              </a:rPr>
              <a:t>)</a:t>
            </a:r>
          </a:p>
          <a:p>
            <a:endParaRPr lang="hu-HU" dirty="0"/>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3728" y="44624"/>
            <a:ext cx="144016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3313680" y="622429"/>
            <a:ext cx="58326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Arial" pitchFamily="34" charset="0"/>
                <a:cs typeface="Arial" pitchFamily="34" charset="0"/>
              </a:rPr>
              <a:t>Fülemüle Országos Informatika Tehetségkutató Verseny 2011/2012 </a:t>
            </a:r>
          </a:p>
        </p:txBody>
      </p:sp>
    </p:spTree>
    <p:extLst>
      <p:ext uri="{BB962C8B-B14F-4D97-AF65-F5344CB8AC3E}">
        <p14:creationId xmlns:p14="http://schemas.microsoft.com/office/powerpoint/2010/main" val="20980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9BBB5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RAM</a:t>
            </a:r>
            <a:endParaRPr lang="hu-HU" b="1" dirty="0">
              <a:solidFill>
                <a:schemeClr val="bg1"/>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57200" y="1340768"/>
            <a:ext cx="8229600" cy="4525963"/>
          </a:xfrm>
        </p:spPr>
        <p:txBody>
          <a:bodyPr/>
          <a:lstStyle/>
          <a:p>
            <a:pPr algn="just"/>
            <a:r>
              <a:rPr lang="hu-HU" dirty="0" smtClean="0"/>
              <a:t>RAM = </a:t>
            </a:r>
            <a:r>
              <a:rPr lang="hu-HU" b="1" dirty="0" smtClean="0"/>
              <a:t>R</a:t>
            </a:r>
            <a:r>
              <a:rPr lang="hu-HU" dirty="0"/>
              <a:t>andom </a:t>
            </a:r>
            <a:r>
              <a:rPr lang="hu-HU" b="1" dirty="0" err="1" smtClean="0"/>
              <a:t>A</a:t>
            </a:r>
            <a:r>
              <a:rPr lang="hu-HU" dirty="0" err="1" smtClean="0"/>
              <a:t>cces</a:t>
            </a:r>
            <a:r>
              <a:rPr lang="hu-HU" b="1" dirty="0" smtClean="0"/>
              <a:t> </a:t>
            </a:r>
            <a:r>
              <a:rPr lang="hu-HU" b="1" dirty="0" err="1" smtClean="0"/>
              <a:t>M</a:t>
            </a:r>
            <a:r>
              <a:rPr lang="hu-HU" dirty="0" err="1" smtClean="0"/>
              <a:t>emory</a:t>
            </a:r>
            <a:endParaRPr lang="hu-HU" dirty="0" smtClean="0"/>
          </a:p>
          <a:p>
            <a:pPr algn="just"/>
            <a:r>
              <a:rPr lang="hu-HU" dirty="0" smtClean="0"/>
              <a:t>Véletlen hozzáférésű memória</a:t>
            </a:r>
          </a:p>
          <a:p>
            <a:pPr algn="just"/>
            <a:r>
              <a:rPr lang="hu-HU" dirty="0" smtClean="0"/>
              <a:t>Minden pozícióból ugyanolyan gyorsan olvas és ír (</a:t>
            </a:r>
            <a:r>
              <a:rPr lang="hu-HU" dirty="0" smtClean="0">
                <a:sym typeface="Wingdings 3"/>
              </a:rPr>
              <a:t> r</a:t>
            </a:r>
            <a:r>
              <a:rPr lang="hu-HU" dirty="0" smtClean="0"/>
              <a:t>andom: véletlen hozzáférés)</a:t>
            </a:r>
          </a:p>
          <a:p>
            <a:pPr algn="just"/>
            <a:r>
              <a:rPr lang="hu-HU" dirty="0" smtClean="0"/>
              <a:t>Csak azokat az adatokat kell olvasni vagy írni, amiket használ</a:t>
            </a:r>
          </a:p>
          <a:p>
            <a:pPr algn="just"/>
            <a:r>
              <a:rPr lang="hu-HU" dirty="0" smtClean="0"/>
              <a:t>Ha elmegy az áram, minden adat elvész</a:t>
            </a:r>
          </a:p>
          <a:p>
            <a:pPr algn="just"/>
            <a:endParaRPr lang="hu-HU"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048" b="39809"/>
          <a:stretch/>
        </p:blipFill>
        <p:spPr bwMode="auto">
          <a:xfrm>
            <a:off x="1313892" y="5389311"/>
            <a:ext cx="6516216" cy="143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028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9BBB5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RAM típusok </a:t>
            </a:r>
            <a:endParaRPr lang="hu-HU" b="1" dirty="0">
              <a:solidFill>
                <a:schemeClr val="bg1"/>
              </a:solidFill>
              <a:effectLst>
                <a:outerShdw blurRad="38100" dist="38100" dir="2700000" algn="tl">
                  <a:srgbClr val="000000">
                    <a:alpha val="43137"/>
                  </a:srgbClr>
                </a:outerShdw>
              </a:effectLst>
            </a:endParaRPr>
          </a:p>
        </p:txBody>
      </p:sp>
      <p:sp>
        <p:nvSpPr>
          <p:cNvPr id="20" name="Szöveg helye 19"/>
          <p:cNvSpPr>
            <a:spLocks noGrp="1"/>
          </p:cNvSpPr>
          <p:nvPr>
            <p:ph type="body" idx="1"/>
          </p:nvPr>
        </p:nvSpPr>
        <p:spPr>
          <a:xfrm>
            <a:off x="457200" y="1623894"/>
            <a:ext cx="4040188" cy="639762"/>
          </a:xfrm>
          <a:solidFill>
            <a:schemeClr val="accent4">
              <a:lumMod val="60000"/>
              <a:lumOff val="40000"/>
            </a:schemeClr>
          </a:solidFill>
        </p:spPr>
        <p:txBody>
          <a:bodyPr anchor="ctr" anchorCtr="0"/>
          <a:lstStyle/>
          <a:p>
            <a:pPr algn="ctr"/>
            <a:r>
              <a:rPr lang="hu-HU" dirty="0" smtClean="0"/>
              <a:t>SRAM</a:t>
            </a:r>
            <a:endParaRPr lang="hu-HU" dirty="0"/>
          </a:p>
        </p:txBody>
      </p:sp>
      <p:sp>
        <p:nvSpPr>
          <p:cNvPr id="21" name="Tartalom helye 20"/>
          <p:cNvSpPr>
            <a:spLocks noGrp="1"/>
          </p:cNvSpPr>
          <p:nvPr>
            <p:ph sz="half" idx="2"/>
          </p:nvPr>
        </p:nvSpPr>
        <p:spPr>
          <a:xfrm>
            <a:off x="457200" y="2263656"/>
            <a:ext cx="4040188" cy="4328790"/>
          </a:xfrm>
          <a:solidFill>
            <a:schemeClr val="accent4">
              <a:lumMod val="20000"/>
              <a:lumOff val="80000"/>
            </a:schemeClr>
          </a:solidFill>
        </p:spPr>
        <p:txBody>
          <a:bodyPr/>
          <a:lstStyle/>
          <a:p>
            <a:r>
              <a:rPr lang="hu-HU" b="1" dirty="0" smtClean="0"/>
              <a:t>statikus</a:t>
            </a:r>
          </a:p>
          <a:p>
            <a:r>
              <a:rPr lang="hu-HU" u="sng" dirty="0" smtClean="0"/>
              <a:t>előny:</a:t>
            </a:r>
          </a:p>
          <a:p>
            <a:pPr lvl="1"/>
            <a:r>
              <a:rPr lang="hu-HU" dirty="0"/>
              <a:t>tartalma megmarad </a:t>
            </a:r>
            <a:r>
              <a:rPr lang="hu-HU" dirty="0" smtClean="0"/>
              <a:t>kiolvasás után is</a:t>
            </a:r>
            <a:endParaRPr lang="hu-HU" dirty="0"/>
          </a:p>
          <a:p>
            <a:pPr lvl="1"/>
            <a:r>
              <a:rPr lang="hu-HU" dirty="0" smtClean="0"/>
              <a:t>gyors (alkalmazás: cache memória)</a:t>
            </a:r>
          </a:p>
          <a:p>
            <a:r>
              <a:rPr lang="hu-HU" u="sng" dirty="0" smtClean="0"/>
              <a:t>hátrány:</a:t>
            </a:r>
          </a:p>
          <a:p>
            <a:pPr lvl="1"/>
            <a:r>
              <a:rPr lang="hu-HU" dirty="0" smtClean="0"/>
              <a:t>drága</a:t>
            </a:r>
          </a:p>
          <a:p>
            <a:pPr lvl="1"/>
            <a:endParaRPr lang="hu-HU" dirty="0"/>
          </a:p>
        </p:txBody>
      </p:sp>
      <p:sp>
        <p:nvSpPr>
          <p:cNvPr id="22" name="Szöveg helye 21"/>
          <p:cNvSpPr>
            <a:spLocks noGrp="1"/>
          </p:cNvSpPr>
          <p:nvPr>
            <p:ph type="body" sz="quarter" idx="3"/>
          </p:nvPr>
        </p:nvSpPr>
        <p:spPr>
          <a:xfrm>
            <a:off x="4645025" y="1623894"/>
            <a:ext cx="4041775" cy="639762"/>
          </a:xfrm>
          <a:solidFill>
            <a:schemeClr val="accent6">
              <a:lumMod val="60000"/>
              <a:lumOff val="40000"/>
            </a:schemeClr>
          </a:solidFill>
        </p:spPr>
        <p:txBody>
          <a:bodyPr anchor="ctr" anchorCtr="0"/>
          <a:lstStyle/>
          <a:p>
            <a:pPr algn="ctr"/>
            <a:r>
              <a:rPr lang="hu-HU" dirty="0" smtClean="0"/>
              <a:t>DRAM</a:t>
            </a:r>
            <a:endParaRPr lang="hu-HU" dirty="0"/>
          </a:p>
        </p:txBody>
      </p:sp>
      <p:sp>
        <p:nvSpPr>
          <p:cNvPr id="23" name="Tartalom helye 22"/>
          <p:cNvSpPr>
            <a:spLocks noGrp="1"/>
          </p:cNvSpPr>
          <p:nvPr>
            <p:ph sz="quarter" idx="4"/>
          </p:nvPr>
        </p:nvSpPr>
        <p:spPr>
          <a:xfrm>
            <a:off x="4645025" y="2263656"/>
            <a:ext cx="4041775" cy="4328790"/>
          </a:xfrm>
          <a:solidFill>
            <a:schemeClr val="accent6">
              <a:lumMod val="20000"/>
              <a:lumOff val="80000"/>
            </a:schemeClr>
          </a:solidFill>
        </p:spPr>
        <p:txBody>
          <a:bodyPr>
            <a:normAutofit/>
          </a:bodyPr>
          <a:lstStyle/>
          <a:p>
            <a:r>
              <a:rPr lang="hu-HU" b="1" dirty="0" smtClean="0"/>
              <a:t>dinamikus</a:t>
            </a:r>
          </a:p>
          <a:p>
            <a:r>
              <a:rPr lang="hu-HU" u="sng" dirty="0" smtClean="0"/>
              <a:t>előny:</a:t>
            </a:r>
          </a:p>
          <a:p>
            <a:pPr lvl="1"/>
            <a:r>
              <a:rPr lang="hu-HU" dirty="0" smtClean="0"/>
              <a:t>olcsó</a:t>
            </a:r>
          </a:p>
          <a:p>
            <a:pPr lvl="1"/>
            <a:r>
              <a:rPr lang="hu-HU" dirty="0" smtClean="0"/>
              <a:t>egyszerű</a:t>
            </a:r>
            <a:br>
              <a:rPr lang="hu-HU" dirty="0" smtClean="0"/>
            </a:br>
            <a:r>
              <a:rPr lang="hu-HU" dirty="0" smtClean="0"/>
              <a:t/>
            </a:r>
            <a:br>
              <a:rPr lang="hu-HU" dirty="0" smtClean="0"/>
            </a:br>
            <a:endParaRPr lang="hu-HU" dirty="0" smtClean="0"/>
          </a:p>
          <a:p>
            <a:r>
              <a:rPr lang="hu-HU" u="sng" dirty="0" smtClean="0"/>
              <a:t>hátrány:</a:t>
            </a:r>
          </a:p>
          <a:p>
            <a:pPr lvl="1"/>
            <a:r>
              <a:rPr lang="hu-HU" dirty="0" smtClean="0"/>
              <a:t>lassú</a:t>
            </a:r>
          </a:p>
          <a:p>
            <a:pPr lvl="1"/>
            <a:r>
              <a:rPr lang="hu-HU" dirty="0" smtClean="0"/>
              <a:t>kóbor áram esetén elvész az adat</a:t>
            </a:r>
          </a:p>
          <a:p>
            <a:pPr lvl="2">
              <a:buFont typeface="Wingdings 3" pitchFamily="18" charset="2"/>
              <a:buChar char=""/>
            </a:pPr>
            <a:r>
              <a:rPr lang="hu-HU" dirty="0" smtClean="0"/>
              <a:t>másodpercenként több ezerszer frissíteni kell</a:t>
            </a:r>
          </a:p>
          <a:p>
            <a:endParaRPr lang="hu-HU" u="sng" dirty="0"/>
          </a:p>
        </p:txBody>
      </p:sp>
      <p:cxnSp>
        <p:nvCxnSpPr>
          <p:cNvPr id="14" name="Egyenes összekötő nyíllal 13"/>
          <p:cNvCxnSpPr/>
          <p:nvPr/>
        </p:nvCxnSpPr>
        <p:spPr>
          <a:xfrm flipH="1">
            <a:off x="3131840" y="1052736"/>
            <a:ext cx="504056" cy="50405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a:off x="5508104" y="1061282"/>
            <a:ext cx="504000" cy="504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6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bg/>
                                          </p:spTgt>
                                        </p:tgtEl>
                                        <p:attrNameLst>
                                          <p:attrName>style.visibility</p:attrName>
                                        </p:attrNameLst>
                                      </p:cBhvr>
                                      <p:to>
                                        <p:strVal val="visible"/>
                                      </p:to>
                                    </p:set>
                                    <p:anim calcmode="lin" valueType="num">
                                      <p:cBhvr>
                                        <p:cTn id="11" dur="500" fill="hold"/>
                                        <p:tgtEl>
                                          <p:spTgt spid="20">
                                            <p:bg/>
                                          </p:spTgt>
                                        </p:tgtEl>
                                        <p:attrNameLst>
                                          <p:attrName>ppt_w</p:attrName>
                                        </p:attrNameLst>
                                      </p:cBhvr>
                                      <p:tavLst>
                                        <p:tav tm="0">
                                          <p:val>
                                            <p:fltVal val="0"/>
                                          </p:val>
                                        </p:tav>
                                        <p:tav tm="100000">
                                          <p:val>
                                            <p:strVal val="#ppt_w"/>
                                          </p:val>
                                        </p:tav>
                                      </p:tavLst>
                                    </p:anim>
                                    <p:anim calcmode="lin" valueType="num">
                                      <p:cBhvr>
                                        <p:cTn id="12" dur="500" fill="hold"/>
                                        <p:tgtEl>
                                          <p:spTgt spid="20">
                                            <p:bg/>
                                          </p:spTgt>
                                        </p:tgtEl>
                                        <p:attrNameLst>
                                          <p:attrName>ppt_h</p:attrName>
                                        </p:attrNameLst>
                                      </p:cBhvr>
                                      <p:tavLst>
                                        <p:tav tm="0">
                                          <p:val>
                                            <p:fltVal val="0"/>
                                          </p:val>
                                        </p:tav>
                                        <p:tav tm="100000">
                                          <p:val>
                                            <p:strVal val="#ppt_h"/>
                                          </p:val>
                                        </p:tav>
                                      </p:tavLst>
                                    </p:anim>
                                    <p:animEffect transition="in" filter="fade">
                                      <p:cBhvr>
                                        <p:cTn id="13" dur="500"/>
                                        <p:tgtEl>
                                          <p:spTgt spid="20">
                                            <p:bg/>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bg/>
                                          </p:spTgt>
                                        </p:tgtEl>
                                        <p:attrNameLst>
                                          <p:attrName>style.visibility</p:attrName>
                                        </p:attrNameLst>
                                      </p:cBhvr>
                                      <p:to>
                                        <p:strVal val="visible"/>
                                      </p:to>
                                    </p:set>
                                    <p:animEffect transition="in" filter="fade">
                                      <p:cBhvr>
                                        <p:cTn id="24" dur="500"/>
                                        <p:tgtEl>
                                          <p:spTgt spid="21">
                                            <p:bg/>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animEffect transition="in" filter="fade">
                                      <p:cBhvr>
                                        <p:cTn id="43" dur="500"/>
                                        <p:tgtEl>
                                          <p:spTgt spid="2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xEl>
                                              <p:pRg st="4" end="4"/>
                                            </p:txEl>
                                          </p:spTgt>
                                        </p:tgtEl>
                                        <p:attrNameLst>
                                          <p:attrName>style.visibility</p:attrName>
                                        </p:attrNameLst>
                                      </p:cBhvr>
                                      <p:to>
                                        <p:strVal val="visible"/>
                                      </p:to>
                                    </p:set>
                                    <p:animEffect transition="in" filter="fade">
                                      <p:cBhvr>
                                        <p:cTn id="48" dur="500"/>
                                        <p:tgtEl>
                                          <p:spTgt spid="21">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animEffect transition="in" filter="fade">
                                      <p:cBhvr>
                                        <p:cTn id="53" dur="500"/>
                                        <p:tgtEl>
                                          <p:spTgt spid="21">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22">
                                            <p:bg/>
                                          </p:spTgt>
                                        </p:tgtEl>
                                        <p:attrNameLst>
                                          <p:attrName>style.visibility</p:attrName>
                                        </p:attrNameLst>
                                      </p:cBhvr>
                                      <p:to>
                                        <p:strVal val="visible"/>
                                      </p:to>
                                    </p:set>
                                    <p:anim calcmode="lin" valueType="num">
                                      <p:cBhvr>
                                        <p:cTn id="62" dur="500" fill="hold"/>
                                        <p:tgtEl>
                                          <p:spTgt spid="22">
                                            <p:bg/>
                                          </p:spTgt>
                                        </p:tgtEl>
                                        <p:attrNameLst>
                                          <p:attrName>ppt_w</p:attrName>
                                        </p:attrNameLst>
                                      </p:cBhvr>
                                      <p:tavLst>
                                        <p:tav tm="0">
                                          <p:val>
                                            <p:fltVal val="0"/>
                                          </p:val>
                                        </p:tav>
                                        <p:tav tm="100000">
                                          <p:val>
                                            <p:strVal val="#ppt_w"/>
                                          </p:val>
                                        </p:tav>
                                      </p:tavLst>
                                    </p:anim>
                                    <p:anim calcmode="lin" valueType="num">
                                      <p:cBhvr>
                                        <p:cTn id="63" dur="500" fill="hold"/>
                                        <p:tgtEl>
                                          <p:spTgt spid="22">
                                            <p:bg/>
                                          </p:spTgt>
                                        </p:tgtEl>
                                        <p:attrNameLst>
                                          <p:attrName>ppt_h</p:attrName>
                                        </p:attrNameLst>
                                      </p:cBhvr>
                                      <p:tavLst>
                                        <p:tav tm="0">
                                          <p:val>
                                            <p:fltVal val="0"/>
                                          </p:val>
                                        </p:tav>
                                        <p:tav tm="100000">
                                          <p:val>
                                            <p:strVal val="#ppt_h"/>
                                          </p:val>
                                        </p:tav>
                                      </p:tavLst>
                                    </p:anim>
                                    <p:animEffect transition="in" filter="fade">
                                      <p:cBhvr>
                                        <p:cTn id="64" dur="500"/>
                                        <p:tgtEl>
                                          <p:spTgt spid="22">
                                            <p:bg/>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p:cTn id="69"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2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bg/>
                                          </p:spTgt>
                                        </p:tgtEl>
                                        <p:attrNameLst>
                                          <p:attrName>style.visibility</p:attrName>
                                        </p:attrNameLst>
                                      </p:cBhvr>
                                      <p:to>
                                        <p:strVal val="visible"/>
                                      </p:to>
                                    </p:set>
                                    <p:animEffect transition="in" filter="fade">
                                      <p:cBhvr>
                                        <p:cTn id="76" dur="500"/>
                                        <p:tgtEl>
                                          <p:spTgt spid="23">
                                            <p:bg/>
                                          </p:spTgt>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3">
                                            <p:txEl>
                                              <p:pRg st="0" end="0"/>
                                            </p:txEl>
                                          </p:spTgt>
                                        </p:tgtEl>
                                        <p:attrNameLst>
                                          <p:attrName>style.visibility</p:attrName>
                                        </p:attrNameLst>
                                      </p:cBhvr>
                                      <p:to>
                                        <p:strVal val="visible"/>
                                      </p:to>
                                    </p:set>
                                    <p:animEffect transition="in" filter="fade">
                                      <p:cBhvr>
                                        <p:cTn id="80" dur="500"/>
                                        <p:tgtEl>
                                          <p:spTgt spid="2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xEl>
                                              <p:pRg st="1" end="1"/>
                                            </p:txEl>
                                          </p:spTgt>
                                        </p:tgtEl>
                                        <p:attrNameLst>
                                          <p:attrName>style.visibility</p:attrName>
                                        </p:attrNameLst>
                                      </p:cBhvr>
                                      <p:to>
                                        <p:strVal val="visible"/>
                                      </p:to>
                                    </p:set>
                                    <p:animEffect transition="in" filter="fade">
                                      <p:cBhvr>
                                        <p:cTn id="85" dur="500"/>
                                        <p:tgtEl>
                                          <p:spTgt spid="23">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3">
                                            <p:txEl>
                                              <p:pRg st="2" end="2"/>
                                            </p:txEl>
                                          </p:spTgt>
                                        </p:tgtEl>
                                        <p:attrNameLst>
                                          <p:attrName>style.visibility</p:attrName>
                                        </p:attrNameLst>
                                      </p:cBhvr>
                                      <p:to>
                                        <p:strVal val="visible"/>
                                      </p:to>
                                    </p:set>
                                    <p:animEffect transition="in" filter="fade">
                                      <p:cBhvr>
                                        <p:cTn id="90" dur="500"/>
                                        <p:tgtEl>
                                          <p:spTgt spid="23">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xEl>
                                              <p:pRg st="3" end="3"/>
                                            </p:txEl>
                                          </p:spTgt>
                                        </p:tgtEl>
                                        <p:attrNameLst>
                                          <p:attrName>style.visibility</p:attrName>
                                        </p:attrNameLst>
                                      </p:cBhvr>
                                      <p:to>
                                        <p:strVal val="visible"/>
                                      </p:to>
                                    </p:set>
                                    <p:animEffect transition="in" filter="fade">
                                      <p:cBhvr>
                                        <p:cTn id="95" dur="500"/>
                                        <p:tgtEl>
                                          <p:spTgt spid="23">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3">
                                            <p:txEl>
                                              <p:pRg st="4" end="4"/>
                                            </p:txEl>
                                          </p:spTgt>
                                        </p:tgtEl>
                                        <p:attrNameLst>
                                          <p:attrName>style.visibility</p:attrName>
                                        </p:attrNameLst>
                                      </p:cBhvr>
                                      <p:to>
                                        <p:strVal val="visible"/>
                                      </p:to>
                                    </p:set>
                                    <p:animEffect transition="in" filter="fade">
                                      <p:cBhvr>
                                        <p:cTn id="100" dur="500"/>
                                        <p:tgtEl>
                                          <p:spTgt spid="23">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
                                            <p:txEl>
                                              <p:pRg st="5" end="5"/>
                                            </p:txEl>
                                          </p:spTgt>
                                        </p:tgtEl>
                                        <p:attrNameLst>
                                          <p:attrName>style.visibility</p:attrName>
                                        </p:attrNameLst>
                                      </p:cBhvr>
                                      <p:to>
                                        <p:strVal val="visible"/>
                                      </p:to>
                                    </p:set>
                                    <p:animEffect transition="in" filter="fade">
                                      <p:cBhvr>
                                        <p:cTn id="105" dur="500"/>
                                        <p:tgtEl>
                                          <p:spTgt spid="23">
                                            <p:txEl>
                                              <p:pRg st="5" end="5"/>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3">
                                            <p:txEl>
                                              <p:pRg st="6" end="6"/>
                                            </p:txEl>
                                          </p:spTgt>
                                        </p:tgtEl>
                                        <p:attrNameLst>
                                          <p:attrName>style.visibility</p:attrName>
                                        </p:attrNameLst>
                                      </p:cBhvr>
                                      <p:to>
                                        <p:strVal val="visible"/>
                                      </p:to>
                                    </p:set>
                                    <p:animEffect transition="in" filter="fade">
                                      <p:cBhvr>
                                        <p:cTn id="110" dur="500"/>
                                        <p:tgtEl>
                                          <p:spTgt spid="23">
                                            <p:txEl>
                                              <p:pRg st="6" end="6"/>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
                                            <p:txEl>
                                              <p:pRg st="7" end="7"/>
                                            </p:txEl>
                                          </p:spTgt>
                                        </p:tgtEl>
                                        <p:attrNameLst>
                                          <p:attrName>style.visibility</p:attrName>
                                        </p:attrNameLst>
                                      </p:cBhvr>
                                      <p:to>
                                        <p:strVal val="visible"/>
                                      </p:to>
                                    </p:set>
                                    <p:animEffect transition="in" filter="fade">
                                      <p:cBhvr>
                                        <p:cTn id="115"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build="p" animBg="1"/>
      <p:bldP spid="2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9BBB5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 RAM fejlődése</a:t>
            </a:r>
            <a:endParaRPr lang="hu-HU" b="1" dirty="0">
              <a:solidFill>
                <a:schemeClr val="bg1"/>
              </a:solidFill>
              <a:effectLst>
                <a:outerShdw blurRad="38100" dist="38100" dir="2700000" algn="tl">
                  <a:srgbClr val="000000">
                    <a:alpha val="43137"/>
                  </a:srgbClr>
                </a:outerShdw>
              </a:effectLst>
            </a:endParaRPr>
          </a:p>
        </p:txBody>
      </p:sp>
      <p:cxnSp>
        <p:nvCxnSpPr>
          <p:cNvPr id="6" name="Egyenes összekötő nyíllal 5"/>
          <p:cNvCxnSpPr/>
          <p:nvPr/>
        </p:nvCxnSpPr>
        <p:spPr>
          <a:xfrm>
            <a:off x="467544" y="1124744"/>
            <a:ext cx="0" cy="5184576"/>
          </a:xfrm>
          <a:prstGeom prst="straightConnector1">
            <a:avLst/>
          </a:prstGeom>
          <a:ln w="1143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artalom helye 7"/>
          <p:cNvSpPr>
            <a:spLocks noGrp="1"/>
          </p:cNvSpPr>
          <p:nvPr>
            <p:ph idx="1"/>
          </p:nvPr>
        </p:nvSpPr>
        <p:spPr>
          <a:xfrm>
            <a:off x="611560" y="1628800"/>
            <a:ext cx="8424936" cy="4968552"/>
          </a:xfrm>
        </p:spPr>
        <p:txBody>
          <a:bodyPr>
            <a:normAutofit/>
          </a:bodyPr>
          <a:lstStyle/>
          <a:p>
            <a:r>
              <a:rPr lang="hu-HU" b="1" dirty="0" smtClean="0"/>
              <a:t>DRAM: </a:t>
            </a:r>
            <a:r>
              <a:rPr lang="hu-HU" sz="2800" dirty="0" smtClean="0"/>
              <a:t>90-es évek elejéig</a:t>
            </a:r>
          </a:p>
          <a:p>
            <a:pPr marL="1071563" lvl="1">
              <a:buFont typeface="Wingdings 3" pitchFamily="18" charset="2"/>
              <a:buChar char=""/>
            </a:pPr>
            <a:r>
              <a:rPr lang="hu-HU" dirty="0" smtClean="0"/>
              <a:t>FPM-RAM</a:t>
            </a:r>
          </a:p>
          <a:p>
            <a:pPr marL="1071563" lvl="1">
              <a:buFont typeface="Wingdings 3" pitchFamily="18" charset="2"/>
              <a:buChar char=""/>
            </a:pPr>
            <a:r>
              <a:rPr lang="hu-HU" dirty="0" smtClean="0"/>
              <a:t>EDO-RAM</a:t>
            </a:r>
          </a:p>
          <a:p>
            <a:endParaRPr lang="hu-HU" b="1" dirty="0" smtClean="0"/>
          </a:p>
          <a:p>
            <a:r>
              <a:rPr lang="hu-HU" b="1" dirty="0" smtClean="0"/>
              <a:t>SDRAM: </a:t>
            </a:r>
          </a:p>
          <a:p>
            <a:pPr marL="1071563" lvl="1">
              <a:buFont typeface="Wingdings 3" pitchFamily="18" charset="2"/>
              <a:buChar char=""/>
            </a:pPr>
            <a:r>
              <a:rPr lang="hu-HU" dirty="0"/>
              <a:t>133 </a:t>
            </a:r>
            <a:r>
              <a:rPr lang="hu-HU" dirty="0" smtClean="0"/>
              <a:t>MHz-ig (</a:t>
            </a:r>
            <a:r>
              <a:rPr lang="hu-HU" dirty="0"/>
              <a:t>észrevehető </a:t>
            </a:r>
            <a:r>
              <a:rPr lang="hu-HU" dirty="0" smtClean="0"/>
              <a:t>teljesítménynövekedés</a:t>
            </a:r>
            <a:r>
              <a:rPr lang="hu-HU" dirty="0"/>
              <a:t>)</a:t>
            </a:r>
          </a:p>
          <a:p>
            <a:pPr marL="1071563" lvl="1">
              <a:buFont typeface="Wingdings 3" pitchFamily="18" charset="2"/>
              <a:buChar char=""/>
            </a:pPr>
            <a:r>
              <a:rPr lang="hu-HU" dirty="0"/>
              <a:t>jelölésük órajel szerint (</a:t>
            </a:r>
            <a:r>
              <a:rPr lang="hu-HU" dirty="0" smtClean="0"/>
              <a:t>PC66)</a:t>
            </a:r>
          </a:p>
          <a:p>
            <a:pPr marL="1071563" lvl="1">
              <a:buFont typeface="Wingdings 3" pitchFamily="18" charset="2"/>
              <a:buChar char=""/>
            </a:pPr>
            <a:r>
              <a:rPr lang="hu-HU" dirty="0" smtClean="0"/>
              <a:t>128-256-512 MB</a:t>
            </a:r>
            <a:endParaRPr lang="hu-HU" dirty="0"/>
          </a:p>
        </p:txBody>
      </p:sp>
      <p:grpSp>
        <p:nvGrpSpPr>
          <p:cNvPr id="11" name="Csoportba foglalás 10"/>
          <p:cNvGrpSpPr/>
          <p:nvPr/>
        </p:nvGrpSpPr>
        <p:grpSpPr>
          <a:xfrm>
            <a:off x="3347864" y="2276872"/>
            <a:ext cx="4824536" cy="954107"/>
            <a:chOff x="3347864" y="2276872"/>
            <a:chExt cx="4320480" cy="954107"/>
          </a:xfrm>
        </p:grpSpPr>
        <p:sp>
          <p:nvSpPr>
            <p:cNvPr id="9" name="Jobb oldali kapcsos zárójel 8"/>
            <p:cNvSpPr/>
            <p:nvPr/>
          </p:nvSpPr>
          <p:spPr>
            <a:xfrm>
              <a:off x="3347864" y="2348880"/>
              <a:ext cx="360040" cy="79208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0" name="Szövegdoboz 9"/>
            <p:cNvSpPr txBox="1"/>
            <p:nvPr/>
          </p:nvSpPr>
          <p:spPr>
            <a:xfrm>
              <a:off x="3754270" y="2276872"/>
              <a:ext cx="3914074" cy="954107"/>
            </a:xfrm>
            <a:prstGeom prst="rect">
              <a:avLst/>
            </a:prstGeom>
            <a:noFill/>
          </p:spPr>
          <p:txBody>
            <a:bodyPr wrap="square" rtlCol="0">
              <a:spAutoFit/>
            </a:bodyPr>
            <a:lstStyle/>
            <a:p>
              <a:r>
                <a:rPr lang="hu-HU" sz="2800" dirty="0" smtClean="0"/>
                <a:t>Csekély sebességnövekedés</a:t>
              </a:r>
              <a:br>
                <a:rPr lang="hu-HU" sz="2800" dirty="0" smtClean="0"/>
              </a:br>
              <a:r>
                <a:rPr lang="hu-HU" sz="2800" dirty="0" smtClean="0"/>
                <a:t>8-16-32 MB</a:t>
              </a:r>
              <a:endParaRPr lang="hu-HU" sz="2800" dirty="0"/>
            </a:p>
          </p:txBody>
        </p:sp>
      </p:gr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33952">
            <a:off x="7317088" y="2013406"/>
            <a:ext cx="2437971" cy="22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408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9BBB5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 RAM napjainkban</a:t>
            </a:r>
            <a:endParaRPr lang="hu-HU" b="1" dirty="0">
              <a:solidFill>
                <a:schemeClr val="bg1"/>
              </a:solidFill>
              <a:effectLst>
                <a:outerShdw blurRad="38100" dist="38100" dir="2700000" algn="tl">
                  <a:srgbClr val="000000">
                    <a:alpha val="43137"/>
                  </a:srgbClr>
                </a:outerShdw>
              </a:effectLst>
            </a:endParaRPr>
          </a:p>
        </p:txBody>
      </p:sp>
      <p:sp>
        <p:nvSpPr>
          <p:cNvPr id="8" name="Tartalom helye 7"/>
          <p:cNvSpPr>
            <a:spLocks noGrp="1"/>
          </p:cNvSpPr>
          <p:nvPr>
            <p:ph idx="1"/>
          </p:nvPr>
        </p:nvSpPr>
        <p:spPr>
          <a:xfrm>
            <a:off x="611560" y="1340768"/>
            <a:ext cx="8229600" cy="5472608"/>
          </a:xfrm>
        </p:spPr>
        <p:txBody>
          <a:bodyPr>
            <a:normAutofit fontScale="92500" lnSpcReduction="10000"/>
          </a:bodyPr>
          <a:lstStyle/>
          <a:p>
            <a:pPr algn="just"/>
            <a:r>
              <a:rPr lang="hu-HU" sz="2800" b="1" u="sng" dirty="0" smtClean="0"/>
              <a:t>DDR </a:t>
            </a:r>
            <a:r>
              <a:rPr lang="hu-HU" sz="2800" u="sng" dirty="0" smtClean="0"/>
              <a:t>(</a:t>
            </a:r>
            <a:r>
              <a:rPr lang="hu-HU" sz="2800" b="1" u="sng" dirty="0" err="1" smtClean="0"/>
              <a:t>D</a:t>
            </a:r>
            <a:r>
              <a:rPr lang="hu-HU" sz="2800" u="sng" dirty="0" err="1" smtClean="0"/>
              <a:t>ouble</a:t>
            </a:r>
            <a:r>
              <a:rPr lang="hu-HU" sz="2800" b="1" u="sng" dirty="0" smtClean="0"/>
              <a:t> D</a:t>
            </a:r>
            <a:r>
              <a:rPr lang="hu-HU" sz="2800" u="sng" dirty="0" smtClean="0"/>
              <a:t>ata</a:t>
            </a:r>
            <a:r>
              <a:rPr lang="hu-HU" sz="2800" b="1" u="sng" dirty="0" smtClean="0"/>
              <a:t> </a:t>
            </a:r>
            <a:r>
              <a:rPr lang="hu-HU" sz="2800" b="1" u="sng" dirty="0" err="1" smtClean="0"/>
              <a:t>R</a:t>
            </a:r>
            <a:r>
              <a:rPr lang="hu-HU" sz="2800" u="sng" dirty="0" err="1" smtClean="0"/>
              <a:t>ate</a:t>
            </a:r>
            <a:r>
              <a:rPr lang="hu-HU" sz="2800" u="sng" dirty="0" smtClean="0"/>
              <a:t>)</a:t>
            </a:r>
          </a:p>
          <a:p>
            <a:pPr marL="1252538" lvl="1" indent="-466725" algn="just">
              <a:buFont typeface="Wingdings 3" pitchFamily="18" charset="2"/>
              <a:buChar char=""/>
            </a:pPr>
            <a:r>
              <a:rPr lang="hu-HU" dirty="0" smtClean="0"/>
              <a:t>kétszeres adatátvitel </a:t>
            </a:r>
            <a:r>
              <a:rPr lang="hu-HU" dirty="0" smtClean="0">
                <a:sym typeface="Wingdings 3"/>
              </a:rPr>
              <a:t> órajelenként 2 bitet szállít</a:t>
            </a:r>
            <a:br>
              <a:rPr lang="hu-HU" dirty="0" smtClean="0">
                <a:sym typeface="Wingdings 3"/>
              </a:rPr>
            </a:br>
            <a:endParaRPr lang="hu-HU" dirty="0" smtClean="0">
              <a:sym typeface="Wingdings 3"/>
            </a:endParaRPr>
          </a:p>
          <a:p>
            <a:pPr algn="just"/>
            <a:r>
              <a:rPr lang="hu-HU" sz="2800" b="1" u="sng" dirty="0" smtClean="0"/>
              <a:t>DDR2</a:t>
            </a:r>
            <a:endParaRPr lang="hu-HU" sz="2800" b="1" u="sng" dirty="0"/>
          </a:p>
          <a:p>
            <a:pPr marL="1252538" lvl="1" indent="-466725" algn="just">
              <a:buFont typeface="Wingdings 3" pitchFamily="18" charset="2"/>
              <a:buChar char=""/>
            </a:pPr>
            <a:r>
              <a:rPr lang="hu-HU" u="sng" dirty="0" smtClean="0">
                <a:sym typeface="Wingdings 3"/>
              </a:rPr>
              <a:t>előnyei:</a:t>
            </a:r>
          </a:p>
          <a:p>
            <a:pPr marL="1970088" lvl="1" indent="-466725" algn="just">
              <a:buFont typeface="Calibri" pitchFamily="34" charset="0"/>
              <a:buChar char="–"/>
            </a:pPr>
            <a:r>
              <a:rPr lang="hu-HU" dirty="0" smtClean="0">
                <a:sym typeface="Wingdings 3"/>
              </a:rPr>
              <a:t>alacsonyabb energiafogyasztás / hőmérséklet</a:t>
            </a:r>
          </a:p>
          <a:p>
            <a:pPr marL="1970088" lvl="1" indent="-466725" algn="just">
              <a:buFont typeface="Calibri" pitchFamily="34" charset="0"/>
              <a:buChar char="–"/>
            </a:pPr>
            <a:r>
              <a:rPr lang="hu-HU" dirty="0" smtClean="0">
                <a:sym typeface="Wingdings 3"/>
              </a:rPr>
              <a:t>magasabb órajel</a:t>
            </a:r>
          </a:p>
          <a:p>
            <a:pPr marL="1970088" lvl="1" indent="-466725" algn="just">
              <a:buFont typeface="Calibri" pitchFamily="34" charset="0"/>
              <a:buChar char="–"/>
            </a:pPr>
            <a:r>
              <a:rPr lang="hu-HU" dirty="0">
                <a:sym typeface="Wingdings 3"/>
              </a:rPr>
              <a:t> </a:t>
            </a:r>
            <a:r>
              <a:rPr lang="hu-HU" dirty="0" smtClean="0">
                <a:sym typeface="Wingdings 3"/>
              </a:rPr>
              <a:t>órajelenként 4 bit</a:t>
            </a:r>
          </a:p>
          <a:p>
            <a:pPr algn="just"/>
            <a:r>
              <a:rPr lang="hu-HU" sz="2800" b="1" u="sng" dirty="0" smtClean="0"/>
              <a:t>DDR3</a:t>
            </a:r>
            <a:endParaRPr lang="hu-HU" sz="2800" b="1" u="sng" dirty="0"/>
          </a:p>
          <a:p>
            <a:pPr marL="1071563" lvl="1" algn="just">
              <a:buFont typeface="Wingdings 3" pitchFamily="18" charset="2"/>
              <a:buChar char=""/>
            </a:pPr>
            <a:r>
              <a:rPr lang="hu-HU" dirty="0">
                <a:sym typeface="Wingdings 3"/>
              </a:rPr>
              <a:t> </a:t>
            </a:r>
            <a:r>
              <a:rPr lang="hu-HU" u="sng" dirty="0">
                <a:sym typeface="Wingdings 3"/>
              </a:rPr>
              <a:t>előnyei</a:t>
            </a:r>
            <a:r>
              <a:rPr lang="hu-HU" u="sng" dirty="0" smtClean="0">
                <a:sym typeface="Wingdings 3"/>
              </a:rPr>
              <a:t>:</a:t>
            </a:r>
            <a:r>
              <a:rPr lang="hu-HU" dirty="0" smtClean="0">
                <a:sym typeface="Wingdings 3"/>
              </a:rPr>
              <a:t> </a:t>
            </a:r>
          </a:p>
          <a:p>
            <a:pPr marL="1970088" lvl="1" indent="-466725" algn="just">
              <a:buFont typeface="Calibri" pitchFamily="34" charset="0"/>
              <a:buChar char="–"/>
            </a:pPr>
            <a:r>
              <a:rPr lang="hu-HU" dirty="0">
                <a:sym typeface="Wingdings 3"/>
              </a:rPr>
              <a:t>viszonylag </a:t>
            </a:r>
            <a:r>
              <a:rPr lang="hu-HU" dirty="0" smtClean="0">
                <a:sym typeface="Wingdings 3"/>
              </a:rPr>
              <a:t>olcsó</a:t>
            </a:r>
            <a:endParaRPr lang="hu-HU" dirty="0">
              <a:sym typeface="Wingdings 3"/>
            </a:endParaRPr>
          </a:p>
          <a:p>
            <a:pPr marL="1970088" lvl="1" indent="-466725" algn="just">
              <a:buFont typeface="Calibri" pitchFamily="34" charset="0"/>
              <a:buChar char="–"/>
            </a:pPr>
            <a:r>
              <a:rPr lang="hu-HU" dirty="0" smtClean="0">
                <a:sym typeface="Wingdings 3"/>
              </a:rPr>
              <a:t>2000 MHz-ig</a:t>
            </a:r>
            <a:endParaRPr lang="hu-HU" dirty="0">
              <a:sym typeface="Wingdings 3"/>
            </a:endParaRPr>
          </a:p>
          <a:p>
            <a:pPr marL="1071563" lvl="1" algn="just">
              <a:buFont typeface="Wingdings 3" pitchFamily="18" charset="2"/>
              <a:buChar char=""/>
            </a:pPr>
            <a:endParaRPr lang="hu-HU" dirty="0" smtClean="0"/>
          </a:p>
        </p:txBody>
      </p:sp>
      <p:cxnSp>
        <p:nvCxnSpPr>
          <p:cNvPr id="12" name="Egyenes összekötő nyíllal 11"/>
          <p:cNvCxnSpPr/>
          <p:nvPr/>
        </p:nvCxnSpPr>
        <p:spPr>
          <a:xfrm>
            <a:off x="467544" y="1124744"/>
            <a:ext cx="0" cy="5184576"/>
          </a:xfrm>
          <a:prstGeom prst="straightConnector1">
            <a:avLst/>
          </a:prstGeom>
          <a:ln w="1143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096" y="4509120"/>
            <a:ext cx="3479513" cy="173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804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48672" y="764704"/>
            <a:ext cx="4572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ím 1"/>
          <p:cNvSpPr txBox="1">
            <a:spLocks/>
          </p:cNvSpPr>
          <p:nvPr/>
        </p:nvSpPr>
        <p:spPr>
          <a:xfrm>
            <a:off x="0" y="0"/>
            <a:ext cx="9144000" cy="980728"/>
          </a:xfrm>
          <a:prstGeom prst="rect">
            <a:avLst/>
          </a:prstGeom>
          <a:solidFill>
            <a:srgbClr val="9BBB5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 DDR RAM jellemzői</a:t>
            </a:r>
            <a:endParaRPr lang="hu-HU" b="1" dirty="0">
              <a:solidFill>
                <a:schemeClr val="bg1"/>
              </a:solidFill>
              <a:effectLst>
                <a:outerShdw blurRad="38100" dist="38100" dir="2700000" algn="tl">
                  <a:srgbClr val="000000">
                    <a:alpha val="43137"/>
                  </a:srgbClr>
                </a:outerShdw>
              </a:effectLst>
            </a:endParaRPr>
          </a:p>
        </p:txBody>
      </p:sp>
      <p:sp>
        <p:nvSpPr>
          <p:cNvPr id="4" name="Tartalom helye 3"/>
          <p:cNvSpPr>
            <a:spLocks noGrp="1"/>
          </p:cNvSpPr>
          <p:nvPr>
            <p:ph idx="1"/>
          </p:nvPr>
        </p:nvSpPr>
        <p:spPr/>
        <p:txBody>
          <a:bodyPr>
            <a:normAutofit fontScale="92500" lnSpcReduction="10000"/>
          </a:bodyPr>
          <a:lstStyle/>
          <a:p>
            <a:r>
              <a:rPr lang="hu-HU" sz="2800" b="1" u="sng" dirty="0" smtClean="0"/>
              <a:t>Gyártó</a:t>
            </a:r>
          </a:p>
          <a:p>
            <a:pPr marL="1160463">
              <a:buFont typeface="Wingdings 3" pitchFamily="18" charset="2"/>
              <a:buChar char="9"/>
            </a:pPr>
            <a:r>
              <a:rPr lang="hu-HU" sz="2600" dirty="0" smtClean="0"/>
              <a:t>Pl. Kingston, </a:t>
            </a:r>
            <a:r>
              <a:rPr lang="hu-HU" sz="2600" dirty="0" err="1" smtClean="0"/>
              <a:t>KingMax</a:t>
            </a:r>
            <a:r>
              <a:rPr lang="hu-HU" sz="2600" dirty="0" smtClean="0"/>
              <a:t>, Samsung, </a:t>
            </a:r>
            <a:r>
              <a:rPr lang="hu-HU" sz="2600" dirty="0" err="1" smtClean="0"/>
              <a:t>Geil</a:t>
            </a:r>
            <a:r>
              <a:rPr lang="hu-HU" sz="2600" dirty="0" smtClean="0"/>
              <a:t> </a:t>
            </a:r>
          </a:p>
          <a:p>
            <a:r>
              <a:rPr lang="hu-HU" sz="2800" b="1" u="sng" dirty="0" smtClean="0"/>
              <a:t>Memória méret</a:t>
            </a:r>
            <a:endParaRPr lang="hu-HU" sz="2800" b="1" u="sng" dirty="0"/>
          </a:p>
          <a:p>
            <a:pPr marL="1160463">
              <a:buFont typeface="Wingdings 3" pitchFamily="18" charset="2"/>
              <a:buChar char="9"/>
            </a:pPr>
            <a:r>
              <a:rPr lang="hu-HU" sz="2600" dirty="0" smtClean="0"/>
              <a:t>csak, akkor befolyásolja a gép teljesítményét, ha kevés</a:t>
            </a:r>
          </a:p>
          <a:p>
            <a:pPr marL="1160463">
              <a:buFont typeface="Wingdings 3" pitchFamily="18" charset="2"/>
              <a:buChar char="9"/>
            </a:pPr>
            <a:r>
              <a:rPr lang="hu-HU" sz="2600" dirty="0" smtClean="0"/>
              <a:t>Pl. 256-512 MB; 1-2-4-8 GB</a:t>
            </a:r>
          </a:p>
          <a:p>
            <a:r>
              <a:rPr lang="hu-HU" sz="2800" b="1" u="sng" dirty="0" smtClean="0"/>
              <a:t>Buszsebesség</a:t>
            </a:r>
            <a:endParaRPr lang="hu-HU" sz="2800" b="1" u="sng" dirty="0"/>
          </a:p>
          <a:p>
            <a:pPr marL="1160463">
              <a:buFont typeface="Wingdings 3" pitchFamily="18" charset="2"/>
              <a:buChar char="9"/>
            </a:pPr>
            <a:r>
              <a:rPr lang="hu-HU" sz="2600" dirty="0" smtClean="0"/>
              <a:t>a processzor és a memória kommunikációjának sebessége</a:t>
            </a:r>
          </a:p>
          <a:p>
            <a:pPr marL="1160463">
              <a:buFont typeface="Wingdings 3" pitchFamily="18" charset="2"/>
              <a:buChar char="9"/>
            </a:pPr>
            <a:r>
              <a:rPr lang="hu-HU" sz="2600" dirty="0" smtClean="0"/>
              <a:t>Pl.  333-667-1066-1333-1600-1800-2000 MHz</a:t>
            </a:r>
          </a:p>
          <a:p>
            <a:r>
              <a:rPr lang="hu-HU" sz="2800" b="1" u="sng" dirty="0" smtClean="0"/>
              <a:t>Hibajavítás</a:t>
            </a:r>
            <a:endParaRPr lang="hu-HU" sz="2800" b="1" u="sng" dirty="0"/>
          </a:p>
          <a:p>
            <a:pPr marL="1160463">
              <a:buFont typeface="Wingdings 3" pitchFamily="18" charset="2"/>
              <a:buChar char="9"/>
            </a:pPr>
            <a:r>
              <a:rPr lang="hu-HU" sz="2600" dirty="0"/>
              <a:t>ECC = </a:t>
            </a:r>
            <a:r>
              <a:rPr lang="hu-HU" sz="2600" dirty="0" err="1"/>
              <a:t>Error</a:t>
            </a:r>
            <a:r>
              <a:rPr lang="hu-HU" sz="2600" dirty="0"/>
              <a:t> </a:t>
            </a:r>
            <a:r>
              <a:rPr lang="hu-HU" sz="2600" dirty="0" err="1"/>
              <a:t>Checking</a:t>
            </a:r>
            <a:r>
              <a:rPr lang="hu-HU" sz="2600" dirty="0"/>
              <a:t> and </a:t>
            </a:r>
            <a:r>
              <a:rPr lang="hu-HU" sz="2600" dirty="0" err="1"/>
              <a:t>Correcting</a:t>
            </a:r>
            <a:endParaRPr lang="hu-HU" sz="2600" dirty="0"/>
          </a:p>
          <a:p>
            <a:pPr marL="639763" indent="0">
              <a:buNone/>
            </a:pPr>
            <a:endParaRPr lang="hu-HU" sz="2000" dirty="0" smtClean="0"/>
          </a:p>
          <a:p>
            <a:pPr marL="639763" indent="0">
              <a:buNone/>
            </a:pPr>
            <a:endParaRPr lang="hu-HU" sz="2000" dirty="0" smtClean="0"/>
          </a:p>
          <a:p>
            <a:pPr marL="982663">
              <a:buFont typeface="Wingdings 3" pitchFamily="18" charset="2"/>
              <a:buChar char="9"/>
            </a:pPr>
            <a:endParaRPr lang="hu-HU" sz="2000" dirty="0"/>
          </a:p>
          <a:p>
            <a:pPr marL="982663">
              <a:buFont typeface="Wingdings 3" pitchFamily="18" charset="2"/>
              <a:buChar char="9"/>
            </a:pPr>
            <a:endParaRPr lang="hu-HU" sz="2000" dirty="0" smtClean="0"/>
          </a:p>
          <a:p>
            <a:pPr lvl="1"/>
            <a:endParaRPr lang="hu-HU" sz="2000" u="sng" dirty="0" smtClean="0"/>
          </a:p>
          <a:p>
            <a:endParaRPr lang="hu-HU" dirty="0"/>
          </a:p>
        </p:txBody>
      </p:sp>
    </p:spTree>
    <p:extLst>
      <p:ext uri="{BB962C8B-B14F-4D97-AF65-F5344CB8AC3E}">
        <p14:creationId xmlns:p14="http://schemas.microsoft.com/office/powerpoint/2010/main" val="957815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8264" y="1000367"/>
            <a:ext cx="2443908" cy="183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ím 1"/>
          <p:cNvSpPr txBox="1">
            <a:spLocks/>
          </p:cNvSpPr>
          <p:nvPr/>
        </p:nvSpPr>
        <p:spPr>
          <a:xfrm>
            <a:off x="0" y="0"/>
            <a:ext cx="9144000" cy="980728"/>
          </a:xfrm>
          <a:prstGeom prst="rect">
            <a:avLst/>
          </a:prstGeom>
          <a:solidFill>
            <a:srgbClr val="9BBB5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 RAM speciális fajtája – </a:t>
            </a:r>
            <a:r>
              <a:rPr lang="hu-HU" b="1" dirty="0" smtClean="0">
                <a:solidFill>
                  <a:schemeClr val="bg1"/>
                </a:solidFill>
                <a:effectLst>
                  <a:outerShdw blurRad="38100" dist="38100" dir="2700000" algn="tl">
                    <a:srgbClr val="000000">
                      <a:alpha val="43137"/>
                    </a:srgbClr>
                  </a:outerShdw>
                </a:effectLst>
              </a:rPr>
              <a:t>a </a:t>
            </a:r>
            <a:r>
              <a:rPr lang="hu-HU" b="1" dirty="0" smtClean="0">
                <a:solidFill>
                  <a:schemeClr val="bg1"/>
                </a:solidFill>
                <a:effectLst>
                  <a:outerShdw blurRad="38100" dist="38100" dir="2700000" algn="tl">
                    <a:srgbClr val="000000">
                      <a:alpha val="43137"/>
                    </a:srgbClr>
                  </a:outerShdw>
                </a:effectLst>
              </a:rPr>
              <a:t>cache</a:t>
            </a:r>
            <a:endParaRPr lang="hu-HU" b="1" dirty="0">
              <a:solidFill>
                <a:schemeClr val="bg1"/>
              </a:solidFill>
              <a:effectLst>
                <a:outerShdw blurRad="38100" dist="38100" dir="2700000" algn="tl">
                  <a:srgbClr val="000000">
                    <a:alpha val="43137"/>
                  </a:srgbClr>
                </a:outerShdw>
              </a:effectLst>
            </a:endParaRPr>
          </a:p>
        </p:txBody>
      </p:sp>
      <p:sp>
        <p:nvSpPr>
          <p:cNvPr id="4" name="Tartalom helye 3"/>
          <p:cNvSpPr>
            <a:spLocks noGrp="1"/>
          </p:cNvSpPr>
          <p:nvPr>
            <p:ph idx="1"/>
          </p:nvPr>
        </p:nvSpPr>
        <p:spPr/>
        <p:txBody>
          <a:bodyPr>
            <a:normAutofit/>
          </a:bodyPr>
          <a:lstStyle/>
          <a:p>
            <a:pPr algn="just"/>
            <a:r>
              <a:rPr lang="hu-HU" sz="2800" b="1" dirty="0" smtClean="0"/>
              <a:t>Cache</a:t>
            </a:r>
            <a:r>
              <a:rPr lang="hu-HU" sz="2800" dirty="0" smtClean="0"/>
              <a:t> = GYORSÍTÓTÁR</a:t>
            </a:r>
          </a:p>
          <a:p>
            <a:pPr algn="just"/>
            <a:r>
              <a:rPr lang="hu-HU" sz="2800" dirty="0" smtClean="0"/>
              <a:t>Alapja az </a:t>
            </a:r>
            <a:r>
              <a:rPr lang="hu-HU" sz="2800" b="1" dirty="0" smtClean="0"/>
              <a:t>SRAM</a:t>
            </a:r>
            <a:r>
              <a:rPr lang="hu-HU" sz="2800" dirty="0" smtClean="0"/>
              <a:t> (statikus RAM)</a:t>
            </a:r>
          </a:p>
          <a:p>
            <a:pPr algn="just"/>
            <a:r>
              <a:rPr lang="hu-HU" sz="2800" b="1" u="sng" dirty="0" smtClean="0"/>
              <a:t>Feladata:</a:t>
            </a:r>
            <a:r>
              <a:rPr lang="hu-HU" sz="2800" b="1" dirty="0" smtClean="0"/>
              <a:t> </a:t>
            </a:r>
            <a:r>
              <a:rPr lang="hu-HU" sz="2800" dirty="0" smtClean="0"/>
              <a:t>a gyors processzor és lassabb eszközök (háttértár, memória) közti sebességkülönbségek kompenzálása  </a:t>
            </a:r>
            <a:endParaRPr lang="hu-HU" sz="2800" b="1" u="sng" dirty="0" smtClean="0"/>
          </a:p>
          <a:p>
            <a:pPr algn="just"/>
            <a:r>
              <a:rPr lang="hu-HU" sz="2800" b="1" u="sng" dirty="0" smtClean="0"/>
              <a:t>A cache működési elve:</a:t>
            </a:r>
          </a:p>
          <a:p>
            <a:pPr marL="0" indent="0" algn="just">
              <a:buNone/>
            </a:pPr>
            <a:r>
              <a:rPr lang="hu-HU" sz="2800" dirty="0" smtClean="0"/>
              <a:t>    Ha egy adatra szüksége van a számítógépnek, akkor</a:t>
            </a:r>
          </a:p>
          <a:p>
            <a:pPr marL="1074738" lvl="1" indent="-514350" algn="just">
              <a:buFont typeface="+mj-lt"/>
              <a:buAutoNum type="arabicPeriod"/>
            </a:pPr>
            <a:r>
              <a:rPr lang="hu-HU" sz="2400" dirty="0" smtClean="0"/>
              <a:t>valószínűleg ismételten használni akarja majd,</a:t>
            </a:r>
          </a:p>
          <a:p>
            <a:pPr marL="1074738" lvl="1" indent="-514350" algn="just">
              <a:buFont typeface="+mj-lt"/>
              <a:buAutoNum type="arabicPeriod"/>
            </a:pPr>
            <a:r>
              <a:rPr lang="hu-HU" sz="2400" dirty="0" smtClean="0"/>
              <a:t>vélhetően a környezetében lévő adatokat is használná.</a:t>
            </a:r>
          </a:p>
          <a:p>
            <a:pPr marL="160338" indent="0" algn="just">
              <a:buNone/>
            </a:pPr>
            <a:endParaRPr lang="hu-HU" dirty="0" smtClean="0"/>
          </a:p>
          <a:p>
            <a:pPr marL="617538" indent="-457200" algn="just"/>
            <a:endParaRPr lang="hu-HU" dirty="0" smtClean="0"/>
          </a:p>
          <a:p>
            <a:pPr marL="1096963" indent="-457200" algn="just">
              <a:buFont typeface="+mj-lt"/>
              <a:buAutoNum type="arabicPeriod"/>
            </a:pPr>
            <a:endParaRPr lang="hu-HU" sz="2000" dirty="0" smtClean="0"/>
          </a:p>
          <a:p>
            <a:pPr marL="1096963" indent="-457200" algn="just">
              <a:buFont typeface="+mj-lt"/>
              <a:buAutoNum type="arabicPeriod"/>
            </a:pPr>
            <a:endParaRPr lang="hu-HU" sz="2000" dirty="0" smtClean="0"/>
          </a:p>
          <a:p>
            <a:pPr marL="639763" indent="0" algn="just">
              <a:buNone/>
            </a:pPr>
            <a:endParaRPr lang="hu-HU" sz="2000" dirty="0" smtClean="0"/>
          </a:p>
          <a:p>
            <a:pPr marL="982663" algn="just">
              <a:buFont typeface="Wingdings 3" pitchFamily="18" charset="2"/>
              <a:buChar char="9"/>
            </a:pPr>
            <a:endParaRPr lang="hu-HU" sz="2000" dirty="0"/>
          </a:p>
          <a:p>
            <a:pPr marL="982663" algn="just">
              <a:buFont typeface="Wingdings 3" pitchFamily="18" charset="2"/>
              <a:buChar char="9"/>
            </a:pPr>
            <a:endParaRPr lang="hu-HU" sz="2000" dirty="0" smtClean="0"/>
          </a:p>
          <a:p>
            <a:pPr lvl="1" algn="just"/>
            <a:endParaRPr lang="hu-HU" sz="2000" u="sng" dirty="0" smtClean="0"/>
          </a:p>
          <a:p>
            <a:pPr algn="just"/>
            <a:endParaRPr lang="hu-HU" dirty="0"/>
          </a:p>
        </p:txBody>
      </p:sp>
    </p:spTree>
    <p:extLst>
      <p:ext uri="{BB962C8B-B14F-4D97-AF65-F5344CB8AC3E}">
        <p14:creationId xmlns:p14="http://schemas.microsoft.com/office/powerpoint/2010/main" val="2850911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0" y="2869008"/>
            <a:ext cx="9143999" cy="2010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Cím 1"/>
          <p:cNvSpPr txBox="1">
            <a:spLocks/>
          </p:cNvSpPr>
          <p:nvPr/>
        </p:nvSpPr>
        <p:spPr>
          <a:xfrm>
            <a:off x="0" y="0"/>
            <a:ext cx="9144000" cy="98072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effectLst>
                  <a:outerShdw blurRad="38100" dist="38100" dir="2700000" algn="tl">
                    <a:srgbClr val="000000">
                      <a:alpha val="43137"/>
                    </a:srgbClr>
                  </a:outerShdw>
                </a:effectLst>
              </a:rPr>
              <a:t>Párosítsd!</a:t>
            </a:r>
            <a:endParaRPr lang="hu-HU" b="1" dirty="0">
              <a:effectLst>
                <a:outerShdw blurRad="38100" dist="38100" dir="2700000" algn="tl">
                  <a:srgbClr val="000000">
                    <a:alpha val="43137"/>
                  </a:srgbClr>
                </a:outerShdw>
              </a:effectLst>
            </a:endParaRPr>
          </a:p>
        </p:txBody>
      </p:sp>
      <p:pic>
        <p:nvPicPr>
          <p:cNvPr id="3076" name="Picture 4" descr="http://www.getactivetampa.com/Swimmer%20competit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898" y="1026886"/>
            <a:ext cx="2453270"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Csoportba foglalás 2"/>
          <p:cNvGrpSpPr/>
          <p:nvPr/>
        </p:nvGrpSpPr>
        <p:grpSpPr>
          <a:xfrm>
            <a:off x="467544" y="2922989"/>
            <a:ext cx="3441601" cy="2090187"/>
            <a:chOff x="1475656" y="4653136"/>
            <a:chExt cx="3441601" cy="2090187"/>
          </a:xfrm>
        </p:grpSpPr>
        <p:pic>
          <p:nvPicPr>
            <p:cNvPr id="3078" name="Picture 6" descr="http://amigakit.leamancomputing.com/catalog/images/kickstart-rom-4070.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75656" y="4653136"/>
              <a:ext cx="3441601" cy="2090187"/>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3549105" y="5157192"/>
              <a:ext cx="1368152" cy="707886"/>
            </a:xfrm>
            <a:prstGeom prst="rect">
              <a:avLst/>
            </a:prstGeom>
            <a:noFill/>
          </p:spPr>
          <p:txBody>
            <a:bodyPr wrap="square" rtlCol="0">
              <a:spAutoFit/>
            </a:bodyPr>
            <a:lstStyle/>
            <a:p>
              <a:r>
                <a:rPr lang="hu-HU" sz="4000" dirty="0" smtClean="0">
                  <a:solidFill>
                    <a:srgbClr val="0070C0"/>
                  </a:solidFill>
                </a:rPr>
                <a:t>ROM</a:t>
              </a:r>
              <a:endParaRPr lang="hu-HU" sz="4000" dirty="0">
                <a:solidFill>
                  <a:srgbClr val="0070C0"/>
                </a:solidFill>
              </a:endParaRPr>
            </a:p>
          </p:txBody>
        </p:sp>
      </p:grpSp>
      <p:grpSp>
        <p:nvGrpSpPr>
          <p:cNvPr id="4" name="Csoportba foglalás 3"/>
          <p:cNvGrpSpPr/>
          <p:nvPr/>
        </p:nvGrpSpPr>
        <p:grpSpPr>
          <a:xfrm>
            <a:off x="5531484" y="2875392"/>
            <a:ext cx="2856940" cy="2004030"/>
            <a:chOff x="6025725" y="4293096"/>
            <a:chExt cx="2856940" cy="2004030"/>
          </a:xfrm>
        </p:grpSpPr>
        <p:pic>
          <p:nvPicPr>
            <p:cNvPr id="3080" name="Picture 8" descr="http://www.pcparts.hu/shop/images/20080603102542__ingston_ram.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5725" y="4293096"/>
              <a:ext cx="2856940" cy="1800200"/>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7308304" y="5589240"/>
              <a:ext cx="1368152" cy="707886"/>
            </a:xfrm>
            <a:prstGeom prst="rect">
              <a:avLst/>
            </a:prstGeom>
            <a:noFill/>
          </p:spPr>
          <p:txBody>
            <a:bodyPr wrap="square" rtlCol="0">
              <a:spAutoFit/>
            </a:bodyPr>
            <a:lstStyle/>
            <a:p>
              <a:pPr algn="r"/>
              <a:r>
                <a:rPr lang="hu-HU" sz="4000" dirty="0" smtClean="0">
                  <a:solidFill>
                    <a:srgbClr val="FF0000"/>
                  </a:solidFill>
                </a:rPr>
                <a:t>RAM</a:t>
              </a:r>
              <a:endParaRPr lang="hu-HU" sz="4000" dirty="0">
                <a:solidFill>
                  <a:srgbClr val="FF0000"/>
                </a:solidFill>
              </a:endParaRPr>
            </a:p>
          </p:txBody>
        </p:sp>
      </p:grpSp>
      <p:pic>
        <p:nvPicPr>
          <p:cNvPr id="1027" name="Picture 3"/>
          <p:cNvPicPr>
            <a:picLocks noChangeAspect="1" noChangeArrowheads="1"/>
          </p:cNvPicPr>
          <p:nvPr/>
        </p:nvPicPr>
        <p:blipFill>
          <a:blip r:embed="rId6">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124424" y="1292842"/>
            <a:ext cx="3832328" cy="1025787"/>
          </a:xfrm>
          <a:prstGeom prst="rect">
            <a:avLst/>
          </a:prstGeom>
          <a:noFill/>
          <a:ln>
            <a:noFill/>
          </a:ln>
          <a:effec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3415" y="1052736"/>
            <a:ext cx="2503081" cy="167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sp.life123.com/bm.pix/kids_bike_1.s600x600.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560" y="4820026"/>
            <a:ext cx="3112684" cy="20653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3415" y="5004816"/>
            <a:ext cx="2487626" cy="16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2064" y="4500746"/>
            <a:ext cx="2605116" cy="27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Egyenes összekötő nyíllal 15"/>
          <p:cNvCxnSpPr/>
          <p:nvPr/>
        </p:nvCxnSpPr>
        <p:spPr>
          <a:xfrm>
            <a:off x="2483768" y="2420888"/>
            <a:ext cx="3024336" cy="1296144"/>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5437060" y="4545895"/>
            <a:ext cx="575100" cy="683305"/>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flipH="1">
            <a:off x="8244408" y="2780928"/>
            <a:ext cx="504057" cy="360040"/>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4" name="Egyenes összekötő nyíllal 33"/>
          <p:cNvCxnSpPr/>
          <p:nvPr/>
        </p:nvCxnSpPr>
        <p:spPr>
          <a:xfrm flipH="1" flipV="1">
            <a:off x="3995936" y="4545895"/>
            <a:ext cx="2376264" cy="827740"/>
          </a:xfrm>
          <a:prstGeom prst="straightConnector1">
            <a:avLst/>
          </a:prstGeom>
          <a:ln w="57150">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flipV="1">
            <a:off x="1930025" y="4905516"/>
            <a:ext cx="226783" cy="827740"/>
          </a:xfrm>
          <a:prstGeom prst="straightConnector1">
            <a:avLst/>
          </a:prstGeom>
          <a:ln w="57150">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a:off x="3993437" y="2868303"/>
            <a:ext cx="864096" cy="753875"/>
          </a:xfrm>
          <a:prstGeom prst="straightConnector1">
            <a:avLst/>
          </a:prstGeom>
          <a:ln w="57150">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sp>
        <p:nvSpPr>
          <p:cNvPr id="41" name="Cím 1"/>
          <p:cNvSpPr txBox="1">
            <a:spLocks/>
          </p:cNvSpPr>
          <p:nvPr/>
        </p:nvSpPr>
        <p:spPr>
          <a:xfrm>
            <a:off x="-11112" y="-27384"/>
            <a:ext cx="9144000" cy="98072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effectLst>
                  <a:outerShdw blurRad="38100" dist="38100" dir="2700000" algn="tl">
                    <a:srgbClr val="000000">
                      <a:alpha val="43137"/>
                    </a:srgbClr>
                  </a:outerShdw>
                </a:effectLst>
              </a:rPr>
              <a:t>Megoldás</a:t>
            </a:r>
            <a:endParaRPr lang="hu-H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8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down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strips(down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effectLst>
                  <a:outerShdw blurRad="38100" dist="38100" dir="2700000" algn="tl">
                    <a:srgbClr val="000000">
                      <a:alpha val="43137"/>
                    </a:srgbClr>
                  </a:outerShdw>
                </a:effectLst>
              </a:rPr>
              <a:t>Kérdések</a:t>
            </a:r>
            <a:endParaRPr lang="hu-HU" b="1" dirty="0">
              <a:effectLst>
                <a:outerShdw blurRad="38100" dist="38100" dir="2700000" algn="tl">
                  <a:srgbClr val="000000">
                    <a:alpha val="43137"/>
                  </a:srgbClr>
                </a:outerShdw>
              </a:effectLst>
            </a:endParaRPr>
          </a:p>
        </p:txBody>
      </p:sp>
      <p:pic>
        <p:nvPicPr>
          <p:cNvPr id="2050" name="Picture 2" descr="http://www.adleraphasiacenter.org/images/faq-quest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880" y="3140968"/>
            <a:ext cx="4076648" cy="3656831"/>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66621" y="924297"/>
            <a:ext cx="4951568" cy="5601047"/>
          </a:xfrm>
          <a:prstGeom prst="rect">
            <a:avLst/>
          </a:prstGeom>
          <a:noFill/>
        </p:spPr>
        <p:txBody>
          <a:bodyPr wrap="square" rtlCol="0">
            <a:noAutofit/>
          </a:bodyPr>
          <a:lstStyle/>
          <a:p>
            <a:pPr marL="571500" indent="-571500">
              <a:buFont typeface="Arial" pitchFamily="34" charset="0"/>
              <a:buChar char="•"/>
            </a:pPr>
            <a:r>
              <a:rPr lang="hu-HU" sz="2800" b="1" dirty="0" smtClean="0"/>
              <a:t>Milyen memóriatípus a cache?</a:t>
            </a:r>
          </a:p>
          <a:p>
            <a:pPr marL="571500" indent="-571500">
              <a:buFont typeface="Arial" pitchFamily="34" charset="0"/>
              <a:buChar char="•"/>
            </a:pPr>
            <a:endParaRPr lang="hu-HU" sz="2800" b="1" dirty="0" smtClean="0"/>
          </a:p>
          <a:p>
            <a:pPr marL="571500" indent="-571500">
              <a:buFont typeface="Arial" pitchFamily="34" charset="0"/>
              <a:buChar char="•"/>
            </a:pPr>
            <a:r>
              <a:rPr lang="hu-HU" sz="2800" b="1" dirty="0" smtClean="0"/>
              <a:t>Mi a hátránya a </a:t>
            </a:r>
            <a:r>
              <a:rPr lang="hu-HU" sz="2800" b="1" dirty="0" err="1" smtClean="0"/>
              <a:t>DRAM-nak</a:t>
            </a:r>
            <a:r>
              <a:rPr lang="hu-HU" sz="2800" b="1" dirty="0" smtClean="0"/>
              <a:t>?</a:t>
            </a:r>
          </a:p>
          <a:p>
            <a:pPr marL="571500" indent="-571500">
              <a:buFont typeface="Arial" pitchFamily="34" charset="0"/>
              <a:buChar char="•"/>
            </a:pPr>
            <a:endParaRPr lang="hu-HU" sz="2800" b="1" dirty="0" smtClean="0"/>
          </a:p>
          <a:p>
            <a:pPr marL="571500" indent="-571500">
              <a:buFont typeface="Arial" pitchFamily="34" charset="0"/>
              <a:buChar char="•"/>
            </a:pPr>
            <a:r>
              <a:rPr lang="hu-HU" sz="2800" b="1" dirty="0" smtClean="0"/>
              <a:t>Mi a BIOS feladata?</a:t>
            </a:r>
          </a:p>
          <a:p>
            <a:pPr marL="571500" indent="-571500">
              <a:buFont typeface="Arial" pitchFamily="34" charset="0"/>
              <a:buChar char="•"/>
            </a:pPr>
            <a:endParaRPr lang="hu-HU" sz="2800" b="1" dirty="0"/>
          </a:p>
          <a:p>
            <a:pPr marL="571500" indent="-571500">
              <a:buFont typeface="Arial" pitchFamily="34" charset="0"/>
              <a:buChar char="•"/>
            </a:pPr>
            <a:endParaRPr lang="hu-HU" sz="2800" b="1" dirty="0" smtClean="0"/>
          </a:p>
          <a:p>
            <a:pPr marL="571500" indent="-571500">
              <a:buFont typeface="Arial" pitchFamily="34" charset="0"/>
              <a:buChar char="•"/>
            </a:pPr>
            <a:r>
              <a:rPr lang="hu-HU" sz="2800" b="1" dirty="0" smtClean="0"/>
              <a:t>Melyik memória érzékeny a napfényre?</a:t>
            </a:r>
          </a:p>
          <a:p>
            <a:pPr marL="571500" indent="-571500">
              <a:buFont typeface="Arial" pitchFamily="34" charset="0"/>
              <a:buChar char="•"/>
            </a:pPr>
            <a:endParaRPr lang="hu-HU" sz="2800" b="1" dirty="0" smtClean="0"/>
          </a:p>
          <a:p>
            <a:pPr marL="571500" indent="-571500">
              <a:buFont typeface="Arial" pitchFamily="34" charset="0"/>
              <a:buChar char="•"/>
            </a:pPr>
            <a:r>
              <a:rPr lang="hu-HU" sz="2800" b="1" dirty="0" smtClean="0"/>
              <a:t>Mit takar a </a:t>
            </a:r>
            <a:r>
              <a:rPr lang="hu-HU" sz="2800" b="1" dirty="0" err="1" smtClean="0"/>
              <a:t>Double</a:t>
            </a:r>
            <a:r>
              <a:rPr lang="hu-HU" sz="2800" b="1" dirty="0" smtClean="0"/>
              <a:t> Data </a:t>
            </a:r>
            <a:r>
              <a:rPr lang="hu-HU" sz="2800" b="1" dirty="0" err="1" smtClean="0"/>
              <a:t>Rate</a:t>
            </a:r>
            <a:r>
              <a:rPr lang="hu-HU" sz="2800" b="1" dirty="0" smtClean="0"/>
              <a:t> kifejezés?</a:t>
            </a:r>
            <a:endParaRPr lang="hu-HU" sz="2800" b="1" dirty="0"/>
          </a:p>
          <a:p>
            <a:pPr marL="571500" indent="-571500">
              <a:buFont typeface="Arial" pitchFamily="34" charset="0"/>
              <a:buChar char="•"/>
            </a:pPr>
            <a:endParaRPr lang="hu-HU" sz="2800" b="1" dirty="0" smtClean="0"/>
          </a:p>
          <a:p>
            <a:pPr marL="571500" indent="-571500">
              <a:buFont typeface="Arial" pitchFamily="34" charset="0"/>
              <a:buChar char="•"/>
            </a:pPr>
            <a:endParaRPr lang="hu-HU" sz="4000" b="1" dirty="0" smtClean="0"/>
          </a:p>
        </p:txBody>
      </p:sp>
      <p:sp>
        <p:nvSpPr>
          <p:cNvPr id="8" name="Cím 1"/>
          <p:cNvSpPr txBox="1">
            <a:spLocks/>
          </p:cNvSpPr>
          <p:nvPr/>
        </p:nvSpPr>
        <p:spPr>
          <a:xfrm>
            <a:off x="-1000" y="-9628"/>
            <a:ext cx="9144000" cy="98072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effectLst>
                  <a:outerShdw blurRad="38100" dist="38100" dir="2700000" algn="tl">
                    <a:srgbClr val="000000">
                      <a:alpha val="43137"/>
                    </a:srgbClr>
                  </a:outerShdw>
                </a:effectLst>
              </a:rPr>
              <a:t>Válaszok</a:t>
            </a:r>
            <a:endParaRPr lang="hu-HU" b="1" dirty="0">
              <a:effectLst>
                <a:outerShdw blurRad="38100" dist="38100" dir="2700000" algn="tl">
                  <a:srgbClr val="000000">
                    <a:alpha val="43137"/>
                  </a:srgbClr>
                </a:outerShdw>
              </a:effectLst>
            </a:endParaRPr>
          </a:p>
        </p:txBody>
      </p:sp>
      <p:sp>
        <p:nvSpPr>
          <p:cNvPr id="9" name="Szövegdoboz 8"/>
          <p:cNvSpPr txBox="1"/>
          <p:nvPr/>
        </p:nvSpPr>
        <p:spPr>
          <a:xfrm>
            <a:off x="952343" y="1714588"/>
            <a:ext cx="6211945" cy="6161152"/>
          </a:xfrm>
          <a:prstGeom prst="rect">
            <a:avLst/>
          </a:prstGeom>
          <a:noFill/>
        </p:spPr>
        <p:txBody>
          <a:bodyPr wrap="square" rtlCol="0">
            <a:noAutofit/>
          </a:bodyPr>
          <a:lstStyle/>
          <a:p>
            <a:pPr marL="571500" indent="-571500">
              <a:buFont typeface="Wingdings 3" pitchFamily="18" charset="2"/>
              <a:buChar char="9"/>
            </a:pPr>
            <a:r>
              <a:rPr lang="hu-HU" sz="2800" dirty="0" smtClean="0">
                <a:solidFill>
                  <a:srgbClr val="FF0000"/>
                </a:solidFill>
              </a:rPr>
              <a:t>RAM</a:t>
            </a:r>
          </a:p>
          <a:p>
            <a:pPr marL="571500" indent="-571500">
              <a:buFont typeface="Wingdings 3" pitchFamily="18" charset="2"/>
              <a:buChar char="9"/>
            </a:pPr>
            <a:endParaRPr lang="hu-HU" sz="2800" dirty="0" smtClean="0">
              <a:solidFill>
                <a:srgbClr val="FF0000"/>
              </a:solidFill>
            </a:endParaRPr>
          </a:p>
          <a:p>
            <a:pPr marL="571500" indent="-571500">
              <a:buFont typeface="Wingdings 3" pitchFamily="18" charset="2"/>
              <a:buChar char="9"/>
            </a:pPr>
            <a:r>
              <a:rPr lang="hu-HU" sz="2800" dirty="0" smtClean="0">
                <a:solidFill>
                  <a:srgbClr val="FF0000"/>
                </a:solidFill>
              </a:rPr>
              <a:t>lassú, folyamatos frissítést igényel</a:t>
            </a:r>
          </a:p>
          <a:p>
            <a:pPr marL="571500" indent="-571500">
              <a:buFont typeface="Wingdings 3" pitchFamily="18" charset="2"/>
              <a:buChar char="9"/>
            </a:pPr>
            <a:endParaRPr lang="hu-HU" sz="2800" dirty="0" smtClean="0">
              <a:solidFill>
                <a:srgbClr val="FF0000"/>
              </a:solidFill>
            </a:endParaRPr>
          </a:p>
          <a:p>
            <a:pPr marL="571500" indent="-571500">
              <a:buFont typeface="Wingdings 3" pitchFamily="18" charset="2"/>
              <a:buChar char="9"/>
            </a:pPr>
            <a:r>
              <a:rPr lang="hu-HU" sz="2800" dirty="0">
                <a:solidFill>
                  <a:srgbClr val="FF0000"/>
                </a:solidFill>
              </a:rPr>
              <a:t>s</a:t>
            </a:r>
            <a:r>
              <a:rPr lang="hu-HU" sz="2800" dirty="0" smtClean="0">
                <a:solidFill>
                  <a:srgbClr val="FF0000"/>
                </a:solidFill>
              </a:rPr>
              <a:t>zámítógép hardvereit </a:t>
            </a:r>
            <a:br>
              <a:rPr lang="hu-HU" sz="2800" dirty="0" smtClean="0">
                <a:solidFill>
                  <a:srgbClr val="FF0000"/>
                </a:solidFill>
              </a:rPr>
            </a:br>
            <a:r>
              <a:rPr lang="hu-HU" sz="2800" dirty="0" smtClean="0">
                <a:solidFill>
                  <a:srgbClr val="FF0000"/>
                </a:solidFill>
              </a:rPr>
              <a:t>kezeli az op. </a:t>
            </a:r>
            <a:r>
              <a:rPr lang="hu-HU" sz="2800" dirty="0">
                <a:solidFill>
                  <a:srgbClr val="FF0000"/>
                </a:solidFill>
              </a:rPr>
              <a:t>r</a:t>
            </a:r>
            <a:r>
              <a:rPr lang="hu-HU" sz="2800" dirty="0" smtClean="0">
                <a:solidFill>
                  <a:srgbClr val="FF0000"/>
                </a:solidFill>
              </a:rPr>
              <a:t>endszer előtt</a:t>
            </a:r>
          </a:p>
          <a:p>
            <a:pPr marL="571500" indent="-571500">
              <a:buFont typeface="Wingdings 3" pitchFamily="18" charset="2"/>
              <a:buChar char="9"/>
            </a:pPr>
            <a:endParaRPr lang="hu-HU" sz="2800" dirty="0" smtClean="0">
              <a:solidFill>
                <a:srgbClr val="FF0000"/>
              </a:solidFill>
            </a:endParaRPr>
          </a:p>
          <a:p>
            <a:pPr marL="571500" indent="-571500">
              <a:buFont typeface="Wingdings 3" pitchFamily="18" charset="2"/>
              <a:buChar char="9"/>
            </a:pPr>
            <a:endParaRPr lang="hu-HU" sz="2800" dirty="0">
              <a:solidFill>
                <a:srgbClr val="FF0000"/>
              </a:solidFill>
            </a:endParaRPr>
          </a:p>
          <a:p>
            <a:pPr marL="571500" indent="-571500">
              <a:buFont typeface="Wingdings 3" pitchFamily="18" charset="2"/>
              <a:buChar char="9"/>
            </a:pPr>
            <a:r>
              <a:rPr lang="hu-HU" sz="2800" dirty="0" smtClean="0">
                <a:solidFill>
                  <a:srgbClr val="FF0000"/>
                </a:solidFill>
              </a:rPr>
              <a:t>EPROM</a:t>
            </a:r>
          </a:p>
          <a:p>
            <a:r>
              <a:rPr lang="hu-HU" sz="2800" dirty="0" smtClean="0">
                <a:solidFill>
                  <a:srgbClr val="FF0000"/>
                </a:solidFill>
              </a:rPr>
              <a:t/>
            </a:r>
            <a:br>
              <a:rPr lang="hu-HU" sz="2800" dirty="0" smtClean="0">
                <a:solidFill>
                  <a:srgbClr val="FF0000"/>
                </a:solidFill>
              </a:rPr>
            </a:br>
            <a:endParaRPr lang="hu-HU" sz="2800" dirty="0" smtClean="0">
              <a:solidFill>
                <a:srgbClr val="FF0000"/>
              </a:solidFill>
            </a:endParaRPr>
          </a:p>
          <a:p>
            <a:pPr marL="571500" indent="-571500">
              <a:buFont typeface="Wingdings 3" pitchFamily="18" charset="2"/>
              <a:buChar char="9"/>
            </a:pPr>
            <a:r>
              <a:rPr lang="hu-HU" sz="2800" dirty="0" smtClean="0">
                <a:solidFill>
                  <a:srgbClr val="FF0000"/>
                </a:solidFill>
              </a:rPr>
              <a:t>a memória órajelenként 2 bitet szállít</a:t>
            </a:r>
            <a:endParaRPr lang="hu-HU" sz="2800" dirty="0">
              <a:solidFill>
                <a:srgbClr val="FF0000"/>
              </a:solidFill>
            </a:endParaRPr>
          </a:p>
          <a:p>
            <a:pPr marL="571500" indent="-571500">
              <a:buFont typeface="Wingdings 3" pitchFamily="18" charset="2"/>
              <a:buChar char="9"/>
            </a:pPr>
            <a:endParaRPr lang="hu-HU" sz="2800" dirty="0" smtClean="0">
              <a:solidFill>
                <a:srgbClr val="FF0000"/>
              </a:solidFill>
            </a:endParaRPr>
          </a:p>
          <a:p>
            <a:pPr marL="571500" indent="-571500">
              <a:buFont typeface="Wingdings 3" pitchFamily="18" charset="2"/>
              <a:buChar char="9"/>
            </a:pPr>
            <a:endParaRPr lang="hu-HU" sz="4000" dirty="0" smtClean="0">
              <a:solidFill>
                <a:srgbClr val="FF0000"/>
              </a:solidFill>
            </a:endParaRPr>
          </a:p>
        </p:txBody>
      </p:sp>
    </p:spTree>
    <p:extLst>
      <p:ext uri="{BB962C8B-B14F-4D97-AF65-F5344CB8AC3E}">
        <p14:creationId xmlns:p14="http://schemas.microsoft.com/office/powerpoint/2010/main" val="31645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500"/>
                                        <p:tgtEl>
                                          <p:spTgt spid="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Effect transition="in" filter="fade">
                                      <p:cBhvr>
                                        <p:cTn id="55" dur="500"/>
                                        <p:tgtEl>
                                          <p:spTgt spid="9">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xEl>
                                              <p:pRg st="9" end="9"/>
                                            </p:txEl>
                                          </p:spTgt>
                                        </p:tgtEl>
                                        <p:attrNameLst>
                                          <p:attrName>style.visibility</p:attrName>
                                        </p:attrNameLst>
                                      </p:cBhvr>
                                      <p:to>
                                        <p:strVal val="visible"/>
                                      </p:to>
                                    </p:set>
                                    <p:animEffect transition="in" filter="fade">
                                      <p:cBhvr>
                                        <p:cTn id="60"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effectLst>
                  <a:outerShdw blurRad="38100" dist="38100" dir="2700000" algn="tl">
                    <a:srgbClr val="000000">
                      <a:alpha val="43137"/>
                    </a:srgbClr>
                  </a:outerShdw>
                </a:effectLst>
              </a:rPr>
              <a:t>Melyik a </a:t>
            </a:r>
            <a:r>
              <a:rPr lang="hu-HU" b="1" dirty="0" smtClean="0">
                <a:effectLst>
                  <a:outerShdw blurRad="38100" dist="38100" dir="2700000" algn="tl">
                    <a:srgbClr val="000000">
                      <a:alpha val="43137"/>
                    </a:srgbClr>
                  </a:outerShdw>
                </a:effectLst>
              </a:rPr>
              <a:t>kakukktojás</a:t>
            </a:r>
            <a:r>
              <a:rPr lang="hu-HU" b="1" dirty="0" smtClean="0">
                <a:effectLst>
                  <a:outerShdw blurRad="38100" dist="38100" dir="2700000" algn="tl">
                    <a:srgbClr val="000000">
                      <a:alpha val="43137"/>
                    </a:srgbClr>
                  </a:outerShdw>
                </a:effectLst>
              </a:rPr>
              <a:t>?</a:t>
            </a:r>
            <a:endParaRPr lang="hu-HU" b="1" dirty="0">
              <a:effectLst>
                <a:outerShdw blurRad="38100" dist="38100" dir="2700000" algn="tl">
                  <a:srgbClr val="000000">
                    <a:alpha val="43137"/>
                  </a:srgbClr>
                </a:outerShdw>
              </a:effectLst>
            </a:endParaRPr>
          </a:p>
        </p:txBody>
      </p:sp>
      <p:sp>
        <p:nvSpPr>
          <p:cNvPr id="9" name="Tartalom helye 8"/>
          <p:cNvSpPr>
            <a:spLocks noGrp="1"/>
          </p:cNvSpPr>
          <p:nvPr>
            <p:ph idx="1"/>
          </p:nvPr>
        </p:nvSpPr>
        <p:spPr>
          <a:xfrm>
            <a:off x="35496" y="1052736"/>
            <a:ext cx="9108504" cy="4785395"/>
          </a:xfrm>
        </p:spPr>
        <p:txBody>
          <a:bodyPr>
            <a:normAutofit/>
          </a:bodyPr>
          <a:lstStyle/>
          <a:p>
            <a:pPr marL="514350" indent="-514350" algn="ctr">
              <a:buFont typeface="+mj-lt"/>
              <a:buAutoNum type="arabicPeriod"/>
              <a:tabLst>
                <a:tab pos="2058988" algn="ctr"/>
                <a:tab pos="3951288" algn="ctr"/>
              </a:tabLst>
            </a:pPr>
            <a:r>
              <a:rPr lang="hu-HU" dirty="0" smtClean="0"/>
              <a:t>Cache </a:t>
            </a:r>
            <a:r>
              <a:rPr lang="hu-HU" dirty="0" smtClean="0">
                <a:sym typeface="Webdings"/>
              </a:rPr>
              <a:t> </a:t>
            </a:r>
            <a:r>
              <a:rPr lang="hu-HU" dirty="0" smtClean="0"/>
              <a:t>EDO-RAM </a:t>
            </a:r>
            <a:r>
              <a:rPr lang="hu-HU" dirty="0" smtClean="0">
                <a:sym typeface="Webdings"/>
              </a:rPr>
              <a:t>PROM</a:t>
            </a:r>
          </a:p>
          <a:p>
            <a:pPr marL="514350" indent="-514350" algn="ctr">
              <a:buFont typeface="+mj-lt"/>
              <a:buAutoNum type="arabicPeriod"/>
              <a:tabLst>
                <a:tab pos="2058988" algn="ctr"/>
                <a:tab pos="3951288" algn="ctr"/>
              </a:tabLst>
            </a:pPr>
            <a:endParaRPr lang="hu-HU" dirty="0">
              <a:sym typeface="Webdings"/>
            </a:endParaRPr>
          </a:p>
          <a:p>
            <a:pPr marL="514350" indent="-514350" algn="ctr">
              <a:buFont typeface="+mj-lt"/>
              <a:buAutoNum type="arabicPeriod"/>
              <a:tabLst>
                <a:tab pos="2058988" algn="ctr"/>
                <a:tab pos="3951288" algn="ctr"/>
              </a:tabLst>
            </a:pPr>
            <a:r>
              <a:rPr lang="hu-HU" dirty="0"/>
              <a:t>SSD  </a:t>
            </a:r>
            <a:r>
              <a:rPr lang="hu-HU" dirty="0" smtClean="0"/>
              <a:t> </a:t>
            </a:r>
            <a:r>
              <a:rPr lang="hu-HU" dirty="0" smtClean="0">
                <a:sym typeface="Webdings"/>
              </a:rPr>
              <a:t></a:t>
            </a:r>
            <a:r>
              <a:rPr lang="hu-HU" dirty="0" smtClean="0"/>
              <a:t>   </a:t>
            </a:r>
            <a:r>
              <a:rPr lang="hu-HU" dirty="0"/>
              <a:t>HDD </a:t>
            </a:r>
            <a:r>
              <a:rPr lang="hu-HU" dirty="0" smtClean="0"/>
              <a:t>   </a:t>
            </a:r>
            <a:r>
              <a:rPr lang="hu-HU" dirty="0" smtClean="0">
                <a:sym typeface="Webdings"/>
              </a:rPr>
              <a:t>  </a:t>
            </a:r>
            <a:r>
              <a:rPr lang="hu-HU" dirty="0" smtClean="0"/>
              <a:t>Micro SD</a:t>
            </a:r>
          </a:p>
          <a:p>
            <a:pPr marL="514350" indent="-514350" algn="ctr">
              <a:buFont typeface="+mj-lt"/>
              <a:buAutoNum type="arabicPeriod"/>
              <a:tabLst>
                <a:tab pos="2058988" algn="ctr"/>
                <a:tab pos="3951288" algn="ctr"/>
              </a:tabLst>
            </a:pPr>
            <a:endParaRPr lang="hu-HU" dirty="0"/>
          </a:p>
          <a:p>
            <a:pPr marL="514350" indent="-514350" algn="ctr">
              <a:buFont typeface="+mj-lt"/>
              <a:buAutoNum type="arabicPeriod"/>
              <a:tabLst>
                <a:tab pos="2058988" algn="ctr"/>
                <a:tab pos="3951288" algn="ctr"/>
              </a:tabLst>
            </a:pPr>
            <a:r>
              <a:rPr lang="hu-HU" dirty="0" err="1" smtClean="0">
                <a:sym typeface="Webdings"/>
              </a:rPr>
              <a:t>Flash</a:t>
            </a:r>
            <a:r>
              <a:rPr lang="hu-HU" dirty="0" smtClean="0">
                <a:sym typeface="Webdings"/>
              </a:rPr>
              <a:t>      BIOS  </a:t>
            </a:r>
            <a:r>
              <a:rPr lang="hu-HU" dirty="0" err="1" smtClean="0">
                <a:sym typeface="Webdings"/>
              </a:rPr>
              <a:t>Firmware</a:t>
            </a:r>
            <a:r>
              <a:rPr lang="hu-HU" dirty="0" smtClean="0"/>
              <a:t/>
            </a:r>
            <a:br>
              <a:rPr lang="hu-HU" dirty="0" smtClean="0"/>
            </a:br>
            <a:r>
              <a:rPr lang="hu-HU" dirty="0" smtClean="0"/>
              <a:t/>
            </a:r>
            <a:br>
              <a:rPr lang="hu-HU" dirty="0" smtClean="0"/>
            </a:br>
            <a:endParaRPr lang="hu-H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836712"/>
            <a:ext cx="7792689" cy="125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988840"/>
            <a:ext cx="7792689" cy="125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7792689" cy="125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ím 1"/>
          <p:cNvSpPr txBox="1">
            <a:spLocks/>
          </p:cNvSpPr>
          <p:nvPr/>
        </p:nvSpPr>
        <p:spPr>
          <a:xfrm>
            <a:off x="323528" y="98201"/>
            <a:ext cx="8312727" cy="81051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effectLst>
                  <a:outerShdw blurRad="38100" dist="38100" dir="2700000" algn="tl">
                    <a:srgbClr val="000000">
                      <a:alpha val="43137"/>
                    </a:srgbClr>
                  </a:outerShdw>
                </a:effectLst>
              </a:rPr>
              <a:t>Megoldás</a:t>
            </a:r>
            <a:endParaRPr lang="hu-HU"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92" y="4202410"/>
            <a:ext cx="5286216" cy="2322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0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artalom helye 7"/>
          <p:cNvSpPr>
            <a:spLocks noGrp="1"/>
          </p:cNvSpPr>
          <p:nvPr>
            <p:ph idx="1"/>
          </p:nvPr>
        </p:nvSpPr>
        <p:spPr/>
        <p:txBody>
          <a:bodyPr anchor="ctr" anchorCtr="0"/>
          <a:lstStyle/>
          <a:p>
            <a:pPr marL="0" indent="0" algn="ctr">
              <a:buNone/>
            </a:pPr>
            <a:r>
              <a:rPr lang="hu-HU" u="sng" dirty="0" smtClean="0"/>
              <a:t>Holczer József:</a:t>
            </a:r>
          </a:p>
          <a:p>
            <a:pPr marL="0" indent="0" algn="ctr">
              <a:buNone/>
            </a:pPr>
            <a:r>
              <a:rPr lang="hu-HU" dirty="0" smtClean="0"/>
              <a:t>Informatika szóbeli érettségi</a:t>
            </a:r>
            <a:br>
              <a:rPr lang="hu-HU" dirty="0" smtClean="0"/>
            </a:br>
            <a:r>
              <a:rPr lang="hu-HU" dirty="0" smtClean="0"/>
              <a:t>közép- és emelt szinten</a:t>
            </a:r>
          </a:p>
          <a:p>
            <a:pPr marL="0" indent="0" algn="ctr">
              <a:buNone/>
            </a:pPr>
            <a:endParaRPr lang="hu-HU" dirty="0"/>
          </a:p>
          <a:p>
            <a:pPr marL="0" indent="0" algn="ctr">
              <a:buNone/>
            </a:pPr>
            <a:r>
              <a:rPr lang="hu-HU" dirty="0" smtClean="0">
                <a:sym typeface="Webdings"/>
              </a:rPr>
              <a:t></a:t>
            </a:r>
          </a:p>
          <a:p>
            <a:pPr marL="0" indent="0" algn="ctr">
              <a:buNone/>
            </a:pPr>
            <a:endParaRPr lang="hu-HU" dirty="0">
              <a:sym typeface="Webdings"/>
            </a:endParaRPr>
          </a:p>
          <a:p>
            <a:pPr marL="0" indent="0" algn="ctr">
              <a:buNone/>
            </a:pPr>
            <a:r>
              <a:rPr lang="hu-HU" dirty="0" smtClean="0">
                <a:sym typeface="Webdings"/>
              </a:rPr>
              <a:t>Képek forrásai: a diák </a:t>
            </a:r>
            <a:r>
              <a:rPr lang="hu-HU" dirty="0" err="1" smtClean="0">
                <a:sym typeface="Webdings"/>
              </a:rPr>
              <a:t>alattI</a:t>
            </a:r>
            <a:r>
              <a:rPr lang="hu-HU" dirty="0" smtClean="0">
                <a:sym typeface="Webdings"/>
              </a:rPr>
              <a:t> jegyzetekben</a:t>
            </a:r>
            <a:endParaRPr lang="hu-HU" dirty="0" smtClean="0"/>
          </a:p>
        </p:txBody>
      </p:sp>
      <p:sp>
        <p:nvSpPr>
          <p:cNvPr id="12" name="Cím 1"/>
          <p:cNvSpPr txBox="1">
            <a:spLocks/>
          </p:cNvSpPr>
          <p:nvPr/>
        </p:nvSpPr>
        <p:spPr>
          <a:xfrm>
            <a:off x="0" y="-27384"/>
            <a:ext cx="9144000" cy="979200"/>
          </a:xfrm>
          <a:prstGeom prst="rect">
            <a:avLst/>
          </a:prstGeom>
          <a:solidFill>
            <a:srgbClr val="1BA5A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Irodalomjegyzék</a:t>
            </a:r>
            <a:endParaRPr lang="hu-H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4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979200"/>
          </a:xfrm>
          <a:solidFill>
            <a:srgbClr val="1BA5A2"/>
          </a:solidFill>
        </p:spPr>
        <p:txBody>
          <a:bodyPr/>
          <a:lstStyle/>
          <a:p>
            <a:r>
              <a:rPr lang="hu-HU" b="1" dirty="0" smtClean="0">
                <a:solidFill>
                  <a:schemeClr val="bg1"/>
                </a:solidFill>
                <a:effectLst>
                  <a:outerShdw blurRad="38100" dist="38100" dir="2700000" algn="tl">
                    <a:srgbClr val="000000">
                      <a:alpha val="43137"/>
                    </a:srgbClr>
                  </a:outerShdw>
                </a:effectLst>
              </a:rPr>
              <a:t>Mi az a memória?</a:t>
            </a:r>
            <a:endParaRPr lang="hu-HU" b="1" dirty="0">
              <a:solidFill>
                <a:schemeClr val="bg1"/>
              </a:solidFill>
              <a:effectLst>
                <a:outerShdw blurRad="38100" dist="38100" dir="2700000" algn="tl">
                  <a:srgbClr val="000000">
                    <a:alpha val="43137"/>
                  </a:srgbClr>
                </a:outerShdw>
              </a:effectLst>
            </a:endParaRPr>
          </a:p>
        </p:txBody>
      </p:sp>
      <p:sp>
        <p:nvSpPr>
          <p:cNvPr id="97" name="Tartalom helye 96"/>
          <p:cNvSpPr>
            <a:spLocks noGrp="1"/>
          </p:cNvSpPr>
          <p:nvPr>
            <p:ph idx="1"/>
          </p:nvPr>
        </p:nvSpPr>
        <p:spPr>
          <a:xfrm>
            <a:off x="457200" y="4869160"/>
            <a:ext cx="8229600" cy="1656184"/>
          </a:xfrm>
        </p:spPr>
        <p:txBody>
          <a:bodyPr/>
          <a:lstStyle/>
          <a:p>
            <a:pPr algn="just"/>
            <a:r>
              <a:rPr lang="hu-HU" dirty="0" smtClean="0"/>
              <a:t>A Neumann-elvű számítógép elemi része.</a:t>
            </a:r>
          </a:p>
          <a:p>
            <a:pPr algn="just"/>
            <a:r>
              <a:rPr lang="hu-HU" b="1" dirty="0" smtClean="0"/>
              <a:t>Neumann elve: </a:t>
            </a:r>
            <a:r>
              <a:rPr lang="hu-HU" dirty="0" smtClean="0"/>
              <a:t>„tároljuk a programokat és az adatokat ugyanabban a </a:t>
            </a:r>
            <a:r>
              <a:rPr lang="hu-HU" u="sng" dirty="0" smtClean="0"/>
              <a:t>memóriában</a:t>
            </a:r>
            <a:r>
              <a:rPr lang="hu-HU" dirty="0" smtClean="0"/>
              <a:t>!”</a:t>
            </a:r>
          </a:p>
        </p:txBody>
      </p:sp>
      <p:grpSp>
        <p:nvGrpSpPr>
          <p:cNvPr id="96" name="Csoportba foglalás 95"/>
          <p:cNvGrpSpPr/>
          <p:nvPr/>
        </p:nvGrpSpPr>
        <p:grpSpPr>
          <a:xfrm>
            <a:off x="1324734" y="1268760"/>
            <a:ext cx="6494533" cy="3447326"/>
            <a:chOff x="971600" y="1268760"/>
            <a:chExt cx="7718669" cy="4495887"/>
          </a:xfrm>
          <a:solidFill>
            <a:srgbClr val="E6E6E6"/>
          </a:solidFill>
          <a:effectLst/>
        </p:grpSpPr>
        <p:sp>
          <p:nvSpPr>
            <p:cNvPr id="4" name="Ellipszis 3"/>
            <p:cNvSpPr/>
            <p:nvPr/>
          </p:nvSpPr>
          <p:spPr>
            <a:xfrm>
              <a:off x="971600" y="1268760"/>
              <a:ext cx="1584176" cy="1008112"/>
            </a:xfrm>
            <a:prstGeom prst="ellipse">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Beviteli eszközök</a:t>
              </a:r>
              <a:endParaRPr lang="hu-HU" sz="1600" dirty="0">
                <a:solidFill>
                  <a:schemeClr val="tx1">
                    <a:lumMod val="95000"/>
                    <a:lumOff val="5000"/>
                  </a:schemeClr>
                </a:solidFill>
              </a:endParaRPr>
            </a:p>
          </p:txBody>
        </p:sp>
        <p:sp>
          <p:nvSpPr>
            <p:cNvPr id="7" name="Ellipszis 6"/>
            <p:cNvSpPr/>
            <p:nvPr/>
          </p:nvSpPr>
          <p:spPr>
            <a:xfrm>
              <a:off x="3918502" y="4848182"/>
              <a:ext cx="1656184" cy="916465"/>
            </a:xfrm>
            <a:prstGeom prst="ellipse">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Háttértár</a:t>
              </a:r>
              <a:endParaRPr lang="hu-HU" sz="1600" dirty="0">
                <a:solidFill>
                  <a:schemeClr val="tx1">
                    <a:lumMod val="95000"/>
                    <a:lumOff val="5000"/>
                  </a:schemeClr>
                </a:solidFill>
              </a:endParaRPr>
            </a:p>
          </p:txBody>
        </p:sp>
        <p:sp>
          <p:nvSpPr>
            <p:cNvPr id="8" name="Ellipszis 7"/>
            <p:cNvSpPr/>
            <p:nvPr/>
          </p:nvSpPr>
          <p:spPr>
            <a:xfrm>
              <a:off x="5638809" y="3794246"/>
              <a:ext cx="1656184" cy="1008112"/>
            </a:xfrm>
            <a:prstGeom prst="ellipse">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Memória</a:t>
              </a:r>
              <a:endParaRPr lang="hu-HU" sz="1600" dirty="0">
                <a:solidFill>
                  <a:schemeClr val="tx1">
                    <a:lumMod val="95000"/>
                    <a:lumOff val="5000"/>
                  </a:schemeClr>
                </a:solidFill>
              </a:endParaRPr>
            </a:p>
          </p:txBody>
        </p:sp>
        <p:grpSp>
          <p:nvGrpSpPr>
            <p:cNvPr id="28" name="Csoportba foglalás 27"/>
            <p:cNvGrpSpPr/>
            <p:nvPr/>
          </p:nvGrpSpPr>
          <p:grpSpPr>
            <a:xfrm>
              <a:off x="3419872" y="2060848"/>
              <a:ext cx="5270397" cy="1584176"/>
              <a:chOff x="3262043" y="1412776"/>
              <a:chExt cx="5270397" cy="1440160"/>
            </a:xfrm>
            <a:grpFill/>
          </p:grpSpPr>
          <p:sp>
            <p:nvSpPr>
              <p:cNvPr id="9" name="Lekerekített téglalap 8"/>
              <p:cNvSpPr/>
              <p:nvPr/>
            </p:nvSpPr>
            <p:spPr>
              <a:xfrm>
                <a:off x="3262043" y="1412776"/>
                <a:ext cx="5270397" cy="1440160"/>
              </a:xfrm>
              <a:prstGeom prst="roundRect">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CPU</a:t>
                </a:r>
                <a:endParaRPr lang="hu-HU" sz="1600" dirty="0">
                  <a:solidFill>
                    <a:schemeClr val="tx1">
                      <a:lumMod val="95000"/>
                      <a:lumOff val="5000"/>
                    </a:schemeClr>
                  </a:solidFill>
                </a:endParaRPr>
              </a:p>
            </p:txBody>
          </p:sp>
          <p:sp>
            <p:nvSpPr>
              <p:cNvPr id="10" name="Lekerekített téglalap 9"/>
              <p:cNvSpPr/>
              <p:nvPr/>
            </p:nvSpPr>
            <p:spPr>
              <a:xfrm>
                <a:off x="3851920" y="1803092"/>
                <a:ext cx="1368152" cy="659527"/>
              </a:xfrm>
              <a:prstGeom prst="roundRect">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Vezérlő</a:t>
                </a:r>
              </a:p>
              <a:p>
                <a:pPr algn="ctr"/>
                <a:r>
                  <a:rPr lang="hu-HU" sz="1600" dirty="0" smtClean="0">
                    <a:solidFill>
                      <a:schemeClr val="tx1">
                        <a:lumMod val="95000"/>
                        <a:lumOff val="5000"/>
                      </a:schemeClr>
                    </a:solidFill>
                  </a:rPr>
                  <a:t>egység</a:t>
                </a:r>
                <a:endParaRPr lang="hu-HU" sz="1600" dirty="0">
                  <a:solidFill>
                    <a:schemeClr val="tx1">
                      <a:lumMod val="95000"/>
                      <a:lumOff val="5000"/>
                    </a:schemeClr>
                  </a:solidFill>
                </a:endParaRPr>
              </a:p>
            </p:txBody>
          </p:sp>
          <p:sp>
            <p:nvSpPr>
              <p:cNvPr id="11" name="Lekerekített téglalap 10"/>
              <p:cNvSpPr/>
              <p:nvPr/>
            </p:nvSpPr>
            <p:spPr>
              <a:xfrm>
                <a:off x="6661705" y="1691215"/>
                <a:ext cx="1568890" cy="909693"/>
              </a:xfrm>
              <a:prstGeom prst="roundRect">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Aritmetikai</a:t>
                </a:r>
              </a:p>
              <a:p>
                <a:pPr algn="ctr"/>
                <a:r>
                  <a:rPr lang="hu-HU" sz="1600" dirty="0" smtClean="0">
                    <a:solidFill>
                      <a:schemeClr val="tx1">
                        <a:lumMod val="95000"/>
                        <a:lumOff val="5000"/>
                      </a:schemeClr>
                    </a:solidFill>
                  </a:rPr>
                  <a:t>és logikai</a:t>
                </a:r>
              </a:p>
              <a:p>
                <a:pPr algn="ctr"/>
                <a:r>
                  <a:rPr lang="hu-HU" sz="1600" dirty="0" smtClean="0">
                    <a:solidFill>
                      <a:schemeClr val="tx1">
                        <a:lumMod val="95000"/>
                        <a:lumOff val="5000"/>
                      </a:schemeClr>
                    </a:solidFill>
                  </a:rPr>
                  <a:t>egység</a:t>
                </a:r>
                <a:endParaRPr lang="hu-HU" sz="1600" dirty="0">
                  <a:solidFill>
                    <a:schemeClr val="tx1">
                      <a:lumMod val="95000"/>
                      <a:lumOff val="5000"/>
                    </a:schemeClr>
                  </a:solidFill>
                </a:endParaRPr>
              </a:p>
            </p:txBody>
          </p:sp>
        </p:grpSp>
        <p:sp>
          <p:nvSpPr>
            <p:cNvPr id="6" name="Ellipszis 5"/>
            <p:cNvSpPr/>
            <p:nvPr/>
          </p:nvSpPr>
          <p:spPr>
            <a:xfrm>
              <a:off x="971600" y="3501008"/>
              <a:ext cx="1584176" cy="1008112"/>
            </a:xfrm>
            <a:prstGeom prst="ellipse">
              <a:avLst/>
            </a:prstGeom>
            <a:grpFill/>
            <a:ln>
              <a:solidFill>
                <a:schemeClr val="accent1">
                  <a:shade val="50000"/>
                </a:schemeClr>
              </a:solidFill>
            </a:ln>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solidFill>
                    <a:schemeClr val="tx1">
                      <a:lumMod val="95000"/>
                      <a:lumOff val="5000"/>
                    </a:schemeClr>
                  </a:solidFill>
                </a:rPr>
                <a:t>Kiviteli eszközök</a:t>
              </a:r>
              <a:endParaRPr lang="hu-HU" sz="1600" dirty="0">
                <a:solidFill>
                  <a:schemeClr val="tx1">
                    <a:lumMod val="95000"/>
                    <a:lumOff val="5000"/>
                  </a:schemeClr>
                </a:solidFill>
              </a:endParaRPr>
            </a:p>
          </p:txBody>
        </p:sp>
        <p:cxnSp>
          <p:nvCxnSpPr>
            <p:cNvPr id="44" name="Szögletes összekötő 43"/>
            <p:cNvCxnSpPr/>
            <p:nvPr/>
          </p:nvCxnSpPr>
          <p:spPr>
            <a:xfrm rot="10800000" flipV="1">
              <a:off x="2699793" y="3356990"/>
              <a:ext cx="1814014" cy="720081"/>
            </a:xfrm>
            <a:prstGeom prst="bentConnector3">
              <a:avLst>
                <a:gd name="adj1" fmla="val 571"/>
              </a:avLst>
            </a:prstGeom>
            <a:grpFill/>
            <a:ln w="28575">
              <a:solidFill>
                <a:schemeClr val="accent1">
                  <a:shade val="50000"/>
                </a:schemeClr>
              </a:solidFill>
              <a:tailEnd type="arrow"/>
            </a:ln>
            <a:effectLst>
              <a:glow rad="63500">
                <a:schemeClr val="accent3">
                  <a:satMod val="175000"/>
                  <a:alpha val="40000"/>
                </a:schemeClr>
              </a:glow>
              <a:outerShdw blurRad="63500" sx="102000" sy="102000" algn="ctr" rotWithShape="0">
                <a:prstClr val="black">
                  <a:alpha val="40000"/>
                </a:prstClr>
              </a:outerShdw>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zögletes összekötő 59"/>
            <p:cNvCxnSpPr/>
            <p:nvPr/>
          </p:nvCxnSpPr>
          <p:spPr>
            <a:xfrm>
              <a:off x="2656886" y="1772816"/>
              <a:ext cx="2036939" cy="591615"/>
            </a:xfrm>
            <a:prstGeom prst="bentConnector2">
              <a:avLst/>
            </a:prstGeom>
            <a:grpFill/>
            <a:ln w="28575">
              <a:solidFill>
                <a:schemeClr val="accent1">
                  <a:shade val="50000"/>
                </a:schemeClr>
              </a:solidFill>
              <a:tailEnd type="arrow"/>
            </a:ln>
            <a:effectLst>
              <a:glow rad="63500">
                <a:schemeClr val="accent3">
                  <a:satMod val="175000"/>
                  <a:alpha val="40000"/>
                </a:schemeClr>
              </a:glow>
              <a:outerShdw blurRad="63500" sx="102000" sy="102000" algn="ctr" rotWithShape="0">
                <a:prstClr val="black">
                  <a:alpha val="40000"/>
                </a:prstClr>
              </a:outerShdw>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2" name="Egyenes összekötő nyíllal 71"/>
            <p:cNvCxnSpPr/>
            <p:nvPr/>
          </p:nvCxnSpPr>
          <p:spPr>
            <a:xfrm>
              <a:off x="4790984" y="3353022"/>
              <a:ext cx="0" cy="1300114"/>
            </a:xfrm>
            <a:prstGeom prst="straightConnector1">
              <a:avLst/>
            </a:prstGeom>
            <a:grpFill/>
            <a:ln w="28575">
              <a:solidFill>
                <a:schemeClr val="accent1">
                  <a:shade val="50000"/>
                </a:schemeClr>
              </a:solidFill>
              <a:headEnd type="arrow"/>
              <a:tailEnd type="arrow"/>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zögletes összekötő 76"/>
            <p:cNvCxnSpPr/>
            <p:nvPr/>
          </p:nvCxnSpPr>
          <p:spPr>
            <a:xfrm flipV="1">
              <a:off x="5699716" y="4904672"/>
              <a:ext cx="816500" cy="504056"/>
            </a:xfrm>
            <a:prstGeom prst="bentConnector2">
              <a:avLst/>
            </a:prstGeom>
            <a:grpFill/>
            <a:ln w="28575">
              <a:solidFill>
                <a:schemeClr val="accent1">
                  <a:shade val="50000"/>
                </a:schemeClr>
              </a:solidFill>
              <a:headEnd type="arrow"/>
              <a:tailEnd type="arrow"/>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zögletes összekötő 90"/>
            <p:cNvCxnSpPr/>
            <p:nvPr/>
          </p:nvCxnSpPr>
          <p:spPr>
            <a:xfrm rot="10800000">
              <a:off x="5076057" y="3353022"/>
              <a:ext cx="443582" cy="945280"/>
            </a:xfrm>
            <a:prstGeom prst="bentConnector2">
              <a:avLst/>
            </a:prstGeom>
            <a:grpFill/>
            <a:ln w="28575">
              <a:solidFill>
                <a:schemeClr val="accent1">
                  <a:shade val="50000"/>
                </a:schemeClr>
              </a:solidFill>
              <a:headEnd type="arrow"/>
              <a:tailEnd type="arrow"/>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zögletes összekötő 92"/>
            <p:cNvCxnSpPr/>
            <p:nvPr/>
          </p:nvCxnSpPr>
          <p:spPr>
            <a:xfrm flipV="1">
              <a:off x="7391562" y="3429000"/>
              <a:ext cx="276782" cy="904612"/>
            </a:xfrm>
            <a:prstGeom prst="bentConnector2">
              <a:avLst/>
            </a:prstGeom>
            <a:grpFill/>
            <a:ln w="28575">
              <a:solidFill>
                <a:schemeClr val="accent1">
                  <a:shade val="50000"/>
                </a:schemeClr>
              </a:solidFill>
              <a:headEnd type="arrow"/>
              <a:tailEnd type="arrow"/>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9" name="Ellipszis 98"/>
          <p:cNvSpPr/>
          <p:nvPr/>
        </p:nvSpPr>
        <p:spPr>
          <a:xfrm>
            <a:off x="5266709" y="3198699"/>
            <a:ext cx="1393523" cy="772993"/>
          </a:xfrm>
          <a:prstGeom prst="ellipse">
            <a:avLst/>
          </a:prstGeom>
          <a:solidFill>
            <a:schemeClr val="accent2">
              <a:lumMod val="40000"/>
              <a:lumOff val="60000"/>
            </a:schemeClr>
          </a:solidFill>
          <a:effectLst>
            <a:glow rad="63500">
              <a:schemeClr val="accent3">
                <a:satMod val="175000"/>
                <a:alpha val="40000"/>
              </a:schemeClr>
            </a:glow>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smtClean="0">
                <a:solidFill>
                  <a:schemeClr val="tx1">
                    <a:lumMod val="95000"/>
                    <a:lumOff val="5000"/>
                  </a:schemeClr>
                </a:solidFill>
              </a:rPr>
              <a:t>Memória</a:t>
            </a:r>
            <a:endParaRPr lang="hu-HU" sz="1600" b="1" dirty="0">
              <a:solidFill>
                <a:schemeClr val="tx1">
                  <a:lumMod val="95000"/>
                  <a:lumOff val="5000"/>
                </a:schemeClr>
              </a:solidFill>
            </a:endParaRPr>
          </a:p>
        </p:txBody>
      </p:sp>
    </p:spTree>
    <p:extLst>
      <p:ext uri="{BB962C8B-B14F-4D97-AF65-F5344CB8AC3E}">
        <p14:creationId xmlns:p14="http://schemas.microsoft.com/office/powerpoint/2010/main" val="1633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par>
                          <p:cTn id="7" fill="hold">
                            <p:stCondLst>
                              <p:cond delay="0"/>
                            </p:stCondLst>
                            <p:childTnLst>
                              <p:par>
                                <p:cTn id="8"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9" dur="750" autoRev="1" fill="remove"/>
                                        <p:tgtEl>
                                          <p:spTgt spid="99"/>
                                        </p:tgtEl>
                                        <p:attrNameLst>
                                          <p:attrName>style.color</p:attrName>
                                        </p:attrNameLst>
                                      </p:cBhvr>
                                      <p:to>
                                        <a:schemeClr val="bg1"/>
                                      </p:to>
                                    </p:animClr>
                                    <p:animClr clrSpc="rgb" dir="cw">
                                      <p:cBhvr>
                                        <p:cTn id="10" dur="750" autoRev="1" fill="remove"/>
                                        <p:tgtEl>
                                          <p:spTgt spid="99"/>
                                        </p:tgtEl>
                                        <p:attrNameLst>
                                          <p:attrName>fillcolor</p:attrName>
                                        </p:attrNameLst>
                                      </p:cBhvr>
                                      <p:to>
                                        <a:schemeClr val="bg1"/>
                                      </p:to>
                                    </p:animClr>
                                    <p:set>
                                      <p:cBhvr>
                                        <p:cTn id="11" dur="750" autoRev="1" fill="remove"/>
                                        <p:tgtEl>
                                          <p:spTgt spid="99"/>
                                        </p:tgtEl>
                                        <p:attrNameLst>
                                          <p:attrName>fill.type</p:attrName>
                                        </p:attrNameLst>
                                      </p:cBhvr>
                                      <p:to>
                                        <p:strVal val="solid"/>
                                      </p:to>
                                    </p:set>
                                    <p:set>
                                      <p:cBhvr>
                                        <p:cTn id="12" dur="750" autoRev="1" fill="remove"/>
                                        <p:tgtEl>
                                          <p:spTgt spid="99"/>
                                        </p:tgtEl>
                                        <p:attrNameLst>
                                          <p:attrName>fill.on</p:attrName>
                                        </p:attrNameLst>
                                      </p:cBhvr>
                                      <p:to>
                                        <p:strVal val="true"/>
                                      </p:to>
                                    </p:set>
                                  </p:childTnLst>
                                </p:cTn>
                              </p:par>
                              <p:par>
                                <p:cTn id="13" presetID="1" presetClass="entr" presetSubtype="0" fill="hold" nodeType="with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l="4808" r="-1256"/>
          <a:stretch/>
        </p:blipFill>
        <p:spPr>
          <a:xfrm>
            <a:off x="1" y="0"/>
            <a:ext cx="9264706" cy="6858000"/>
          </a:xfrm>
          <a:prstGeom prst="rect">
            <a:avLst/>
          </a:prstGeom>
        </p:spPr>
      </p:pic>
      <p:sp>
        <p:nvSpPr>
          <p:cNvPr id="2" name="Cím 1"/>
          <p:cNvSpPr>
            <a:spLocks noGrp="1"/>
          </p:cNvSpPr>
          <p:nvPr>
            <p:ph type="title"/>
          </p:nvPr>
        </p:nvSpPr>
        <p:spPr>
          <a:xfrm>
            <a:off x="0" y="0"/>
            <a:ext cx="9144000" cy="980728"/>
          </a:xfrm>
          <a:solidFill>
            <a:schemeClr val="bg1">
              <a:lumMod val="85000"/>
              <a:alpha val="57000"/>
            </a:schemeClr>
          </a:solidFill>
        </p:spPr>
        <p:txBody>
          <a:bodyPr/>
          <a:lstStyle/>
          <a:p>
            <a:r>
              <a:rPr lang="hu-HU" b="1" dirty="0" smtClean="0">
                <a:solidFill>
                  <a:schemeClr val="bg1"/>
                </a:solidFill>
                <a:effectLst>
                  <a:outerShdw blurRad="38100" dist="38100" dir="2700000" algn="tl">
                    <a:srgbClr val="000000">
                      <a:alpha val="43137"/>
                    </a:srgbClr>
                  </a:outerShdw>
                </a:effectLst>
              </a:rPr>
              <a:t>Az elefánt sosem felejt…</a:t>
            </a:r>
            <a:endParaRPr lang="hu-HU" b="1" dirty="0">
              <a:solidFill>
                <a:schemeClr val="bg1"/>
              </a:solidFill>
              <a:effectLst>
                <a:outerShdw blurRad="38100" dist="38100" dir="2700000" algn="tl">
                  <a:srgbClr val="000000">
                    <a:alpha val="43137"/>
                  </a:srgbClr>
                </a:outerShdw>
              </a:effectLst>
            </a:endParaRPr>
          </a:p>
        </p:txBody>
      </p:sp>
      <p:sp>
        <p:nvSpPr>
          <p:cNvPr id="4" name="AutoShape 2" descr="http://www.freakingnews.com/images/app_images/elephant-family.jpg"/>
          <p:cNvSpPr>
            <a:spLocks noChangeAspect="1" noChangeArrowheads="1"/>
          </p:cNvSpPr>
          <p:nvPr/>
        </p:nvSpPr>
        <p:spPr bwMode="auto">
          <a:xfrm>
            <a:off x="63500" y="-136525"/>
            <a:ext cx="13201650" cy="905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Lekerekített téglalap 6"/>
          <p:cNvSpPr/>
          <p:nvPr/>
        </p:nvSpPr>
        <p:spPr>
          <a:xfrm>
            <a:off x="93442" y="5373216"/>
            <a:ext cx="8943054" cy="1368152"/>
          </a:xfrm>
          <a:prstGeom prst="roundRect">
            <a:avLst/>
          </a:prstGeom>
          <a:solidFill>
            <a:schemeClr val="accent2">
              <a:lumMod val="75000"/>
              <a:alpha val="89000"/>
            </a:schemeClr>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bg1"/>
                </a:solidFill>
              </a:rPr>
              <a:t>Tudományosan bizonyított tény, hogy az elefánt kiemelkedő memóriával rendelkezik. Fiatal korában megszerzett információkat több évtized múltán is hasznosítani tudja. Például aszály idején az idősebb falkavezér elvezeti társait olyan vízforrásokhoz, amelyeket még borjú korában ismert meg. </a:t>
            </a:r>
            <a:endParaRPr lang="hu-HU" dirty="0">
              <a:solidFill>
                <a:schemeClr val="bg1"/>
              </a:solidFill>
            </a:endParaRPr>
          </a:p>
        </p:txBody>
      </p:sp>
    </p:spTree>
    <p:extLst>
      <p:ext uri="{BB962C8B-B14F-4D97-AF65-F5344CB8AC3E}">
        <p14:creationId xmlns:p14="http://schemas.microsoft.com/office/powerpoint/2010/main" val="25038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6179A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ROM</a:t>
            </a:r>
            <a:endParaRPr lang="hu-HU" b="1" dirty="0">
              <a:solidFill>
                <a:schemeClr val="bg1"/>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57200" y="1412776"/>
            <a:ext cx="8229600" cy="4525963"/>
          </a:xfrm>
        </p:spPr>
        <p:txBody>
          <a:bodyPr/>
          <a:lstStyle/>
          <a:p>
            <a:r>
              <a:rPr lang="hu-HU" dirty="0" smtClean="0"/>
              <a:t>ROM = </a:t>
            </a:r>
            <a:r>
              <a:rPr lang="hu-HU" b="1" dirty="0" smtClean="0"/>
              <a:t>R</a:t>
            </a:r>
            <a:r>
              <a:rPr lang="hu-HU" dirty="0" smtClean="0"/>
              <a:t>ead </a:t>
            </a:r>
            <a:r>
              <a:rPr lang="hu-HU" b="1" dirty="0" err="1" smtClean="0"/>
              <a:t>O</a:t>
            </a:r>
            <a:r>
              <a:rPr lang="hu-HU" dirty="0" err="1" smtClean="0"/>
              <a:t>nly</a:t>
            </a:r>
            <a:r>
              <a:rPr lang="hu-HU" dirty="0" smtClean="0"/>
              <a:t> </a:t>
            </a:r>
            <a:r>
              <a:rPr lang="hu-HU" b="1" dirty="0" err="1" smtClean="0"/>
              <a:t>M</a:t>
            </a:r>
            <a:r>
              <a:rPr lang="hu-HU" dirty="0" err="1" smtClean="0"/>
              <a:t>emory</a:t>
            </a:r>
            <a:endParaRPr lang="hu-HU" dirty="0" smtClean="0"/>
          </a:p>
          <a:p>
            <a:r>
              <a:rPr lang="hu-HU" dirty="0" smtClean="0"/>
              <a:t>Csak olvasható memória</a:t>
            </a:r>
          </a:p>
          <a:p>
            <a:r>
              <a:rPr lang="hu-HU" dirty="0" smtClean="0"/>
              <a:t>Digitális, általános értékű tároló</a:t>
            </a:r>
          </a:p>
          <a:p>
            <a:r>
              <a:rPr lang="hu-HU" dirty="0" smtClean="0"/>
              <a:t>Az </a:t>
            </a:r>
            <a:r>
              <a:rPr lang="hu-HU" dirty="0"/>
              <a:t>a</a:t>
            </a:r>
            <a:r>
              <a:rPr lang="hu-HU" dirty="0" smtClean="0"/>
              <a:t>datok nem törölhetőek</a:t>
            </a:r>
          </a:p>
          <a:p>
            <a:r>
              <a:rPr lang="hu-HU" dirty="0" smtClean="0"/>
              <a:t>Kikapcsolás után is megmarad az adat</a:t>
            </a:r>
            <a:endParaRPr lang="hu-H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578052"/>
            <a:ext cx="2304256" cy="205528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5" y="4521709"/>
            <a:ext cx="2215132" cy="216590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Kép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572" y="1714500"/>
            <a:ext cx="2381250" cy="1714500"/>
          </a:xfrm>
          <a:prstGeom prst="rect">
            <a:avLst/>
          </a:prstGeom>
        </p:spPr>
      </p:pic>
    </p:spTree>
    <p:extLst>
      <p:ext uri="{BB962C8B-B14F-4D97-AF65-F5344CB8AC3E}">
        <p14:creationId xmlns:p14="http://schemas.microsoft.com/office/powerpoint/2010/main" val="75980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artalom helye 9"/>
          <p:cNvSpPr>
            <a:spLocks noGrp="1"/>
          </p:cNvSpPr>
          <p:nvPr>
            <p:ph sz="half" idx="2"/>
          </p:nvPr>
        </p:nvSpPr>
        <p:spPr>
          <a:xfrm>
            <a:off x="251520" y="2688793"/>
            <a:ext cx="2736304" cy="3950578"/>
          </a:xfrm>
          <a:solidFill>
            <a:srgbClr val="FFFFCC"/>
          </a:solidFill>
        </p:spPr>
        <p:txBody>
          <a:bodyPr/>
          <a:lstStyle/>
          <a:p>
            <a:r>
              <a:rPr lang="hu-HU" b="1" dirty="0" err="1" smtClean="0"/>
              <a:t>P</a:t>
            </a:r>
            <a:r>
              <a:rPr lang="hu-HU" dirty="0" err="1" smtClean="0"/>
              <a:t>rogrammable</a:t>
            </a:r>
            <a:r>
              <a:rPr lang="hu-HU" dirty="0" smtClean="0"/>
              <a:t> </a:t>
            </a:r>
            <a:r>
              <a:rPr lang="hu-HU" b="1" dirty="0" smtClean="0"/>
              <a:t>ROM</a:t>
            </a:r>
          </a:p>
          <a:p>
            <a:r>
              <a:rPr lang="hu-HU" dirty="0" smtClean="0"/>
              <a:t>Programozható</a:t>
            </a:r>
            <a:endParaRPr lang="hu-HU" dirty="0"/>
          </a:p>
        </p:txBody>
      </p:sp>
      <p:sp>
        <p:nvSpPr>
          <p:cNvPr id="22" name="Tartalom helye 9"/>
          <p:cNvSpPr>
            <a:spLocks noGrp="1"/>
          </p:cNvSpPr>
          <p:nvPr>
            <p:ph sz="half" idx="2"/>
          </p:nvPr>
        </p:nvSpPr>
        <p:spPr>
          <a:xfrm>
            <a:off x="6228184" y="2710472"/>
            <a:ext cx="2736304" cy="3950578"/>
          </a:xfrm>
          <a:solidFill>
            <a:srgbClr val="F9ECC7"/>
          </a:solidFill>
        </p:spPr>
        <p:txBody>
          <a:bodyPr>
            <a:noAutofit/>
          </a:bodyPr>
          <a:lstStyle/>
          <a:p>
            <a:r>
              <a:rPr lang="hu-HU" b="1" dirty="0" err="1" smtClean="0"/>
              <a:t>E</a:t>
            </a:r>
            <a:r>
              <a:rPr lang="hu-HU" dirty="0" err="1" smtClean="0"/>
              <a:t>lectrically</a:t>
            </a:r>
            <a:r>
              <a:rPr lang="hu-HU" dirty="0" smtClean="0"/>
              <a:t> </a:t>
            </a:r>
            <a:r>
              <a:rPr lang="hu-HU" b="1" dirty="0" err="1" smtClean="0"/>
              <a:t>E</a:t>
            </a:r>
            <a:r>
              <a:rPr lang="hu-HU" dirty="0" err="1" smtClean="0"/>
              <a:t>rasable</a:t>
            </a:r>
            <a:r>
              <a:rPr lang="hu-HU" dirty="0" smtClean="0"/>
              <a:t> </a:t>
            </a:r>
            <a:r>
              <a:rPr lang="hu-HU" b="1" dirty="0" err="1" smtClean="0"/>
              <a:t>P</a:t>
            </a:r>
            <a:r>
              <a:rPr lang="hu-HU" dirty="0" err="1" smtClean="0"/>
              <a:t>rogrammable</a:t>
            </a:r>
            <a:r>
              <a:rPr lang="hu-HU" dirty="0" smtClean="0"/>
              <a:t> </a:t>
            </a:r>
            <a:r>
              <a:rPr lang="hu-HU" b="1" dirty="0" smtClean="0"/>
              <a:t>ROM</a:t>
            </a:r>
          </a:p>
          <a:p>
            <a:r>
              <a:rPr lang="hu-HU" dirty="0" smtClean="0"/>
              <a:t>elektromossággal törölhető,</a:t>
            </a:r>
            <a:br>
              <a:rPr lang="hu-HU" dirty="0" smtClean="0"/>
            </a:br>
            <a:r>
              <a:rPr lang="hu-HU" dirty="0" smtClean="0"/>
              <a:t>újraírható</a:t>
            </a:r>
          </a:p>
          <a:p>
            <a:r>
              <a:rPr lang="hu-HU" dirty="0"/>
              <a:t>m</a:t>
            </a:r>
            <a:r>
              <a:rPr lang="hu-HU" dirty="0" smtClean="0"/>
              <a:t>inden adatát csak egyszerre lehet tárolni </a:t>
            </a:r>
          </a:p>
          <a:p>
            <a:endParaRPr lang="hu-HU" dirty="0" smtClean="0"/>
          </a:p>
        </p:txBody>
      </p:sp>
      <p:sp>
        <p:nvSpPr>
          <p:cNvPr id="20" name="Tartalom helye 9"/>
          <p:cNvSpPr>
            <a:spLocks noGrp="1"/>
          </p:cNvSpPr>
          <p:nvPr>
            <p:ph sz="half" idx="2"/>
          </p:nvPr>
        </p:nvSpPr>
        <p:spPr>
          <a:xfrm>
            <a:off x="3275856" y="2718782"/>
            <a:ext cx="2736304" cy="3950578"/>
          </a:xfrm>
          <a:solidFill>
            <a:srgbClr val="F1FFD1"/>
          </a:solidFill>
        </p:spPr>
        <p:txBody>
          <a:bodyPr/>
          <a:lstStyle/>
          <a:p>
            <a:r>
              <a:rPr lang="hu-HU" b="1" dirty="0" err="1" smtClean="0"/>
              <a:t>E</a:t>
            </a:r>
            <a:r>
              <a:rPr lang="hu-HU" dirty="0" err="1" smtClean="0"/>
              <a:t>rasable</a:t>
            </a:r>
            <a:r>
              <a:rPr lang="hu-HU" dirty="0" smtClean="0"/>
              <a:t> </a:t>
            </a:r>
            <a:r>
              <a:rPr lang="hu-HU" b="1" dirty="0" err="1" smtClean="0"/>
              <a:t>P</a:t>
            </a:r>
            <a:r>
              <a:rPr lang="hu-HU" dirty="0" err="1" smtClean="0"/>
              <a:t>rogramable</a:t>
            </a:r>
            <a:r>
              <a:rPr lang="hu-HU" dirty="0" smtClean="0"/>
              <a:t> </a:t>
            </a:r>
            <a:r>
              <a:rPr lang="hu-HU" b="1" dirty="0" smtClean="0"/>
              <a:t>ROM</a:t>
            </a:r>
          </a:p>
          <a:p>
            <a:r>
              <a:rPr lang="hu-HU" dirty="0" smtClean="0"/>
              <a:t>UV fénnyel törölhető, programozható</a:t>
            </a:r>
            <a:endParaRPr lang="hu-HU" dirty="0"/>
          </a:p>
        </p:txBody>
      </p:sp>
      <p:sp>
        <p:nvSpPr>
          <p:cNvPr id="5" name="Cím 1"/>
          <p:cNvSpPr txBox="1">
            <a:spLocks/>
          </p:cNvSpPr>
          <p:nvPr/>
        </p:nvSpPr>
        <p:spPr>
          <a:xfrm>
            <a:off x="0" y="0"/>
            <a:ext cx="9144000" cy="980728"/>
          </a:xfrm>
          <a:prstGeom prst="rect">
            <a:avLst/>
          </a:prstGeom>
          <a:solidFill>
            <a:srgbClr val="6179A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ROM típusok</a:t>
            </a:r>
            <a:endParaRPr lang="hu-HU" b="1" dirty="0">
              <a:solidFill>
                <a:schemeClr val="bg1"/>
              </a:solidFill>
              <a:effectLst>
                <a:outerShdw blurRad="38100" dist="38100" dir="2700000" algn="tl">
                  <a:srgbClr val="000000">
                    <a:alpha val="43137"/>
                  </a:srgbClr>
                </a:outerShdw>
              </a:effectLst>
            </a:endParaRPr>
          </a:p>
        </p:txBody>
      </p:sp>
      <p:sp>
        <p:nvSpPr>
          <p:cNvPr id="9" name="Szöveg helye 8"/>
          <p:cNvSpPr>
            <a:spLocks noGrp="1"/>
          </p:cNvSpPr>
          <p:nvPr>
            <p:ph type="body" idx="1"/>
          </p:nvPr>
        </p:nvSpPr>
        <p:spPr>
          <a:xfrm>
            <a:off x="251520" y="2204864"/>
            <a:ext cx="2736304" cy="504056"/>
          </a:xfrm>
          <a:solidFill>
            <a:srgbClr val="FFFF66"/>
          </a:solidFill>
        </p:spPr>
        <p:txBody>
          <a:bodyPr anchor="ctr" anchorCtr="0"/>
          <a:lstStyle/>
          <a:p>
            <a:pPr algn="ctr"/>
            <a:r>
              <a:rPr lang="hu-HU" dirty="0" smtClean="0"/>
              <a:t>PROM</a:t>
            </a:r>
            <a:endParaRPr lang="hu-HU" dirty="0"/>
          </a:p>
        </p:txBody>
      </p:sp>
      <p:sp>
        <p:nvSpPr>
          <p:cNvPr id="19" name="Szöveg helye 8"/>
          <p:cNvSpPr>
            <a:spLocks noGrp="1"/>
          </p:cNvSpPr>
          <p:nvPr>
            <p:ph type="body" idx="1"/>
          </p:nvPr>
        </p:nvSpPr>
        <p:spPr>
          <a:xfrm>
            <a:off x="3275856" y="2234853"/>
            <a:ext cx="2736304" cy="504056"/>
          </a:xfrm>
          <a:solidFill>
            <a:srgbClr val="D4FF75"/>
          </a:solidFill>
        </p:spPr>
        <p:txBody>
          <a:bodyPr anchor="ctr" anchorCtr="0"/>
          <a:lstStyle/>
          <a:p>
            <a:pPr algn="ctr"/>
            <a:r>
              <a:rPr lang="hu-HU" dirty="0" smtClean="0"/>
              <a:t>EPROM</a:t>
            </a:r>
            <a:endParaRPr lang="hu-HU" dirty="0"/>
          </a:p>
        </p:txBody>
      </p:sp>
      <p:sp>
        <p:nvSpPr>
          <p:cNvPr id="21" name="Szöveg helye 8"/>
          <p:cNvSpPr>
            <a:spLocks noGrp="1"/>
          </p:cNvSpPr>
          <p:nvPr>
            <p:ph type="body" idx="1"/>
          </p:nvPr>
        </p:nvSpPr>
        <p:spPr>
          <a:xfrm>
            <a:off x="6228184" y="2226543"/>
            <a:ext cx="2736304" cy="504056"/>
          </a:xfrm>
          <a:solidFill>
            <a:srgbClr val="F3D88D"/>
          </a:solidFill>
        </p:spPr>
        <p:txBody>
          <a:bodyPr anchor="ctr" anchorCtr="0"/>
          <a:lstStyle/>
          <a:p>
            <a:pPr algn="ctr"/>
            <a:r>
              <a:rPr lang="hu-HU" dirty="0" smtClean="0"/>
              <a:t>EEPROM</a:t>
            </a:r>
            <a:endParaRPr lang="hu-HU" dirty="0"/>
          </a:p>
        </p:txBody>
      </p:sp>
      <p:cxnSp>
        <p:nvCxnSpPr>
          <p:cNvPr id="23" name="Egyenes összekötő nyíllal 22"/>
          <p:cNvCxnSpPr/>
          <p:nvPr/>
        </p:nvCxnSpPr>
        <p:spPr>
          <a:xfrm flipH="1">
            <a:off x="2771800" y="1052736"/>
            <a:ext cx="864096" cy="86409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p:nvPr/>
        </p:nvCxnSpPr>
        <p:spPr>
          <a:xfrm>
            <a:off x="4572000" y="1124744"/>
            <a:ext cx="0" cy="86409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a:off x="5804682" y="1061282"/>
            <a:ext cx="855550" cy="8555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p:cTn id="11" dur="500" fill="hold"/>
                                        <p:tgtEl>
                                          <p:spTgt spid="9">
                                            <p:bg/>
                                          </p:spTgt>
                                        </p:tgtEl>
                                        <p:attrNameLst>
                                          <p:attrName>ppt_w</p:attrName>
                                        </p:attrNameLst>
                                      </p:cBhvr>
                                      <p:tavLst>
                                        <p:tav tm="0">
                                          <p:val>
                                            <p:fltVal val="0"/>
                                          </p:val>
                                        </p:tav>
                                        <p:tav tm="100000">
                                          <p:val>
                                            <p:strVal val="#ppt_w"/>
                                          </p:val>
                                        </p:tav>
                                      </p:tavLst>
                                    </p:anim>
                                    <p:anim calcmode="lin" valueType="num">
                                      <p:cBhvr>
                                        <p:cTn id="12" dur="500" fill="hold"/>
                                        <p:tgtEl>
                                          <p:spTgt spid="9">
                                            <p:bg/>
                                          </p:spTgt>
                                        </p:tgtEl>
                                        <p:attrNameLst>
                                          <p:attrName>ppt_h</p:attrName>
                                        </p:attrNameLst>
                                      </p:cBhvr>
                                      <p:tavLst>
                                        <p:tav tm="0">
                                          <p:val>
                                            <p:fltVal val="0"/>
                                          </p:val>
                                        </p:tav>
                                        <p:tav tm="100000">
                                          <p:val>
                                            <p:strVal val="#ppt_h"/>
                                          </p:val>
                                        </p:tav>
                                      </p:tavLst>
                                    </p:anim>
                                    <p:animEffect transition="in" filter="fade">
                                      <p:cBhvr>
                                        <p:cTn id="13" dur="500"/>
                                        <p:tgtEl>
                                          <p:spTgt spid="9">
                                            <p:bg/>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bg/>
                                          </p:spTgt>
                                        </p:tgtEl>
                                        <p:attrNameLst>
                                          <p:attrName>style.visibility</p:attrName>
                                        </p:attrNameLst>
                                      </p:cBhvr>
                                      <p:to>
                                        <p:strVal val="visible"/>
                                      </p:to>
                                    </p:set>
                                    <p:animEffect transition="in" filter="fade">
                                      <p:cBhvr>
                                        <p:cTn id="24" dur="500"/>
                                        <p:tgtEl>
                                          <p:spTgt spid="10">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Left)">
                                      <p:cBhvr>
                                        <p:cTn id="39" dur="500"/>
                                        <p:tgtEl>
                                          <p:spTgt spid="2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9">
                                            <p:bg/>
                                          </p:spTgt>
                                        </p:tgtEl>
                                        <p:attrNameLst>
                                          <p:attrName>style.visibility</p:attrName>
                                        </p:attrNameLst>
                                      </p:cBhvr>
                                      <p:to>
                                        <p:strVal val="visible"/>
                                      </p:to>
                                    </p:set>
                                    <p:anim calcmode="lin" valueType="num">
                                      <p:cBhvr>
                                        <p:cTn id="43" dur="500" fill="hold"/>
                                        <p:tgtEl>
                                          <p:spTgt spid="19">
                                            <p:bg/>
                                          </p:spTgt>
                                        </p:tgtEl>
                                        <p:attrNameLst>
                                          <p:attrName>ppt_w</p:attrName>
                                        </p:attrNameLst>
                                      </p:cBhvr>
                                      <p:tavLst>
                                        <p:tav tm="0">
                                          <p:val>
                                            <p:fltVal val="0"/>
                                          </p:val>
                                        </p:tav>
                                        <p:tav tm="100000">
                                          <p:val>
                                            <p:strVal val="#ppt_w"/>
                                          </p:val>
                                        </p:tav>
                                      </p:tavLst>
                                    </p:anim>
                                    <p:anim calcmode="lin" valueType="num">
                                      <p:cBhvr>
                                        <p:cTn id="44" dur="500" fill="hold"/>
                                        <p:tgtEl>
                                          <p:spTgt spid="19">
                                            <p:bg/>
                                          </p:spTgt>
                                        </p:tgtEl>
                                        <p:attrNameLst>
                                          <p:attrName>ppt_h</p:attrName>
                                        </p:attrNameLst>
                                      </p:cBhvr>
                                      <p:tavLst>
                                        <p:tav tm="0">
                                          <p:val>
                                            <p:fltVal val="0"/>
                                          </p:val>
                                        </p:tav>
                                        <p:tav tm="100000">
                                          <p:val>
                                            <p:strVal val="#ppt_h"/>
                                          </p:val>
                                        </p:tav>
                                      </p:tavLst>
                                    </p:anim>
                                    <p:animEffect transition="in" filter="fade">
                                      <p:cBhvr>
                                        <p:cTn id="45" dur="500"/>
                                        <p:tgtEl>
                                          <p:spTgt spid="19">
                                            <p:bg/>
                                          </p:spTgt>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p:cTn id="49"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bg/>
                                          </p:spTgt>
                                        </p:tgtEl>
                                        <p:attrNameLst>
                                          <p:attrName>style.visibility</p:attrName>
                                        </p:attrNameLst>
                                      </p:cBhvr>
                                      <p:to>
                                        <p:strVal val="visible"/>
                                      </p:to>
                                    </p:set>
                                    <p:animEffect transition="in" filter="fade">
                                      <p:cBhvr>
                                        <p:cTn id="56" dur="500"/>
                                        <p:tgtEl>
                                          <p:spTgt spid="20">
                                            <p:bg/>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fade">
                                      <p:cBhvr>
                                        <p:cTn id="61" dur="500"/>
                                        <p:tgtEl>
                                          <p:spTgt spid="2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xEl>
                                              <p:pRg st="1" end="1"/>
                                            </p:txEl>
                                          </p:spTgt>
                                        </p:tgtEl>
                                        <p:attrNameLst>
                                          <p:attrName>style.visibility</p:attrName>
                                        </p:attrNameLst>
                                      </p:cBhvr>
                                      <p:to>
                                        <p:strVal val="visible"/>
                                      </p:to>
                                    </p:set>
                                    <p:animEffect transition="in" filter="fade">
                                      <p:cBhvr>
                                        <p:cTn id="66" dur="500"/>
                                        <p:tgtEl>
                                          <p:spTgt spid="20">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strips(downLeft)">
                                      <p:cBhvr>
                                        <p:cTn id="71" dur="500"/>
                                        <p:tgtEl>
                                          <p:spTgt spid="29"/>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21">
                                            <p:bg/>
                                          </p:spTgt>
                                        </p:tgtEl>
                                        <p:attrNameLst>
                                          <p:attrName>style.visibility</p:attrName>
                                        </p:attrNameLst>
                                      </p:cBhvr>
                                      <p:to>
                                        <p:strVal val="visible"/>
                                      </p:to>
                                    </p:set>
                                    <p:anim calcmode="lin" valueType="num">
                                      <p:cBhvr>
                                        <p:cTn id="75" dur="500" fill="hold"/>
                                        <p:tgtEl>
                                          <p:spTgt spid="21">
                                            <p:bg/>
                                          </p:spTgt>
                                        </p:tgtEl>
                                        <p:attrNameLst>
                                          <p:attrName>ppt_w</p:attrName>
                                        </p:attrNameLst>
                                      </p:cBhvr>
                                      <p:tavLst>
                                        <p:tav tm="0">
                                          <p:val>
                                            <p:fltVal val="0"/>
                                          </p:val>
                                        </p:tav>
                                        <p:tav tm="100000">
                                          <p:val>
                                            <p:strVal val="#ppt_w"/>
                                          </p:val>
                                        </p:tav>
                                      </p:tavLst>
                                    </p:anim>
                                    <p:anim calcmode="lin" valueType="num">
                                      <p:cBhvr>
                                        <p:cTn id="76" dur="500" fill="hold"/>
                                        <p:tgtEl>
                                          <p:spTgt spid="21">
                                            <p:bg/>
                                          </p:spTgt>
                                        </p:tgtEl>
                                        <p:attrNameLst>
                                          <p:attrName>ppt_h</p:attrName>
                                        </p:attrNameLst>
                                      </p:cBhvr>
                                      <p:tavLst>
                                        <p:tav tm="0">
                                          <p:val>
                                            <p:fltVal val="0"/>
                                          </p:val>
                                        </p:tav>
                                        <p:tav tm="100000">
                                          <p:val>
                                            <p:strVal val="#ppt_h"/>
                                          </p:val>
                                        </p:tav>
                                      </p:tavLst>
                                    </p:anim>
                                    <p:animEffect transition="in" filter="fade">
                                      <p:cBhvr>
                                        <p:cTn id="77" dur="500"/>
                                        <p:tgtEl>
                                          <p:spTgt spid="21">
                                            <p:bg/>
                                          </p:spTgt>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p:cTn id="8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2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2">
                                            <p:bg/>
                                          </p:spTgt>
                                        </p:tgtEl>
                                        <p:attrNameLst>
                                          <p:attrName>style.visibility</p:attrName>
                                        </p:attrNameLst>
                                      </p:cBhvr>
                                      <p:to>
                                        <p:strVal val="visible"/>
                                      </p:to>
                                    </p:set>
                                    <p:animEffect transition="in" filter="fade">
                                      <p:cBhvr>
                                        <p:cTn id="88" dur="500"/>
                                        <p:tgtEl>
                                          <p:spTgt spid="22">
                                            <p:bg/>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Effect transition="in" filter="fade">
                                      <p:cBhvr>
                                        <p:cTn id="93" dur="500"/>
                                        <p:tgtEl>
                                          <p:spTgt spid="22">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xEl>
                                              <p:pRg st="2" end="2"/>
                                            </p:txEl>
                                          </p:spTgt>
                                        </p:tgtEl>
                                        <p:attrNameLst>
                                          <p:attrName>style.visibility</p:attrName>
                                        </p:attrNameLst>
                                      </p:cBhvr>
                                      <p:to>
                                        <p:strVal val="visible"/>
                                      </p:to>
                                    </p:set>
                                    <p:animEffect transition="in" filter="fade">
                                      <p:cBhvr>
                                        <p:cTn id="103"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22" grpId="0" build="p" animBg="1"/>
      <p:bldP spid="20" grpId="0" build="p" animBg="1"/>
      <p:bldP spid="9" grpId="0" build="p" animBg="1"/>
      <p:bldP spid="19" grpId="0" build="p" animBg="1"/>
      <p:bldP spid="2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6179A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Az EEPROM alkalmazása</a:t>
            </a:r>
            <a:endParaRPr lang="hu-HU" b="1" dirty="0">
              <a:solidFill>
                <a:schemeClr val="bg1"/>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323528" y="1196752"/>
            <a:ext cx="5482952" cy="4104456"/>
          </a:xfrm>
        </p:spPr>
        <p:txBody>
          <a:bodyPr>
            <a:normAutofit/>
          </a:bodyPr>
          <a:lstStyle/>
          <a:p>
            <a:pPr algn="just"/>
            <a:r>
              <a:rPr lang="hu-HU" sz="2800" dirty="0" smtClean="0"/>
              <a:t>A </a:t>
            </a:r>
            <a:r>
              <a:rPr lang="hu-HU" sz="2800" dirty="0" err="1" smtClean="0"/>
              <a:t>RAM-ba</a:t>
            </a:r>
            <a:r>
              <a:rPr lang="hu-HU" sz="2800" dirty="0" smtClean="0"/>
              <a:t> töltődött operációs rendszer egyik fő feladata a hardverek kezelése.</a:t>
            </a:r>
          </a:p>
          <a:p>
            <a:pPr algn="just"/>
            <a:r>
              <a:rPr lang="hu-HU" sz="2800" dirty="0" smtClean="0"/>
              <a:t>Mivel a RAM tartalma számítógép kikapcsoláskor elvész, ezért </a:t>
            </a:r>
            <a:br>
              <a:rPr lang="hu-HU" sz="2800" dirty="0" smtClean="0"/>
            </a:br>
            <a:r>
              <a:rPr lang="hu-HU" sz="2800" dirty="0" smtClean="0"/>
              <a:t>a bekapcsoláskor valaminek kezelnie kell a lemezeket.</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1268760"/>
            <a:ext cx="3615333" cy="2712368"/>
          </a:xfrm>
          <a:prstGeom prst="rect">
            <a:avLst/>
          </a:prstGeom>
          <a:ln>
            <a:noFill/>
          </a:ln>
          <a:effectLst>
            <a:reflection blurRad="12700" stA="30000" endPos="30000" dist="5000" dir="5400000" sy="-100000" algn="bl" rotWithShape="0"/>
          </a:effectLst>
          <a:scene3d>
            <a:camera prst="perspectiveContrastingLeftFacing">
              <a:rot lat="400531" lon="2101723" rev="21572935"/>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artalom helye 2"/>
          <p:cNvSpPr txBox="1">
            <a:spLocks/>
          </p:cNvSpPr>
          <p:nvPr/>
        </p:nvSpPr>
        <p:spPr>
          <a:xfrm>
            <a:off x="295910" y="4293096"/>
            <a:ext cx="550022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hu-HU" sz="2800" dirty="0" smtClean="0"/>
              <a:t>Erre szolgál a </a:t>
            </a:r>
            <a:r>
              <a:rPr lang="hu-HU" sz="2800" b="1" dirty="0" smtClean="0"/>
              <a:t>BIOS </a:t>
            </a:r>
            <a:r>
              <a:rPr lang="hu-HU" sz="2800" dirty="0" smtClean="0"/>
              <a:t>(</a:t>
            </a:r>
            <a:r>
              <a:rPr lang="hu-HU" sz="2800" b="1" dirty="0" smtClean="0"/>
              <a:t>B</a:t>
            </a:r>
            <a:r>
              <a:rPr lang="hu-HU" sz="2800" dirty="0" smtClean="0"/>
              <a:t>asic </a:t>
            </a:r>
            <a:r>
              <a:rPr lang="hu-HU" sz="2800" b="1" dirty="0" smtClean="0"/>
              <a:t>I</a:t>
            </a:r>
            <a:r>
              <a:rPr lang="hu-HU" sz="2800" dirty="0" smtClean="0"/>
              <a:t>nput </a:t>
            </a:r>
            <a:r>
              <a:rPr lang="hu-HU" sz="2800" b="1" dirty="0" smtClean="0"/>
              <a:t>O</a:t>
            </a:r>
            <a:r>
              <a:rPr lang="hu-HU" sz="2800" dirty="0" smtClean="0"/>
              <a:t>utput </a:t>
            </a:r>
            <a:r>
              <a:rPr lang="hu-HU" sz="2800" b="1" dirty="0" smtClean="0"/>
              <a:t>S</a:t>
            </a:r>
            <a:r>
              <a:rPr lang="hu-HU" sz="2800" dirty="0" smtClean="0"/>
              <a:t>ystem).</a:t>
            </a:r>
          </a:p>
          <a:p>
            <a:pPr marL="0" indent="0" algn="just">
              <a:buNone/>
            </a:pPr>
            <a:endParaRPr lang="hu-HU" sz="2800" dirty="0" smtClean="0"/>
          </a:p>
        </p:txBody>
      </p:sp>
      <p:sp>
        <p:nvSpPr>
          <p:cNvPr id="14" name="Tartalom helye 2"/>
          <p:cNvSpPr txBox="1">
            <a:spLocks/>
          </p:cNvSpPr>
          <p:nvPr/>
        </p:nvSpPr>
        <p:spPr>
          <a:xfrm>
            <a:off x="295910" y="5301208"/>
            <a:ext cx="8755518" cy="129614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60463" algn="just" defTabSz="985838">
              <a:buFont typeface="Wingdings 3" pitchFamily="18" charset="2"/>
              <a:buChar char="9"/>
            </a:pPr>
            <a:r>
              <a:rPr lang="hu-HU" sz="2800" dirty="0" smtClean="0"/>
              <a:t> Minden indításkor végrehajt egy öndiagnosztikai tesztet (</a:t>
            </a:r>
            <a:r>
              <a:rPr lang="hu-HU" sz="2800" b="1" dirty="0" smtClean="0"/>
              <a:t>POST = </a:t>
            </a:r>
            <a:r>
              <a:rPr lang="hu-HU" sz="2800" b="1" dirty="0" err="1" smtClean="0"/>
              <a:t>P</a:t>
            </a:r>
            <a:r>
              <a:rPr lang="hu-HU" sz="2800" dirty="0" err="1" smtClean="0"/>
              <a:t>ower-</a:t>
            </a:r>
            <a:r>
              <a:rPr lang="hu-HU" sz="2800" b="1" dirty="0" err="1" smtClean="0"/>
              <a:t>O</a:t>
            </a:r>
            <a:r>
              <a:rPr lang="hu-HU" sz="2800" dirty="0" err="1" smtClean="0"/>
              <a:t>n</a:t>
            </a:r>
            <a:r>
              <a:rPr lang="hu-HU" sz="2800" dirty="0" smtClean="0"/>
              <a:t> </a:t>
            </a:r>
            <a:r>
              <a:rPr lang="hu-HU" sz="2800" b="1" dirty="0" err="1" smtClean="0"/>
              <a:t>S</a:t>
            </a:r>
            <a:r>
              <a:rPr lang="hu-HU" sz="2800" dirty="0" err="1" smtClean="0"/>
              <a:t>elf</a:t>
            </a:r>
            <a:r>
              <a:rPr lang="hu-HU" sz="2800" dirty="0" smtClean="0"/>
              <a:t> </a:t>
            </a:r>
            <a:r>
              <a:rPr lang="hu-HU" sz="2800" b="1" dirty="0" smtClean="0"/>
              <a:t>T</a:t>
            </a:r>
            <a:r>
              <a:rPr lang="hu-HU" sz="2800" dirty="0" smtClean="0"/>
              <a:t>est) és, ha minden rendben, akkor kezdődhet az op. rendszer betöltése.</a:t>
            </a:r>
          </a:p>
          <a:p>
            <a:pPr marL="0" indent="0" algn="just">
              <a:buNone/>
            </a:pPr>
            <a:endParaRPr lang="hu-HU" dirty="0" smtClean="0"/>
          </a:p>
        </p:txBody>
      </p:sp>
    </p:spTree>
    <p:extLst>
      <p:ext uri="{BB962C8B-B14F-4D97-AF65-F5344CB8AC3E}">
        <p14:creationId xmlns:p14="http://schemas.microsoft.com/office/powerpoint/2010/main" val="17966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6179A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Az EEPROM alkalmazása</a:t>
            </a:r>
            <a:endParaRPr lang="hu-HU" b="1" dirty="0">
              <a:solidFill>
                <a:schemeClr val="bg1"/>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179512" y="1268760"/>
            <a:ext cx="5616624" cy="5112568"/>
          </a:xfrm>
        </p:spPr>
        <p:txBody>
          <a:bodyPr>
            <a:normAutofit/>
          </a:bodyPr>
          <a:lstStyle/>
          <a:p>
            <a:r>
              <a:rPr lang="hu-HU" b="1" dirty="0" err="1" smtClean="0"/>
              <a:t>Firmware</a:t>
            </a:r>
            <a:endParaRPr lang="hu-HU" b="1" dirty="0" smtClean="0"/>
          </a:p>
          <a:p>
            <a:pPr marL="1185863" indent="-457200">
              <a:buFont typeface="Calibri" pitchFamily="34" charset="0"/>
              <a:buChar char="–"/>
            </a:pPr>
            <a:r>
              <a:rPr lang="hu-HU" dirty="0" smtClean="0"/>
              <a:t>Elektronikai eszközök bonyolultabb funkcióit működtető programok</a:t>
            </a:r>
          </a:p>
          <a:p>
            <a:pPr marL="1185863" indent="-457200">
              <a:buFont typeface="Calibri" pitchFamily="34" charset="0"/>
              <a:buChar char="–"/>
            </a:pPr>
            <a:r>
              <a:rPr lang="hu-HU" dirty="0" smtClean="0"/>
              <a:t>A gyártók rendszeresen adnak ki hibajavításokat</a:t>
            </a:r>
          </a:p>
          <a:p>
            <a:pPr marL="1963738" lvl="2" indent="-434975">
              <a:buFont typeface="Wingdings 3" pitchFamily="18" charset="2"/>
              <a:buChar char="9"/>
            </a:pPr>
            <a:r>
              <a:rPr lang="hu-HU" sz="2800" dirty="0" smtClean="0"/>
              <a:t>Fontos, hogy a tároló memória tartalma frissíthető legyen</a:t>
            </a:r>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4797152"/>
            <a:ext cx="2628602" cy="201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8660" y="1166524"/>
            <a:ext cx="3731585" cy="281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3020508">
            <a:off x="6268579" y="3749802"/>
            <a:ext cx="1886030" cy="293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64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0"/>
            <a:ext cx="9144000" cy="980728"/>
          </a:xfrm>
          <a:prstGeom prst="rect">
            <a:avLst/>
          </a:prstGeom>
          <a:solidFill>
            <a:srgbClr val="6179A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smtClean="0">
                <a:solidFill>
                  <a:schemeClr val="bg1"/>
                </a:solidFill>
                <a:effectLst>
                  <a:outerShdw blurRad="38100" dist="38100" dir="2700000" algn="tl">
                    <a:srgbClr val="000000">
                      <a:alpha val="43137"/>
                    </a:srgbClr>
                  </a:outerShdw>
                </a:effectLst>
              </a:rPr>
              <a:t>Az EEPROM alkalmazása</a:t>
            </a:r>
            <a:endParaRPr lang="hu-HU" b="1" dirty="0">
              <a:solidFill>
                <a:schemeClr val="bg1"/>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241176" y="1412776"/>
            <a:ext cx="7139136" cy="5112568"/>
          </a:xfrm>
        </p:spPr>
        <p:txBody>
          <a:bodyPr/>
          <a:lstStyle/>
          <a:p>
            <a:pPr algn="just"/>
            <a:r>
              <a:rPr lang="hu-HU" b="1" dirty="0" err="1" smtClean="0"/>
              <a:t>Flash</a:t>
            </a:r>
            <a:r>
              <a:rPr lang="hu-HU" b="1" dirty="0" smtClean="0"/>
              <a:t> memória</a:t>
            </a:r>
          </a:p>
          <a:p>
            <a:pPr lvl="1" algn="just">
              <a:buFont typeface="Calibri" pitchFamily="34" charset="0"/>
              <a:buChar char="–"/>
            </a:pPr>
            <a:r>
              <a:rPr lang="hu-HU" b="1" dirty="0" smtClean="0"/>
              <a:t> </a:t>
            </a:r>
            <a:r>
              <a:rPr lang="hu-HU" dirty="0" smtClean="0"/>
              <a:t>Az EEPROM speciális alkalmazása</a:t>
            </a:r>
          </a:p>
          <a:p>
            <a:pPr lvl="1" algn="just">
              <a:buFont typeface="Calibri" pitchFamily="34" charset="0"/>
              <a:buChar char="–"/>
            </a:pPr>
            <a:r>
              <a:rPr lang="hu-HU" dirty="0"/>
              <a:t> </a:t>
            </a:r>
            <a:r>
              <a:rPr lang="hu-HU" dirty="0" smtClean="0"/>
              <a:t>Áram hiányában is megőrzi az a adatot</a:t>
            </a:r>
          </a:p>
          <a:p>
            <a:pPr lvl="1" algn="just">
              <a:buFont typeface="Calibri" pitchFamily="34" charset="0"/>
              <a:buChar char="–"/>
            </a:pPr>
            <a:r>
              <a:rPr lang="hu-HU" b="1" dirty="0" smtClean="0"/>
              <a:t> </a:t>
            </a:r>
            <a:r>
              <a:rPr lang="hu-HU" dirty="0" smtClean="0"/>
              <a:t>Háttértárolók:</a:t>
            </a:r>
          </a:p>
          <a:p>
            <a:pPr lvl="2" algn="just">
              <a:buFont typeface="Wingdings 3" pitchFamily="18" charset="2"/>
              <a:buChar char="9"/>
            </a:pPr>
            <a:r>
              <a:rPr lang="hu-HU" b="1" dirty="0" smtClean="0"/>
              <a:t> </a:t>
            </a:r>
            <a:r>
              <a:rPr lang="hu-HU" b="1" dirty="0" err="1" smtClean="0"/>
              <a:t>Pendrive</a:t>
            </a:r>
            <a:endParaRPr lang="hu-HU" b="1" dirty="0" smtClean="0"/>
          </a:p>
          <a:p>
            <a:pPr lvl="2" algn="just">
              <a:buFont typeface="Wingdings 3" pitchFamily="18" charset="2"/>
              <a:buChar char="9"/>
            </a:pPr>
            <a:r>
              <a:rPr lang="hu-HU" b="1" dirty="0" smtClean="0"/>
              <a:t> Memóriakártyák </a:t>
            </a:r>
            <a:r>
              <a:rPr lang="hu-HU" dirty="0" smtClean="0"/>
              <a:t>(Micro SD)</a:t>
            </a:r>
          </a:p>
          <a:p>
            <a:pPr lvl="2" algn="just">
              <a:buFont typeface="Wingdings 3" pitchFamily="18" charset="2"/>
              <a:buChar char="9"/>
            </a:pPr>
            <a:r>
              <a:rPr lang="hu-HU" dirty="0" smtClean="0"/>
              <a:t> </a:t>
            </a:r>
            <a:r>
              <a:rPr lang="hu-HU" b="1" dirty="0" smtClean="0"/>
              <a:t>SSD </a:t>
            </a:r>
            <a:r>
              <a:rPr lang="hu-HU" dirty="0" smtClean="0"/>
              <a:t>= </a:t>
            </a:r>
            <a:r>
              <a:rPr lang="hu-HU" b="1" dirty="0" err="1" smtClean="0"/>
              <a:t>S</a:t>
            </a:r>
            <a:r>
              <a:rPr lang="hu-HU" dirty="0" err="1" smtClean="0"/>
              <a:t>olid</a:t>
            </a:r>
            <a:r>
              <a:rPr lang="hu-HU" dirty="0" smtClean="0"/>
              <a:t> </a:t>
            </a:r>
            <a:r>
              <a:rPr lang="hu-HU" b="1" dirty="0" err="1" smtClean="0"/>
              <a:t>S</a:t>
            </a:r>
            <a:r>
              <a:rPr lang="hu-HU" dirty="0" err="1" smtClean="0"/>
              <a:t>tate</a:t>
            </a:r>
            <a:r>
              <a:rPr lang="hu-HU" dirty="0" smtClean="0"/>
              <a:t> </a:t>
            </a:r>
            <a:r>
              <a:rPr lang="hu-HU" b="1" dirty="0" smtClean="0"/>
              <a:t>D</a:t>
            </a:r>
            <a:r>
              <a:rPr lang="hu-HU" dirty="0" smtClean="0"/>
              <a:t>rive</a:t>
            </a:r>
          </a:p>
          <a:p>
            <a:pPr marL="1704975" lvl="3" indent="-333375" algn="just">
              <a:buFont typeface="Wingdings 3" pitchFamily="18" charset="2"/>
              <a:buChar char="9"/>
            </a:pPr>
            <a:r>
              <a:rPr lang="hu-HU" u="sng" dirty="0" smtClean="0"/>
              <a:t>Nincs mozgó alkatrész:</a:t>
            </a:r>
            <a:r>
              <a:rPr lang="hu-HU" dirty="0" smtClean="0"/>
              <a:t> könnyebb, gyorsabb, halkabb, kisebb energiafogyasztású, mint a hagyományos merevlemez</a:t>
            </a:r>
          </a:p>
          <a:p>
            <a:pPr marL="1704975" lvl="3" indent="-333375" algn="just">
              <a:buFont typeface="Wingdings 3" pitchFamily="18" charset="2"/>
              <a:buChar char="9"/>
            </a:pPr>
            <a:r>
              <a:rPr lang="hu-HU" dirty="0" smtClean="0"/>
              <a:t>Napjainkban még drága</a:t>
            </a:r>
            <a:endParaRPr lang="hu-HU" dirty="0"/>
          </a:p>
          <a:p>
            <a:pPr lvl="3" algn="just">
              <a:buFont typeface="Wingdings 3" pitchFamily="18" charset="2"/>
              <a:buChar char="9"/>
            </a:pPr>
            <a:endParaRPr lang="hu-HU" b="1" dirty="0" smtClean="0"/>
          </a:p>
        </p:txBody>
      </p:sp>
      <p:pic>
        <p:nvPicPr>
          <p:cNvPr id="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781" y="1124744"/>
            <a:ext cx="2629771" cy="262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2320" y="3212976"/>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8542" y="5373216"/>
            <a:ext cx="1734247" cy="122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017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irado.hu/Hirek/2009/08/~/media/News/Hirado/Hirek/2008/12/16/13/sleep.jpg.ashx"/>
          <p:cNvPicPr>
            <a:picLocks noChangeAspect="1" noChangeArrowheads="1"/>
          </p:cNvPicPr>
          <p:nvPr/>
        </p:nvPicPr>
        <p:blipFill rotWithShape="1">
          <a:blip r:embed="rId3">
            <a:extLst>
              <a:ext uri="{28A0092B-C50C-407E-A947-70E740481C1C}">
                <a14:useLocalDpi xmlns:a14="http://schemas.microsoft.com/office/drawing/2010/main" val="0"/>
              </a:ext>
            </a:extLst>
          </a:blip>
          <a:srcRect r="11209"/>
          <a:stretch/>
        </p:blipFill>
        <p:spPr bwMode="auto">
          <a:xfrm>
            <a:off x="-1667" y="1644"/>
            <a:ext cx="9131153" cy="6885383"/>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0" y="0"/>
            <a:ext cx="9144000" cy="980728"/>
          </a:xfrm>
          <a:solidFill>
            <a:schemeClr val="bg1">
              <a:lumMod val="85000"/>
              <a:alpha val="57000"/>
            </a:schemeClr>
          </a:solidFill>
        </p:spPr>
        <p:txBody>
          <a:bodyPr/>
          <a:lstStyle/>
          <a:p>
            <a:r>
              <a:rPr lang="hu-HU" b="1" dirty="0" smtClean="0">
                <a:solidFill>
                  <a:schemeClr val="bg1"/>
                </a:solidFill>
                <a:effectLst>
                  <a:outerShdw blurRad="38100" dist="38100" dir="2700000" algn="tl">
                    <a:srgbClr val="000000">
                      <a:alpha val="43137"/>
                    </a:srgbClr>
                  </a:outerShdw>
                </a:effectLst>
              </a:rPr>
              <a:t>„Én sose álmodom…”</a:t>
            </a:r>
            <a:endParaRPr lang="hu-HU" b="1" dirty="0">
              <a:solidFill>
                <a:schemeClr val="bg1"/>
              </a:solidFill>
              <a:effectLst>
                <a:outerShdw blurRad="38100" dist="38100" dir="2700000" algn="tl">
                  <a:srgbClr val="000000">
                    <a:alpha val="43137"/>
                  </a:srgbClr>
                </a:outerShdw>
              </a:effectLst>
            </a:endParaRPr>
          </a:p>
        </p:txBody>
      </p:sp>
      <p:sp>
        <p:nvSpPr>
          <p:cNvPr id="4" name="AutoShape 2" descr="http://www.freakingnews.com/images/app_images/elephant-family.jpg"/>
          <p:cNvSpPr>
            <a:spLocks noChangeAspect="1" noChangeArrowheads="1"/>
          </p:cNvSpPr>
          <p:nvPr/>
        </p:nvSpPr>
        <p:spPr bwMode="auto">
          <a:xfrm>
            <a:off x="63500" y="-136525"/>
            <a:ext cx="13201650" cy="905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Lekerekített téglalap 6"/>
          <p:cNvSpPr/>
          <p:nvPr/>
        </p:nvSpPr>
        <p:spPr>
          <a:xfrm>
            <a:off x="93442" y="5373216"/>
            <a:ext cx="8943054" cy="1368152"/>
          </a:xfrm>
          <a:prstGeom prst="roundRect">
            <a:avLst/>
          </a:prstGeom>
          <a:solidFill>
            <a:schemeClr val="accent2">
              <a:lumMod val="75000"/>
              <a:alpha val="89000"/>
            </a:schemeClr>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bg1"/>
                </a:solidFill>
              </a:rPr>
              <a:t>Minden ember álmodik az alvás REM (</a:t>
            </a:r>
            <a:r>
              <a:rPr lang="hu-HU" b="1" dirty="0" smtClean="0">
                <a:solidFill>
                  <a:schemeClr val="bg1"/>
                </a:solidFill>
              </a:rPr>
              <a:t>R</a:t>
            </a:r>
            <a:r>
              <a:rPr lang="hu-HU" dirty="0" smtClean="0">
                <a:solidFill>
                  <a:schemeClr val="bg1"/>
                </a:solidFill>
              </a:rPr>
              <a:t>apid </a:t>
            </a:r>
            <a:r>
              <a:rPr lang="hu-HU" b="1" dirty="0" err="1" smtClean="0">
                <a:solidFill>
                  <a:schemeClr val="bg1"/>
                </a:solidFill>
              </a:rPr>
              <a:t>E</a:t>
            </a:r>
            <a:r>
              <a:rPr lang="hu-HU" dirty="0" err="1" smtClean="0">
                <a:solidFill>
                  <a:schemeClr val="bg1"/>
                </a:solidFill>
              </a:rPr>
              <a:t>ye</a:t>
            </a:r>
            <a:r>
              <a:rPr lang="hu-HU" dirty="0" smtClean="0">
                <a:solidFill>
                  <a:schemeClr val="bg1"/>
                </a:solidFill>
              </a:rPr>
              <a:t> </a:t>
            </a:r>
            <a:r>
              <a:rPr lang="hu-HU" b="1" dirty="0" err="1" smtClean="0">
                <a:solidFill>
                  <a:schemeClr val="bg1"/>
                </a:solidFill>
              </a:rPr>
              <a:t>M</a:t>
            </a:r>
            <a:r>
              <a:rPr lang="hu-HU" dirty="0" err="1" smtClean="0">
                <a:solidFill>
                  <a:schemeClr val="bg1"/>
                </a:solidFill>
              </a:rPr>
              <a:t>ovement</a:t>
            </a:r>
            <a:r>
              <a:rPr lang="hu-HU" dirty="0" smtClean="0">
                <a:solidFill>
                  <a:schemeClr val="bg1"/>
                </a:solidFill>
              </a:rPr>
              <a:t>) szakaszában. Felébredéskor azonban a legtöbb álom elfelejtődik.</a:t>
            </a:r>
            <a:endParaRPr lang="hu-HU" dirty="0">
              <a:solidFill>
                <a:schemeClr val="bg1"/>
              </a:solidFill>
            </a:endParaRPr>
          </a:p>
        </p:txBody>
      </p:sp>
    </p:spTree>
    <p:extLst>
      <p:ext uri="{BB962C8B-B14F-4D97-AF65-F5344CB8AC3E}">
        <p14:creationId xmlns:p14="http://schemas.microsoft.com/office/powerpoint/2010/main" val="29228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1300</TotalTime>
  <Words>766</Words>
  <Application>Microsoft Office PowerPoint</Application>
  <PresentationFormat>Diavetítés a képernyőre (4:3 oldalarány)</PresentationFormat>
  <Paragraphs>236</Paragraphs>
  <Slides>19</Slides>
  <Notes>17</Notes>
  <HiddenSlides>0</HiddenSlides>
  <MMClips>0</MMClips>
  <ScaleCrop>false</ScaleCrop>
  <HeadingPairs>
    <vt:vector size="4" baseType="variant">
      <vt:variant>
        <vt:lpstr>Téma</vt:lpstr>
      </vt:variant>
      <vt:variant>
        <vt:i4>1</vt:i4>
      </vt:variant>
      <vt:variant>
        <vt:lpstr>Diacímek</vt:lpstr>
      </vt:variant>
      <vt:variant>
        <vt:i4>19</vt:i4>
      </vt:variant>
    </vt:vector>
  </HeadingPairs>
  <TitlesOfParts>
    <vt:vector size="20" baseType="lpstr">
      <vt:lpstr>Office-téma</vt:lpstr>
      <vt:lpstr>Memóriák</vt:lpstr>
      <vt:lpstr>Mi az a memória?</vt:lpstr>
      <vt:lpstr>Az elefánt sosem felejt…</vt:lpstr>
      <vt:lpstr>PowerPoint bemutató</vt:lpstr>
      <vt:lpstr>PowerPoint bemutató</vt:lpstr>
      <vt:lpstr>PowerPoint bemutató</vt:lpstr>
      <vt:lpstr>PowerPoint bemutató</vt:lpstr>
      <vt:lpstr>PowerPoint bemutató</vt:lpstr>
      <vt:lpstr>„Én sose álmodom…”</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Memóriák</dc:title>
  <dc:creator>Zsombori; Balázs</dc:creator>
  <cp:keywords>Fülemüle verseny Zsombori Balázs Neumann</cp:keywords>
  <cp:lastModifiedBy>Joker</cp:lastModifiedBy>
  <cp:revision>285</cp:revision>
  <dcterms:created xsi:type="dcterms:W3CDTF">2011-12-27T20:38:42Z</dcterms:created>
  <dcterms:modified xsi:type="dcterms:W3CDTF">2012-01-31T20:01:47Z</dcterms:modified>
</cp:coreProperties>
</file>