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71" r:id="rId4"/>
    <p:sldId id="274" r:id="rId5"/>
    <p:sldId id="272" r:id="rId6"/>
    <p:sldId id="273" r:id="rId7"/>
    <p:sldId id="275" r:id="rId8"/>
    <p:sldId id="276" r:id="rId9"/>
    <p:sldId id="27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87" d="100"/>
          <a:sy n="87" d="100"/>
        </p:scale>
        <p:origin x="-109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6773C-5E92-43AB-A9FC-B804134A963A}" type="datetimeFigureOut">
              <a:rPr lang="hu-HU" smtClean="0"/>
              <a:t>2012.02.08.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7A829-AACB-4892-A226-93256DA7B9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16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244F-F870-437F-8FEA-61E1DC7D0EFF}" type="datetimeFigureOut">
              <a:rPr lang="hu-HU" smtClean="0"/>
              <a:t>2012.02.08.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2E37-A930-4B56-B6CC-838B7A8A72D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244F-F870-437F-8FEA-61E1DC7D0EFF}" type="datetimeFigureOut">
              <a:rPr lang="hu-HU" smtClean="0"/>
              <a:t>2012.02.08.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2E37-A930-4B56-B6CC-838B7A8A72D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244F-F870-437F-8FEA-61E1DC7D0EFF}" type="datetimeFigureOut">
              <a:rPr lang="hu-HU" smtClean="0"/>
              <a:t>2012.02.08.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2E37-A930-4B56-B6CC-838B7A8A72D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244F-F870-437F-8FEA-61E1DC7D0EFF}" type="datetimeFigureOut">
              <a:rPr lang="hu-HU" smtClean="0"/>
              <a:t>2012.02.08.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2E37-A930-4B56-B6CC-838B7A8A72D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244F-F870-437F-8FEA-61E1DC7D0EFF}" type="datetimeFigureOut">
              <a:rPr lang="hu-HU" smtClean="0"/>
              <a:t>2012.02.08.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2E37-A930-4B56-B6CC-838B7A8A72D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244F-F870-437F-8FEA-61E1DC7D0EFF}" type="datetimeFigureOut">
              <a:rPr lang="hu-HU" smtClean="0"/>
              <a:t>2012.02.08.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2E37-A930-4B56-B6CC-838B7A8A72D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244F-F870-437F-8FEA-61E1DC7D0EFF}" type="datetimeFigureOut">
              <a:rPr lang="hu-HU" smtClean="0"/>
              <a:t>2012.02.08.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2E37-A930-4B56-B6CC-838B7A8A72D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244F-F870-437F-8FEA-61E1DC7D0EFF}" type="datetimeFigureOut">
              <a:rPr lang="hu-HU" smtClean="0"/>
              <a:t>2012.02.08.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2E37-A930-4B56-B6CC-838B7A8A72D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244F-F870-437F-8FEA-61E1DC7D0EFF}" type="datetimeFigureOut">
              <a:rPr lang="hu-HU" smtClean="0"/>
              <a:t>2012.02.08.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2E37-A930-4B56-B6CC-838B7A8A72D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244F-F870-437F-8FEA-61E1DC7D0EFF}" type="datetimeFigureOut">
              <a:rPr lang="hu-HU" smtClean="0"/>
              <a:t>2012.02.08.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2E37-A930-4B56-B6CC-838B7A8A72D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244F-F870-437F-8FEA-61E1DC7D0EFF}" type="datetimeFigureOut">
              <a:rPr lang="hu-HU" smtClean="0"/>
              <a:t>2012.02.08.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2E37-A930-4B56-B6CC-838B7A8A72D3}" type="slidenum">
              <a:rPr lang="hu-HU" smtClean="0"/>
              <a:t>‹#›</a:t>
            </a:fld>
            <a:endParaRPr lang="hu-H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hu-HU" smtClean="0"/>
              <a:t>Kép beszúrásához kattintson az ikonra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6244F-F870-437F-8FEA-61E1DC7D0EFF}" type="datetimeFigureOut">
              <a:rPr lang="hu-HU" smtClean="0"/>
              <a:t>2012.02.08.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82E37-A930-4B56-B6CC-838B7A8A72D3}" type="slidenum">
              <a:rPr lang="hu-HU" smtClean="0"/>
              <a:t>‹#›</a:t>
            </a:fld>
            <a:endParaRPr lang="hu-H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115616" y="692696"/>
            <a:ext cx="6480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b="1" dirty="0" smtClean="0">
              <a:latin typeface="Bernard MT Condensed" pitchFamily="18" charset="0"/>
            </a:endParaRPr>
          </a:p>
          <a:p>
            <a:pPr algn="ctr"/>
            <a:r>
              <a:rPr lang="hu-HU" b="1" dirty="0" smtClean="0">
                <a:solidFill>
                  <a:srgbClr val="3333FF"/>
                </a:solidFill>
                <a:latin typeface="Bernard MT Condensed" pitchFamily="18" charset="0"/>
              </a:rPr>
              <a:t>Név: Szilágyi Krisztián</a:t>
            </a:r>
          </a:p>
          <a:p>
            <a:pPr algn="ctr"/>
            <a:endParaRPr lang="hu-HU" b="1" dirty="0" smtClean="0">
              <a:solidFill>
                <a:srgbClr val="3333FF"/>
              </a:solidFill>
              <a:latin typeface="Bernard MT Condensed" pitchFamily="18" charset="0"/>
            </a:endParaRPr>
          </a:p>
          <a:p>
            <a:pPr algn="ctr"/>
            <a:endParaRPr lang="hu-HU" b="1" dirty="0" smtClean="0">
              <a:solidFill>
                <a:srgbClr val="3333FF"/>
              </a:solidFill>
              <a:latin typeface="Bernard MT Condensed" pitchFamily="18" charset="0"/>
            </a:endParaRPr>
          </a:p>
          <a:p>
            <a:pPr algn="ctr"/>
            <a:r>
              <a:rPr lang="hu-HU" b="1" dirty="0" smtClean="0">
                <a:solidFill>
                  <a:srgbClr val="3333FF"/>
                </a:solidFill>
                <a:latin typeface="Bernard MT Condensed" pitchFamily="18" charset="0"/>
              </a:rPr>
              <a:t>Felkészítő Tanár : Makó Zsolt </a:t>
            </a:r>
          </a:p>
          <a:p>
            <a:pPr algn="ctr"/>
            <a:endParaRPr lang="hu-HU" b="1" dirty="0" smtClean="0">
              <a:solidFill>
                <a:srgbClr val="3333FF"/>
              </a:solidFill>
              <a:latin typeface="Bernard MT Condensed" pitchFamily="18" charset="0"/>
            </a:endParaRPr>
          </a:p>
          <a:p>
            <a:pPr algn="ctr"/>
            <a:endParaRPr lang="hu-HU" b="1" dirty="0" smtClean="0">
              <a:solidFill>
                <a:srgbClr val="3333FF"/>
              </a:solidFill>
              <a:latin typeface="Bernard MT Condensed" pitchFamily="18" charset="0"/>
            </a:endParaRPr>
          </a:p>
          <a:p>
            <a:pPr algn="ctr"/>
            <a:r>
              <a:rPr lang="hu-HU" b="1" dirty="0" smtClean="0">
                <a:solidFill>
                  <a:srgbClr val="3333FF"/>
                </a:solidFill>
                <a:latin typeface="Bernard MT Condensed" pitchFamily="18" charset="0"/>
              </a:rPr>
              <a:t>Választott téma: Memóriák típusai, jellemzői</a:t>
            </a:r>
          </a:p>
          <a:p>
            <a:pPr algn="ctr"/>
            <a:endParaRPr lang="hu-HU" b="1" dirty="0" smtClean="0">
              <a:solidFill>
                <a:srgbClr val="3333FF"/>
              </a:solidFill>
              <a:latin typeface="Bernard MT Condensed" pitchFamily="18" charset="0"/>
            </a:endParaRPr>
          </a:p>
          <a:p>
            <a:pPr algn="ctr"/>
            <a:endParaRPr lang="hu-HU" b="1" dirty="0" smtClean="0">
              <a:solidFill>
                <a:srgbClr val="3333FF"/>
              </a:solidFill>
              <a:latin typeface="Bernard MT Condensed" pitchFamily="18" charset="0"/>
            </a:endParaRPr>
          </a:p>
          <a:p>
            <a:pPr algn="ctr"/>
            <a:r>
              <a:rPr lang="hu-HU" b="1" dirty="0" smtClean="0">
                <a:solidFill>
                  <a:srgbClr val="3333FF"/>
                </a:solidFill>
                <a:latin typeface="Bernard MT Condensed" pitchFamily="18" charset="0"/>
              </a:rPr>
              <a:t>Iskola ,neve,címe: </a:t>
            </a:r>
          </a:p>
          <a:p>
            <a:pPr algn="ctr"/>
            <a:endParaRPr lang="hu-HU" b="1" cap="all" dirty="0">
              <a:solidFill>
                <a:srgbClr val="3333FF"/>
              </a:solidFill>
              <a:latin typeface="Bernard MT Condensed" pitchFamily="18" charset="0"/>
            </a:endParaRPr>
          </a:p>
          <a:p>
            <a:pPr algn="ctr"/>
            <a:r>
              <a:rPr lang="hu-HU" b="1" cap="all" dirty="0" smtClean="0">
                <a:solidFill>
                  <a:srgbClr val="3333FF"/>
                </a:solidFill>
                <a:latin typeface="Bernard MT Condensed" pitchFamily="18" charset="0"/>
              </a:rPr>
              <a:t>Táncsics Mihály Közgazdasági, Ügyviteli, Kereskedelmi és </a:t>
            </a:r>
            <a:r>
              <a:rPr lang="hu-HU" b="1" cap="all" dirty="0" err="1" smtClean="0">
                <a:solidFill>
                  <a:srgbClr val="3333FF"/>
                </a:solidFill>
                <a:latin typeface="Bernard MT Condensed" pitchFamily="18" charset="0"/>
              </a:rPr>
              <a:t>Vendéglátóipari</a:t>
            </a:r>
            <a:r>
              <a:rPr lang="hu-HU" b="1" cap="all" dirty="0" smtClean="0">
                <a:solidFill>
                  <a:srgbClr val="3333FF"/>
                </a:solidFill>
                <a:latin typeface="Bernard MT Condensed" pitchFamily="18" charset="0"/>
              </a:rPr>
              <a:t> Szakközépiskola és Szakiskola</a:t>
            </a:r>
            <a:endParaRPr lang="hu-HU" b="1" dirty="0" smtClean="0">
              <a:solidFill>
                <a:srgbClr val="3333FF"/>
              </a:solidFill>
              <a:latin typeface="Bernard MT Condensed" pitchFamily="18" charset="0"/>
            </a:endParaRPr>
          </a:p>
          <a:p>
            <a:pPr algn="ctr"/>
            <a:r>
              <a:rPr lang="hu-HU" b="1" i="1" cap="all" dirty="0" smtClean="0">
                <a:solidFill>
                  <a:srgbClr val="3333FF"/>
                </a:solidFill>
                <a:latin typeface="Bernard MT Condensed" pitchFamily="18" charset="0"/>
              </a:rPr>
              <a:t>Kereskedelmi és </a:t>
            </a:r>
            <a:r>
              <a:rPr lang="hu-HU" b="1" i="1" cap="all" dirty="0" err="1" smtClean="0">
                <a:solidFill>
                  <a:srgbClr val="3333FF"/>
                </a:solidFill>
                <a:latin typeface="Bernard MT Condensed" pitchFamily="18" charset="0"/>
              </a:rPr>
              <a:t>Vendéglátóipari</a:t>
            </a:r>
            <a:r>
              <a:rPr lang="hu-HU" b="1" i="1" cap="all" dirty="0" smtClean="0">
                <a:solidFill>
                  <a:srgbClr val="3333FF"/>
                </a:solidFill>
                <a:latin typeface="Bernard MT Condensed" pitchFamily="18" charset="0"/>
              </a:rPr>
              <a:t> Tagintézmény</a:t>
            </a:r>
          </a:p>
          <a:p>
            <a:pPr algn="ctr"/>
            <a:endParaRPr lang="hu-HU" dirty="0" smtClean="0">
              <a:solidFill>
                <a:srgbClr val="3333FF"/>
              </a:solidFill>
              <a:latin typeface="Bernard MT Condensed" pitchFamily="18" charset="0"/>
            </a:endParaRPr>
          </a:p>
          <a:p>
            <a:pPr algn="ctr"/>
            <a:r>
              <a:rPr lang="hu-HU" dirty="0" smtClean="0">
                <a:solidFill>
                  <a:srgbClr val="3333FF"/>
                </a:solidFill>
                <a:latin typeface="Bernard MT Condensed" pitchFamily="18" charset="0"/>
              </a:rPr>
              <a:t>3100 Salgótarján, </a:t>
            </a:r>
            <a:r>
              <a:rPr lang="hu-HU" dirty="0" err="1" smtClean="0">
                <a:solidFill>
                  <a:srgbClr val="3333FF"/>
                </a:solidFill>
                <a:latin typeface="Bernard MT Condensed" pitchFamily="18" charset="0"/>
              </a:rPr>
              <a:t>Zsemlinszky</a:t>
            </a:r>
            <a:r>
              <a:rPr lang="hu-HU" dirty="0" smtClean="0">
                <a:solidFill>
                  <a:srgbClr val="3333FF"/>
                </a:solidFill>
                <a:latin typeface="Bernard MT Condensed" pitchFamily="18" charset="0"/>
              </a:rPr>
              <a:t> </a:t>
            </a:r>
            <a:r>
              <a:rPr lang="hu-HU" dirty="0" err="1" smtClean="0">
                <a:solidFill>
                  <a:srgbClr val="3333FF"/>
                </a:solidFill>
                <a:latin typeface="Bernard MT Condensed" pitchFamily="18" charset="0"/>
              </a:rPr>
              <a:t>Rezsö</a:t>
            </a:r>
            <a:r>
              <a:rPr lang="hu-HU" dirty="0" smtClean="0">
                <a:solidFill>
                  <a:srgbClr val="3333FF"/>
                </a:solidFill>
                <a:latin typeface="Bernard MT Condensed" pitchFamily="18" charset="0"/>
              </a:rPr>
              <a:t> út 4</a:t>
            </a:r>
            <a:r>
              <a:rPr lang="hu-HU" dirty="0" smtClean="0">
                <a:solidFill>
                  <a:srgbClr val="3333FF"/>
                </a:solidFill>
              </a:rPr>
              <a:t>.</a:t>
            </a:r>
            <a:endParaRPr lang="hu-HU" b="1" dirty="0" smtClean="0">
              <a:solidFill>
                <a:srgbClr val="3333FF"/>
              </a:solidFill>
              <a:latin typeface="Bernard MT Condensed" pitchFamily="18" charset="0"/>
            </a:endParaRPr>
          </a:p>
          <a:p>
            <a:endParaRPr lang="hu-HU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3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26064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Pc </a:t>
            </a:r>
            <a:r>
              <a:rPr lang="hu-HU" sz="32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memória</a:t>
            </a:r>
            <a:endParaRPr lang="hu-HU" sz="32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5536" y="1412776"/>
            <a:ext cx="48965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smtClean="0">
                <a:solidFill>
                  <a:srgbClr val="3333FF"/>
                </a:solidFill>
              </a:rPr>
              <a:t>Az elektronikus digitális számítógép műveleti memóriája (memóriaegysége) adattárakból</a:t>
            </a:r>
            <a:r>
              <a:rPr lang="hu-HU" b="1" i="1" dirty="0">
                <a:solidFill>
                  <a:srgbClr val="3333FF"/>
                </a:solidFill>
              </a:rPr>
              <a:t> </a:t>
            </a:r>
            <a:r>
              <a:rPr lang="hu-HU" b="1" i="1" dirty="0" smtClean="0">
                <a:solidFill>
                  <a:srgbClr val="3333FF"/>
                </a:solidFill>
              </a:rPr>
              <a:t>(tárolókból) áll. Minden adattár címezhető memóriaelemekből (rekeszekből) tevődik össze, ezekben raktározódik el a program, a számok, a műveletek részeredményei. A személyi számítógépek (PC) elterjedésével a szó szervezésű számítógépek helyét a byte szervezésű számítógépek vették át. Egy-egy memóriaelem 1-8 byte hosszúságú is lehet. A memóriahely jelölésére szolgáló sorszámot nevezzük címnek. Megkülönböztetünk operatív tárat (memória) és külső adattárakat</a:t>
            </a:r>
            <a:endParaRPr lang="hu-HU" b="1" i="1" dirty="0">
              <a:solidFill>
                <a:srgbClr val="3333FF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28003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-1980728" y="2606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>
                <a:solidFill>
                  <a:srgbClr val="3333FF"/>
                </a:solidFill>
              </a:rPr>
              <a:t>Az operatív tár </a:t>
            </a:r>
            <a:endParaRPr lang="hu-HU" sz="2800" b="1" i="1" dirty="0">
              <a:solidFill>
                <a:srgbClr val="3333FF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170204" y="260648"/>
            <a:ext cx="479428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3333FF"/>
                </a:solidFill>
              </a:rPr>
              <a:t>Az </a:t>
            </a:r>
            <a:r>
              <a:rPr lang="hu-HU" b="1" i="1" dirty="0" smtClean="0">
                <a:solidFill>
                  <a:srgbClr val="3333FF"/>
                </a:solidFill>
              </a:rPr>
              <a:t>operatív tár</a:t>
            </a:r>
            <a:r>
              <a:rPr lang="hu-HU" b="1" dirty="0" smtClean="0">
                <a:solidFill>
                  <a:srgbClr val="3333FF"/>
                </a:solidFill>
              </a:rPr>
              <a:t> (</a:t>
            </a:r>
            <a:r>
              <a:rPr lang="hu-HU" b="1" i="1" dirty="0" smtClean="0">
                <a:solidFill>
                  <a:srgbClr val="3333FF"/>
                </a:solidFill>
              </a:rPr>
              <a:t>a munkarekeszek</a:t>
            </a:r>
            <a:r>
              <a:rPr lang="hu-HU" b="1" dirty="0" smtClean="0">
                <a:solidFill>
                  <a:srgbClr val="3333FF"/>
                </a:solidFill>
              </a:rPr>
              <a:t>) közvetlen kapcsolatban van az aritmetikai egységgel és a vezérlőegységgel (CPU). Az operatív tárt a múlt század hatvanas éveiben ferritgyűrűkből készítették és mátrixszerűen kötötték egymással össze. A számítástechnika őskorában, a ferrit gyűrős memória magas ára miatt kevés munkarekesszel rendelkező számítógépeknél, kiegészítő operatív tárolóknak </a:t>
            </a:r>
            <a:r>
              <a:rPr lang="hu-HU" b="1" i="1" dirty="0" err="1">
                <a:solidFill>
                  <a:srgbClr val="3333FF"/>
                </a:solidFill>
              </a:rPr>
              <a:t>mágnesdobokat</a:t>
            </a:r>
            <a:r>
              <a:rPr lang="hu-HU" b="1" dirty="0" smtClean="0">
                <a:solidFill>
                  <a:srgbClr val="3333FF"/>
                </a:solidFill>
              </a:rPr>
              <a:t> is alkalmaztak. Tartós tárolásra, nagy adatmennyiség esetén </a:t>
            </a:r>
            <a:r>
              <a:rPr lang="hu-HU" b="1" i="1" dirty="0">
                <a:solidFill>
                  <a:srgbClr val="3333FF"/>
                </a:solidFill>
              </a:rPr>
              <a:t>mágneslemezt</a:t>
            </a:r>
            <a:r>
              <a:rPr lang="hu-HU" b="1" dirty="0" smtClean="0">
                <a:solidFill>
                  <a:srgbClr val="3333FF"/>
                </a:solidFill>
              </a:rPr>
              <a:t> vagy </a:t>
            </a:r>
            <a:r>
              <a:rPr lang="hu-HU" b="1" i="1" dirty="0">
                <a:solidFill>
                  <a:srgbClr val="3333FF"/>
                </a:solidFill>
              </a:rPr>
              <a:t>mágnesszalagot</a:t>
            </a:r>
            <a:r>
              <a:rPr lang="hu-HU" b="1" dirty="0" smtClean="0">
                <a:solidFill>
                  <a:srgbClr val="3333FF"/>
                </a:solidFill>
              </a:rPr>
              <a:t> használtak, amelyek kiegészítő tárolóként többnyire kívülről csatlakoztak a számítógéphez. Napjainkban az operatív tár félvezető elemekből épül fel.</a:t>
            </a:r>
            <a:endParaRPr lang="hu-HU" b="1" dirty="0">
              <a:solidFill>
                <a:srgbClr val="3333FF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45638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54868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3333FF"/>
                </a:solidFill>
              </a:rPr>
              <a:t>A memóriák osztályozása </a:t>
            </a:r>
            <a:endParaRPr lang="hu-HU" sz="2400" i="1" dirty="0">
              <a:solidFill>
                <a:srgbClr val="3333FF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99592" y="1700808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3333FF"/>
                </a:solidFill>
              </a:rPr>
              <a:t>Több szempontból lehet a számítógép memóriáját osztályozni:</a:t>
            </a:r>
          </a:p>
          <a:p>
            <a:pPr marL="285750" indent="-285750">
              <a:buFont typeface="Arial" pitchFamily="34" charset="0"/>
              <a:buChar char="•"/>
            </a:pPr>
            <a:endParaRPr lang="hu-HU" b="1" i="1" dirty="0" smtClean="0">
              <a:solidFill>
                <a:srgbClr val="3333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i="1" dirty="0" smtClean="0">
                <a:solidFill>
                  <a:srgbClr val="3333FF"/>
                </a:solidFill>
                <a:effectLst/>
              </a:rPr>
              <a:t>elsődleges, másodlagos, vagy harmadlagos tároló.</a:t>
            </a:r>
          </a:p>
          <a:p>
            <a:pPr marL="285750" indent="-285750">
              <a:buFont typeface="Arial" pitchFamily="34" charset="0"/>
              <a:buChar char="•"/>
            </a:pPr>
            <a:endParaRPr lang="hu-HU" b="1" i="1" dirty="0" smtClean="0">
              <a:solidFill>
                <a:srgbClr val="3333FF"/>
              </a:solidFill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i="1" dirty="0" smtClean="0">
                <a:solidFill>
                  <a:srgbClr val="3333FF"/>
                </a:solidFill>
                <a:effectLst/>
              </a:rPr>
              <a:t>maradandó vagy nem maradandó tároló.</a:t>
            </a:r>
          </a:p>
          <a:p>
            <a:pPr marL="285750" indent="-285750">
              <a:buFont typeface="Arial" pitchFamily="34" charset="0"/>
              <a:buChar char="•"/>
            </a:pPr>
            <a:endParaRPr lang="hu-HU" b="1" i="1" dirty="0" smtClean="0">
              <a:solidFill>
                <a:srgbClr val="3333FF"/>
              </a:solidFill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i="1" dirty="0" smtClean="0">
                <a:solidFill>
                  <a:srgbClr val="3333FF"/>
                </a:solidFill>
                <a:effectLst/>
              </a:rPr>
              <a:t>csak olvasható (ROM) vagy írható és olvasható is (</a:t>
            </a:r>
            <a:r>
              <a:rPr lang="hu-HU" b="1" i="1" dirty="0">
                <a:solidFill>
                  <a:srgbClr val="3333FF"/>
                </a:solidFill>
              </a:rPr>
              <a:t>EPROM</a:t>
            </a:r>
            <a:r>
              <a:rPr lang="hu-HU" b="1" i="1" dirty="0" smtClean="0">
                <a:solidFill>
                  <a:srgbClr val="3333FF"/>
                </a:solidFill>
                <a:effectLst/>
              </a:rPr>
              <a:t>), (EEPROM).</a:t>
            </a:r>
          </a:p>
          <a:p>
            <a:pPr marL="285750" indent="-285750">
              <a:buFont typeface="Arial" pitchFamily="34" charset="0"/>
              <a:buChar char="•"/>
            </a:pPr>
            <a:endParaRPr lang="hu-HU" b="1" i="1" dirty="0" smtClean="0">
              <a:solidFill>
                <a:srgbClr val="3333FF"/>
              </a:solidFill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i="1" dirty="0" smtClean="0">
                <a:solidFill>
                  <a:srgbClr val="3333FF"/>
                </a:solidFill>
                <a:effectLst/>
              </a:rPr>
              <a:t>Véletlen elérésű (RAM</a:t>
            </a:r>
            <a:r>
              <a:rPr lang="hu-HU" b="1" i="1" dirty="0" smtClean="0">
                <a:solidFill>
                  <a:srgbClr val="3333FF"/>
                </a:solidFill>
                <a:effectLst/>
              </a:rPr>
              <a:t>) vagy soros hozzáférésű.</a:t>
            </a:r>
          </a:p>
          <a:p>
            <a:pPr marL="285750" indent="-285750">
              <a:buFont typeface="Arial" pitchFamily="34" charset="0"/>
              <a:buChar char="•"/>
            </a:pPr>
            <a:endParaRPr lang="hu-HU" b="1" i="1" dirty="0" smtClean="0">
              <a:solidFill>
                <a:srgbClr val="3333FF"/>
              </a:solidFill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i="1" dirty="0" smtClean="0">
                <a:solidFill>
                  <a:srgbClr val="3333FF"/>
                </a:solidFill>
                <a:effectLst/>
              </a:rPr>
              <a:t>blokk vagy fájl hozzáférésű.</a:t>
            </a:r>
          </a:p>
          <a:p>
            <a:pPr marL="285750" indent="-285750">
              <a:buFont typeface="Arial" pitchFamily="34" charset="0"/>
              <a:buChar char="•"/>
            </a:pPr>
            <a:endParaRPr lang="hu-HU" b="1" i="1" dirty="0" smtClean="0">
              <a:solidFill>
                <a:srgbClr val="3333FF"/>
              </a:solidFill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54868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>
                <a:solidFill>
                  <a:srgbClr val="3333FF"/>
                </a:solidFill>
              </a:rPr>
              <a:t>E</a:t>
            </a:r>
            <a:r>
              <a:rPr lang="hu-HU" sz="2400" b="1" i="1" dirty="0" smtClean="0">
                <a:solidFill>
                  <a:srgbClr val="3333FF"/>
                </a:solidFill>
              </a:rPr>
              <a:t>lsődleges memória </a:t>
            </a:r>
            <a:endParaRPr lang="hu-HU" sz="2400" b="1" i="1" dirty="0">
              <a:solidFill>
                <a:srgbClr val="3333FF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59632" y="2204864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 smtClean="0">
                <a:solidFill>
                  <a:srgbClr val="3333FF"/>
                </a:solidFill>
              </a:rPr>
              <a:t>Hagyományosan az elsődleges memória a processzor által aktívan használt, igen gyors elérésű memória, amelyet a futó programok használnak. Legtöbbször ez nem maradandó tároló. Ezt a memóriát fő memóriának is lehet nevezni</a:t>
            </a:r>
            <a:endParaRPr lang="hu-HU" sz="2000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1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4046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>
                <a:solidFill>
                  <a:srgbClr val="3333FF"/>
                </a:solidFill>
              </a:rPr>
              <a:t>M</a:t>
            </a:r>
            <a:r>
              <a:rPr lang="hu-HU" sz="2400" b="1" i="1" dirty="0" smtClean="0">
                <a:solidFill>
                  <a:srgbClr val="3333FF"/>
                </a:solidFill>
              </a:rPr>
              <a:t>ásodlagos memória</a:t>
            </a:r>
            <a:endParaRPr lang="hu-HU" sz="2400" b="1" i="1" dirty="0">
              <a:solidFill>
                <a:srgbClr val="3333FF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39652" y="1628800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solidFill>
                  <a:srgbClr val="3333FF"/>
                </a:solidFill>
              </a:rPr>
              <a:t>A másodlagos memória, háttértár olyan információk tárolására szolgál, amelyek elérésére hosszabb idő is megfelelő. A háttértárak általában lassabbak, mint az elsődleges memória és általában maradandó adathordozók</a:t>
            </a:r>
            <a:r>
              <a:rPr lang="hu-HU" b="1" i="1" dirty="0" smtClean="0">
                <a:solidFill>
                  <a:srgbClr val="3333FF"/>
                </a:solidFill>
              </a:rPr>
              <a:t>.</a:t>
            </a:r>
            <a:endParaRPr lang="hu-HU" b="1" i="1" dirty="0">
              <a:solidFill>
                <a:srgbClr val="3333FF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221088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8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47667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>
                <a:solidFill>
                  <a:srgbClr val="3333FF"/>
                </a:solidFill>
              </a:rPr>
              <a:t>H</a:t>
            </a:r>
            <a:r>
              <a:rPr lang="hu-HU" sz="2400" b="1" i="1" dirty="0" smtClean="0">
                <a:solidFill>
                  <a:srgbClr val="3333FF"/>
                </a:solidFill>
              </a:rPr>
              <a:t>armadlagos memória </a:t>
            </a:r>
            <a:endParaRPr lang="hu-HU" sz="2400" b="1" i="1" dirty="0">
              <a:solidFill>
                <a:srgbClr val="3333FF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547664" y="1700808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smtClean="0">
                <a:solidFill>
                  <a:srgbClr val="3333FF"/>
                </a:solidFill>
              </a:rPr>
              <a:t>Azok az adatok mentésére és </a:t>
            </a:r>
            <a:r>
              <a:rPr lang="hu-HU" b="1" i="1" dirty="0">
                <a:solidFill>
                  <a:srgbClr val="3333FF"/>
                </a:solidFill>
              </a:rPr>
              <a:t>archiválása</a:t>
            </a:r>
            <a:r>
              <a:rPr lang="hu-HU" b="1" i="1" dirty="0" smtClean="0">
                <a:solidFill>
                  <a:srgbClr val="3333FF"/>
                </a:solidFill>
              </a:rPr>
              <a:t> szolgáló, rendszerint nagyon nagy kapacitással rendelkező, maradandó memóriák , nagy-kapacitású szalagos tárolóeszközök, (</a:t>
            </a:r>
            <a:r>
              <a:rPr lang="hu-HU" b="1" i="1" dirty="0">
                <a:solidFill>
                  <a:srgbClr val="3333FF"/>
                </a:solidFill>
              </a:rPr>
              <a:t>mágnesszalagos</a:t>
            </a:r>
            <a:r>
              <a:rPr lang="hu-HU" b="1" i="1" dirty="0" smtClean="0">
                <a:solidFill>
                  <a:srgbClr val="3333FF"/>
                </a:solidFill>
              </a:rPr>
              <a:t>, vagy </a:t>
            </a:r>
            <a:r>
              <a:rPr lang="hu-HU" b="1" i="1" dirty="0">
                <a:solidFill>
                  <a:srgbClr val="3333FF"/>
                </a:solidFill>
              </a:rPr>
              <a:t>optikai tároló</a:t>
            </a:r>
            <a:r>
              <a:rPr lang="hu-HU" b="1" i="1" dirty="0" smtClean="0">
                <a:solidFill>
                  <a:srgbClr val="3333FF"/>
                </a:solidFill>
              </a:rPr>
              <a:t> rendszerek).</a:t>
            </a:r>
            <a:endParaRPr lang="hu-HU" b="1" i="1" dirty="0">
              <a:solidFill>
                <a:srgbClr val="3333FF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15907" r="7900" b="12347"/>
          <a:stretch/>
        </p:blipFill>
        <p:spPr>
          <a:xfrm>
            <a:off x="2307771" y="3756180"/>
            <a:ext cx="4528458" cy="28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7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54868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3333FF"/>
                </a:solidFill>
              </a:rPr>
              <a:t>A nem maradandó tárak (RAM)</a:t>
            </a:r>
            <a:endParaRPr lang="hu-HU" sz="2400" i="1" dirty="0">
              <a:solidFill>
                <a:srgbClr val="3333FF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9512" y="2132856"/>
            <a:ext cx="6408712" cy="424731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hu-HU" b="1" i="1" dirty="0" smtClean="0">
                <a:solidFill>
                  <a:srgbClr val="3333FF"/>
                </a:solidFill>
              </a:rPr>
              <a:t>A statikus memóriában (SRAM) tárolt adat a tápfeszültség megszűnéséig marad meg. Az adatokat általában félvezető, </a:t>
            </a:r>
            <a:r>
              <a:rPr lang="hu-HU" b="1" i="1" dirty="0" err="1" smtClean="0">
                <a:solidFill>
                  <a:srgbClr val="3333FF"/>
                </a:solidFill>
              </a:rPr>
              <a:t>flip-flop</a:t>
            </a:r>
            <a:r>
              <a:rPr lang="hu-HU" b="1" i="1" dirty="0" smtClean="0">
                <a:solidFill>
                  <a:srgbClr val="3333FF"/>
                </a:solidFill>
              </a:rPr>
              <a:t> memóriában tárolják. Ciklusidejük megegyezik az elérési idejükkel. Energiatakarékos, gyors.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hu-HU" b="1" i="1" dirty="0">
              <a:solidFill>
                <a:srgbClr val="3333FF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hu-HU" b="1" i="1" dirty="0" smtClean="0">
                <a:solidFill>
                  <a:srgbClr val="3333FF"/>
                </a:solidFill>
              </a:rPr>
              <a:t>A dinamikus memória (DRAM) tartalmát meghatározott időközönként frissíteni kell mivel bizonyos idő után az adatok elvesznek. Ennek oka, hogy a benne található, sűrűn elhelyezett néhány </a:t>
            </a:r>
            <a:r>
              <a:rPr lang="hu-HU" b="1" i="1" dirty="0" err="1" smtClean="0">
                <a:solidFill>
                  <a:srgbClr val="3333FF"/>
                </a:solidFill>
              </a:rPr>
              <a:t>piko</a:t>
            </a:r>
            <a:r>
              <a:rPr lang="hu-HU" b="1" i="1" dirty="0" smtClean="0">
                <a:solidFill>
                  <a:srgbClr val="3333FF"/>
                </a:solidFill>
              </a:rPr>
              <a:t> Farad kapacitású kondenzátorok, melyek a memória elemi cellái, egy idő után kisülnek.</a:t>
            </a:r>
          </a:p>
          <a:p>
            <a:endParaRPr lang="hu-HU" b="1" i="1" dirty="0">
              <a:solidFill>
                <a:srgbClr val="3333FF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t="17371" r="8321" b="20867"/>
          <a:stretch/>
        </p:blipFill>
        <p:spPr>
          <a:xfrm>
            <a:off x="6660472" y="2420888"/>
            <a:ext cx="2160000" cy="122698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78" y="4081703"/>
            <a:ext cx="2160000" cy="208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6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47667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3333FF"/>
                </a:solidFill>
              </a:rPr>
              <a:t>Tetszőleges vagy soros hozzáférésű memória </a:t>
            </a:r>
            <a:endParaRPr lang="hu-HU" sz="2400" i="1" dirty="0">
              <a:solidFill>
                <a:srgbClr val="3333FF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52364" y="2276872"/>
            <a:ext cx="723927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hu-HU" b="1" i="1" dirty="0" smtClean="0">
                <a:solidFill>
                  <a:srgbClr val="3333FF"/>
                </a:solidFill>
              </a:rPr>
              <a:t>A </a:t>
            </a:r>
            <a:r>
              <a:rPr lang="hu-HU" b="1" i="1" dirty="0">
                <a:solidFill>
                  <a:srgbClr val="3333FF"/>
                </a:solidFill>
              </a:rPr>
              <a:t>tetszőleges </a:t>
            </a:r>
            <a:r>
              <a:rPr lang="hu-HU" b="1" i="1" dirty="0" smtClean="0">
                <a:solidFill>
                  <a:srgbClr val="3333FF"/>
                </a:solidFill>
              </a:rPr>
              <a:t>hozzáférésű memória bármelyik részéhez hozzá lehet férni egy adott pillanatban. Jó példák erre a félvezető alapú tárak, a RAM és a </a:t>
            </a:r>
            <a:r>
              <a:rPr lang="hu-HU" b="1" i="1" dirty="0">
                <a:solidFill>
                  <a:srgbClr val="3333FF"/>
                </a:solidFill>
              </a:rPr>
              <a:t>mágneses lemezek</a:t>
            </a:r>
            <a:r>
              <a:rPr lang="hu-HU" b="1" i="1" dirty="0" smtClean="0">
                <a:solidFill>
                  <a:srgbClr val="3333FF"/>
                </a:solidFill>
              </a:rPr>
              <a:t>, </a:t>
            </a:r>
            <a:r>
              <a:rPr lang="hu-HU" b="1" i="1" dirty="0">
                <a:solidFill>
                  <a:srgbClr val="3333FF"/>
                </a:solidFill>
              </a:rPr>
              <a:t>optikai tárolók</a:t>
            </a:r>
            <a:r>
              <a:rPr lang="hu-HU" b="1" i="1" dirty="0" smtClean="0">
                <a:solidFill>
                  <a:srgbClr val="3333FF"/>
                </a:solidFill>
              </a:rPr>
              <a:t>. </a:t>
            </a:r>
            <a:endParaRPr lang="hu-HU" b="1" i="1" dirty="0" smtClean="0">
              <a:solidFill>
                <a:srgbClr val="3333FF"/>
              </a:solidFill>
            </a:endParaRPr>
          </a:p>
          <a:p>
            <a:pPr algn="ctr"/>
            <a:r>
              <a:rPr lang="hu-HU" b="1" i="1" dirty="0" smtClean="0">
                <a:solidFill>
                  <a:srgbClr val="3333FF"/>
                </a:solidFill>
              </a:rPr>
              <a:t>A </a:t>
            </a:r>
            <a:r>
              <a:rPr lang="hu-HU" b="1" i="1" dirty="0" smtClean="0">
                <a:solidFill>
                  <a:srgbClr val="3333FF"/>
                </a:solidFill>
              </a:rPr>
              <a:t>soros memóriát minden esetben végig kell olvasni, a tartalomtól függetlenül. </a:t>
            </a:r>
            <a:r>
              <a:rPr lang="hu-HU" b="1" i="1" dirty="0" smtClean="0">
                <a:solidFill>
                  <a:srgbClr val="3333FF"/>
                </a:solidFill>
              </a:rPr>
              <a:t>Legtipikusabb </a:t>
            </a:r>
            <a:r>
              <a:rPr lang="hu-HU" b="1" i="1" dirty="0" smtClean="0">
                <a:solidFill>
                  <a:srgbClr val="3333FF"/>
                </a:solidFill>
              </a:rPr>
              <a:t>soros adattároló a </a:t>
            </a:r>
            <a:r>
              <a:rPr lang="hu-HU" b="1" i="1" dirty="0">
                <a:solidFill>
                  <a:srgbClr val="3333FF"/>
                </a:solidFill>
              </a:rPr>
              <a:t>mágnes szalag</a:t>
            </a:r>
            <a:r>
              <a:rPr lang="hu-HU" b="1" i="1" dirty="0" smtClean="0">
                <a:solidFill>
                  <a:srgbClr val="3333FF"/>
                </a:solidFill>
              </a:rPr>
              <a:t> de egyes régebbi </a:t>
            </a:r>
            <a:r>
              <a:rPr lang="hu-HU" b="1" i="1" dirty="0" err="1" smtClean="0">
                <a:solidFill>
                  <a:srgbClr val="3333FF"/>
                </a:solidFill>
              </a:rPr>
              <a:t>flash</a:t>
            </a:r>
            <a:r>
              <a:rPr lang="hu-HU" b="1" i="1" dirty="0" smtClean="0">
                <a:solidFill>
                  <a:srgbClr val="3333FF"/>
                </a:solidFill>
              </a:rPr>
              <a:t> memóriák is ilyen típusú adathordozók</a:t>
            </a:r>
            <a:endParaRPr lang="hu-HU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2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40466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3333FF"/>
                </a:solidFill>
              </a:rPr>
              <a:t>Blokk vagy fájl hozzáférésű memória </a:t>
            </a:r>
            <a:endParaRPr lang="hu-HU" sz="2400" i="1" dirty="0">
              <a:solidFill>
                <a:srgbClr val="3333FF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63588" y="2420888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hu-HU" b="1" i="1" dirty="0" smtClean="0">
              <a:solidFill>
                <a:srgbClr val="3333FF"/>
              </a:solidFill>
              <a:effectLst/>
            </a:endParaRPr>
          </a:p>
          <a:p>
            <a:pPr algn="ctr"/>
            <a:r>
              <a:rPr lang="hu-HU" b="1" i="1" dirty="0" smtClean="0">
                <a:solidFill>
                  <a:srgbClr val="3333FF"/>
                </a:solidFill>
                <a:effectLst/>
              </a:rPr>
              <a:t>Blokk hozzáférés azt jelenti, hogy a lemez fel van osztva koncentrikus körökre, és ezen belül szektorokra, amelyek </a:t>
            </a:r>
            <a:r>
              <a:rPr lang="hu-HU" b="1" i="1" dirty="0">
                <a:solidFill>
                  <a:srgbClr val="3333FF"/>
                </a:solidFill>
              </a:rPr>
              <a:t>véletlen </a:t>
            </a:r>
            <a:r>
              <a:rPr lang="hu-HU" b="1" i="1" dirty="0" smtClean="0">
                <a:solidFill>
                  <a:srgbClr val="3333FF"/>
                </a:solidFill>
              </a:rPr>
              <a:t>hozzáférést</a:t>
            </a:r>
            <a:r>
              <a:rPr lang="hu-HU" b="1" i="1" dirty="0" smtClean="0">
                <a:solidFill>
                  <a:srgbClr val="3333FF"/>
                </a:solidFill>
                <a:effectLst/>
              </a:rPr>
              <a:t> biztosítanak az operációs rendszer számára.</a:t>
            </a:r>
          </a:p>
          <a:p>
            <a:pPr algn="ctr"/>
            <a:endParaRPr lang="hu-HU" b="1" i="1" dirty="0" smtClean="0">
              <a:solidFill>
                <a:srgbClr val="3333FF"/>
              </a:solidFill>
              <a:effectLst/>
            </a:endParaRPr>
          </a:p>
          <a:p>
            <a:pPr algn="ctr"/>
            <a:r>
              <a:rPr lang="hu-HU" b="1" i="1" dirty="0">
                <a:solidFill>
                  <a:srgbClr val="3333FF"/>
                </a:solidFill>
              </a:rPr>
              <a:t>F</a:t>
            </a:r>
            <a:r>
              <a:rPr lang="hu-HU" b="1" i="1" dirty="0" smtClean="0">
                <a:solidFill>
                  <a:srgbClr val="3333FF"/>
                </a:solidFill>
                <a:effectLst/>
              </a:rPr>
              <a:t>ájl hozzáférés esetében a lemez fájlokat és könyvtárakat (fájlrendszert) tartalmaz, erre lehet hivatkozni hozzáféréskor.</a:t>
            </a:r>
          </a:p>
          <a:p>
            <a:endParaRPr lang="hu-HU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7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47667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3333FF"/>
                </a:solidFill>
              </a:rPr>
              <a:t>Fontosabb félvezető memóriatípusok </a:t>
            </a:r>
            <a:endParaRPr lang="hu-HU" sz="2400" i="1" dirty="0">
              <a:solidFill>
                <a:srgbClr val="3333FF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544" y="1412776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i="1" dirty="0" smtClean="0">
                <a:solidFill>
                  <a:srgbClr val="3333FF"/>
                </a:solidFill>
                <a:effectLst/>
              </a:rPr>
              <a:t>ROM (csak olvasható memória): Gyártó által beégetett adatot tartalmaz, amely nem módosítható.</a:t>
            </a:r>
          </a:p>
          <a:p>
            <a:pPr marL="285750" indent="-285750">
              <a:buFont typeface="Arial" pitchFamily="34" charset="0"/>
              <a:buChar char="•"/>
            </a:pPr>
            <a:endParaRPr lang="hu-HU" b="1" i="1" dirty="0" smtClean="0">
              <a:solidFill>
                <a:srgbClr val="3333FF"/>
              </a:solidFill>
              <a:effectLst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b="1" i="1" dirty="0" smtClean="0">
                <a:solidFill>
                  <a:srgbClr val="3333FF"/>
                </a:solidFill>
                <a:effectLst/>
              </a:rPr>
              <a:t>PROM (programozható ROM): Olyan memória, amely egyszer írható, de a tartalom nem módosítható.</a:t>
            </a:r>
          </a:p>
          <a:p>
            <a:pPr marL="285750" indent="-285750">
              <a:buFont typeface="Arial" pitchFamily="34" charset="0"/>
              <a:buChar char="•"/>
            </a:pPr>
            <a:endParaRPr lang="hu-HU" b="1" i="1" dirty="0" smtClean="0">
              <a:solidFill>
                <a:srgbClr val="3333FF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b="1" i="1" dirty="0" smtClean="0">
                <a:solidFill>
                  <a:srgbClr val="3333FF"/>
                </a:solidFill>
              </a:rPr>
              <a:t>EPROM</a:t>
            </a:r>
            <a:r>
              <a:rPr lang="hu-HU" b="1" i="1" dirty="0" smtClean="0">
                <a:solidFill>
                  <a:srgbClr val="3333FF"/>
                </a:solidFill>
                <a:effectLst/>
              </a:rPr>
              <a:t> (törölhető PROM): Törölhető és többször újraírható; a memória törlését általában ibolyántúli fénnyel (UV), vagy röntgen–sugárral (RTG) végzik.</a:t>
            </a:r>
          </a:p>
          <a:p>
            <a:pPr marL="285750" indent="-285750">
              <a:buFont typeface="Arial" pitchFamily="34" charset="0"/>
              <a:buChar char="•"/>
            </a:pPr>
            <a:endParaRPr lang="hu-HU" b="1" i="1" dirty="0" smtClean="0">
              <a:solidFill>
                <a:srgbClr val="3333FF"/>
              </a:solidFill>
              <a:effectLst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b="1" i="1" dirty="0" smtClean="0">
                <a:solidFill>
                  <a:srgbClr val="3333FF"/>
                </a:solidFill>
                <a:effectLst/>
              </a:rPr>
              <a:t>EEPROM (elektronikusan törölhető PROM): Elektromos feszültséggel törölhető és újraírható. Ilyenek például a </a:t>
            </a:r>
            <a:r>
              <a:rPr lang="hu-HU" b="1" i="1" dirty="0" err="1" smtClean="0">
                <a:solidFill>
                  <a:srgbClr val="3333FF"/>
                </a:solidFill>
                <a:effectLst/>
              </a:rPr>
              <a:t>Flash</a:t>
            </a:r>
            <a:r>
              <a:rPr lang="hu-HU" b="1" i="1" dirty="0" smtClean="0">
                <a:solidFill>
                  <a:srgbClr val="3333FF"/>
                </a:solidFill>
                <a:effectLst/>
              </a:rPr>
              <a:t> memóriák is.</a:t>
            </a:r>
          </a:p>
          <a:p>
            <a:pPr marL="285750" indent="-285750">
              <a:buFont typeface="Arial" pitchFamily="34" charset="0"/>
              <a:buChar char="•"/>
            </a:pPr>
            <a:endParaRPr lang="hu-HU" b="1" i="1" dirty="0" smtClean="0">
              <a:solidFill>
                <a:srgbClr val="3333FF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b="1" i="1" dirty="0" smtClean="0">
                <a:solidFill>
                  <a:srgbClr val="3333FF"/>
                </a:solidFill>
              </a:rPr>
              <a:t>EAROM</a:t>
            </a:r>
            <a:r>
              <a:rPr lang="hu-HU" b="1" i="1" dirty="0" smtClean="0">
                <a:solidFill>
                  <a:srgbClr val="3333FF"/>
                </a:solidFill>
                <a:effectLst/>
              </a:rPr>
              <a:t> (</a:t>
            </a:r>
            <a:r>
              <a:rPr lang="hu-HU" b="1" i="1" dirty="0" err="1" smtClean="0">
                <a:solidFill>
                  <a:srgbClr val="3333FF"/>
                </a:solidFill>
                <a:effectLst/>
              </a:rPr>
              <a:t>electrically</a:t>
            </a:r>
            <a:r>
              <a:rPr lang="hu-HU" b="1" i="1" dirty="0" smtClean="0">
                <a:solidFill>
                  <a:srgbClr val="3333FF"/>
                </a:solidFill>
                <a:effectLst/>
              </a:rPr>
              <a:t> </a:t>
            </a:r>
            <a:r>
              <a:rPr lang="hu-HU" b="1" i="1" dirty="0" err="1" smtClean="0">
                <a:solidFill>
                  <a:srgbClr val="3333FF"/>
                </a:solidFill>
                <a:effectLst/>
              </a:rPr>
              <a:t>alterable</a:t>
            </a:r>
            <a:r>
              <a:rPr lang="hu-HU" b="1" i="1" dirty="0" smtClean="0">
                <a:solidFill>
                  <a:srgbClr val="3333FF"/>
                </a:solidFill>
                <a:effectLst/>
              </a:rPr>
              <a:t> ROM, az EEPROM másik angol megnevezése)</a:t>
            </a:r>
          </a:p>
          <a:p>
            <a:endParaRPr lang="hu-HU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2"/>
            <a:ext cx="9144000" cy="68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2448272" cy="290528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95050"/>
            <a:ext cx="36099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rgbClr val="3333FF"/>
                </a:solidFill>
              </a:rPr>
              <a:t>Felhasznált képek </a:t>
            </a:r>
            <a:r>
              <a:rPr lang="hu-HU" sz="2400" b="1" i="1" dirty="0" smtClean="0">
                <a:solidFill>
                  <a:srgbClr val="3333FF"/>
                </a:solidFill>
              </a:rPr>
              <a:t>:</a:t>
            </a:r>
            <a:endParaRPr lang="hu-HU" sz="2400" b="1" i="1" dirty="0">
              <a:solidFill>
                <a:srgbClr val="3333FF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55576" y="1484784"/>
            <a:ext cx="7344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1400" b="1" i="1" dirty="0" smtClean="0">
                <a:solidFill>
                  <a:srgbClr val="3333FF"/>
                </a:solidFill>
              </a:rPr>
              <a:t>http://akciospotencial.blog.hu/2009/10/16/a_memoria_alapjai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1400" b="1" i="1" dirty="0">
              <a:solidFill>
                <a:srgbClr val="3333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400" b="1" i="1" dirty="0" smtClean="0">
                <a:solidFill>
                  <a:srgbClr val="3333FF"/>
                </a:solidFill>
              </a:rPr>
              <a:t>http://quizlet.com/1655414/szg-flash-cards/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1400" b="1" i="1" dirty="0">
              <a:solidFill>
                <a:srgbClr val="3333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400" b="1" i="1" dirty="0" smtClean="0">
                <a:solidFill>
                  <a:srgbClr val="3333FF"/>
                </a:solidFill>
              </a:rPr>
              <a:t>http://www.skylarknetworks.com/blog/2010/05/2011-death-of-the-floppy-disk/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1400" b="1" i="1" dirty="0">
              <a:solidFill>
                <a:srgbClr val="3333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400" b="1" i="1" dirty="0" smtClean="0">
                <a:solidFill>
                  <a:srgbClr val="3333FF"/>
                </a:solidFill>
              </a:rPr>
              <a:t>http://www.lg.com/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1400" b="1" i="1" dirty="0">
              <a:solidFill>
                <a:srgbClr val="3333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400" b="1" i="1" dirty="0" smtClean="0">
                <a:solidFill>
                  <a:srgbClr val="3333FF"/>
                </a:solidFill>
              </a:rPr>
              <a:t>http://computerworld.hu/ssd-meghajto-helyett-legyen-gyorsitotar.html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1400" b="1" i="1" dirty="0">
              <a:solidFill>
                <a:srgbClr val="3333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400" b="1" i="1" dirty="0" smtClean="0">
                <a:solidFill>
                  <a:srgbClr val="3333FF"/>
                </a:solidFill>
              </a:rPr>
              <a:t>http://html.rincondelvago.com/unidades-de-memoria-de-un-ordenador.html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1400" b="1" i="1" dirty="0">
              <a:solidFill>
                <a:srgbClr val="3333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400" b="1" i="1" dirty="0">
                <a:solidFill>
                  <a:srgbClr val="3333FF"/>
                </a:solidFill>
              </a:rPr>
              <a:t>http://www.origo.hu/techbazis/hightech/20081118-mar-ismertek-a-2009es-ces-dijazottai.html</a:t>
            </a:r>
            <a:endParaRPr lang="hu-HU" sz="1400" b="1" i="1" dirty="0" smtClean="0">
              <a:solidFill>
                <a:srgbClr val="3333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sz="1400" b="1" i="1" dirty="0" smtClean="0">
              <a:solidFill>
                <a:srgbClr val="3333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400" b="1" i="1" dirty="0">
                <a:solidFill>
                  <a:srgbClr val="3333FF"/>
                </a:solidFill>
              </a:rPr>
              <a:t>http://</a:t>
            </a:r>
            <a:r>
              <a:rPr lang="hu-HU" sz="1400" b="1" i="1" dirty="0" smtClean="0">
                <a:solidFill>
                  <a:srgbClr val="3333FF"/>
                </a:solidFill>
              </a:rPr>
              <a:t>www.hipo.gov.hu/feltalalok/neumann.html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1400" b="1" i="1" dirty="0">
              <a:solidFill>
                <a:srgbClr val="3333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400" b="1" i="1" dirty="0" smtClean="0">
                <a:solidFill>
                  <a:srgbClr val="3333FF"/>
                </a:solidFill>
              </a:rPr>
              <a:t>http</a:t>
            </a:r>
            <a:r>
              <a:rPr lang="hu-HU" sz="1400" b="1" i="1" dirty="0">
                <a:solidFill>
                  <a:srgbClr val="3333FF"/>
                </a:solidFill>
              </a:rPr>
              <a:t>://www.tferi.hu/konyv5/fej19t.htm</a:t>
            </a:r>
          </a:p>
          <a:p>
            <a:pPr marL="285750" indent="-285750">
              <a:buFont typeface="Arial" pitchFamily="34" charset="0"/>
              <a:buChar char="•"/>
            </a:pPr>
            <a:endParaRPr lang="hu-HU" b="1" i="1" dirty="0">
              <a:solidFill>
                <a:srgbClr val="3333FF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480153" cy="148015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096" y="188640"/>
            <a:ext cx="1616968" cy="12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5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63588" y="620687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i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 :D</a:t>
            </a:r>
            <a:endParaRPr lang="hu-HU" sz="8000" b="1" i="1" u="sng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26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0.05139 L -0.02431 0.3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7544" y="2606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3333FF"/>
                </a:solidFill>
              </a:rPr>
              <a:t>Az emberi agy és a számítógépek memóriájának találkozása</a:t>
            </a:r>
            <a:endParaRPr lang="hu-HU" sz="2400" b="1" i="1" dirty="0">
              <a:solidFill>
                <a:srgbClr val="3333FF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6" y="206084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b="1" i="1" dirty="0" smtClean="0">
                <a:solidFill>
                  <a:srgbClr val="3333FF"/>
                </a:solidFill>
              </a:rPr>
              <a:t>Ahogy </a:t>
            </a:r>
            <a:r>
              <a:rPr lang="hu-HU" b="1" i="1" dirty="0" err="1" smtClean="0">
                <a:solidFill>
                  <a:srgbClr val="3333FF"/>
                </a:solidFill>
              </a:rPr>
              <a:t>pl</a:t>
            </a:r>
            <a:r>
              <a:rPr lang="hu-HU" b="1" i="1" dirty="0" smtClean="0">
                <a:solidFill>
                  <a:srgbClr val="3333FF"/>
                </a:solidFill>
              </a:rPr>
              <a:t>: egy 1éves gyerek meg tudja jegyezni hogyha „éhes” akkor oda kell mennie az anyukájához hogy kapjon ételt . Ahogy a kisgyerek felnő egyre több információ van a memóriájába így a számítógépeknek is régebben nagyon kevés memóriája volt és ahogy gyorsul és fejlődik a világ mint a kisgyerek egyre nagyobbak lesznek ezek a memóriák ma már terrabálytokról beszéltünk ,de régebben még a a VIC 20 –</a:t>
            </a:r>
            <a:r>
              <a:rPr lang="hu-HU" b="1" i="1" dirty="0" err="1" smtClean="0">
                <a:solidFill>
                  <a:srgbClr val="3333FF"/>
                </a:solidFill>
              </a:rPr>
              <a:t>as</a:t>
            </a:r>
            <a:r>
              <a:rPr lang="hu-HU" b="1" i="1" dirty="0" smtClean="0">
                <a:solidFill>
                  <a:srgbClr val="3333FF"/>
                </a:solidFill>
              </a:rPr>
              <a:t> számítógépnek a maximum memóriája 64 kB volt . </a:t>
            </a:r>
            <a:endParaRPr lang="hu-HU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26064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3333FF"/>
                </a:solidFill>
              </a:rPr>
              <a:t> Neumann-elve</a:t>
            </a:r>
            <a:endParaRPr lang="hu-HU" sz="2400" b="1" i="1" dirty="0">
              <a:solidFill>
                <a:srgbClr val="3333FF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1412776"/>
            <a:ext cx="48965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rgbClr val="3333FF"/>
                </a:solidFill>
              </a:rPr>
              <a:t>Az elektronikus számítógépek logikai tervezésében kiemelkedő érdemeket szerzett a magyar származású Neumann János. Alapvető gondolatait – a kettes </a:t>
            </a:r>
            <a:r>
              <a:rPr lang="hu-HU" b="1" i="1" dirty="0" smtClean="0">
                <a:solidFill>
                  <a:srgbClr val="3333FF"/>
                </a:solidFill>
              </a:rPr>
              <a:t>számrendszer </a:t>
            </a:r>
            <a:r>
              <a:rPr lang="hu-HU" b="1" i="1" dirty="0">
                <a:solidFill>
                  <a:srgbClr val="3333FF"/>
                </a:solidFill>
              </a:rPr>
              <a:t>alkalmazása, memória, programtárolás, utasításrendszer – Neumann-elvekként emlegetjük. Neumann János irányította az EDVAC megépítését is 1944-ben, amelyet 1952-ben helyeztek üzembe. Ez volt az első olyan számítógép, amely a memóriában tárolja a programot is. Ennek a számítógépnek a terve és a továbbfejlesztett Neumann-elvek alapján készülnek a mai számítógépek is.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25352"/>
            <a:ext cx="3008376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4" y="1729605"/>
            <a:ext cx="4211960" cy="256419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29606"/>
            <a:ext cx="4298801" cy="256419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48691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i="1" dirty="0" smtClean="0">
                <a:solidFill>
                  <a:srgbClr val="3333FF"/>
                </a:solidFill>
              </a:rPr>
              <a:t>Múlt                   Jelen</a:t>
            </a:r>
            <a:endParaRPr lang="hu-HU" sz="4000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4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24583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>
                <a:solidFill>
                  <a:srgbClr val="3333FF"/>
                </a:solidFill>
              </a:rPr>
              <a:t>Első generációs számítógépek </a:t>
            </a:r>
            <a:endParaRPr lang="hu-HU" sz="2400" i="1" dirty="0">
              <a:solidFill>
                <a:srgbClr val="3333FF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3068960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rgbClr val="3333FF"/>
                </a:solidFill>
              </a:rPr>
              <a:t>1943-1946 között készült el az ABC után a második teljesen elektronikus számítógép, az ENIAC (</a:t>
            </a:r>
            <a:r>
              <a:rPr lang="hu-HU" b="1" i="1" dirty="0" err="1">
                <a:solidFill>
                  <a:srgbClr val="3333FF"/>
                </a:solidFill>
              </a:rPr>
              <a:t>Electronic</a:t>
            </a:r>
            <a:r>
              <a:rPr lang="hu-HU" b="1" i="1" dirty="0">
                <a:solidFill>
                  <a:srgbClr val="3333FF"/>
                </a:solidFill>
              </a:rPr>
              <a:t> </a:t>
            </a:r>
            <a:r>
              <a:rPr lang="hu-HU" b="1" i="1" dirty="0" err="1">
                <a:solidFill>
                  <a:srgbClr val="3333FF"/>
                </a:solidFill>
              </a:rPr>
              <a:t>Numerical</a:t>
            </a:r>
            <a:r>
              <a:rPr lang="hu-HU" b="1" i="1" dirty="0">
                <a:solidFill>
                  <a:srgbClr val="3333FF"/>
                </a:solidFill>
              </a:rPr>
              <a:t> </a:t>
            </a:r>
            <a:r>
              <a:rPr lang="hu-HU" b="1" i="1" dirty="0" err="1">
                <a:solidFill>
                  <a:srgbClr val="3333FF"/>
                </a:solidFill>
              </a:rPr>
              <a:t>Integrator</a:t>
            </a:r>
            <a:r>
              <a:rPr lang="hu-HU" b="1" i="1" dirty="0">
                <a:solidFill>
                  <a:srgbClr val="3333FF"/>
                </a:solidFill>
              </a:rPr>
              <a:t> and </a:t>
            </a:r>
            <a:r>
              <a:rPr lang="hu-HU" b="1" i="1" dirty="0" err="1">
                <a:solidFill>
                  <a:srgbClr val="3333FF"/>
                </a:solidFill>
              </a:rPr>
              <a:t>Calculator</a:t>
            </a:r>
            <a:r>
              <a:rPr lang="hu-HU" b="1" i="1" dirty="0">
                <a:solidFill>
                  <a:srgbClr val="3333FF"/>
                </a:solidFill>
              </a:rPr>
              <a:t>) a Pennsylvania Egyetemen. Ez még nem Neumann-elvű gép volt, csak a számításhoz szükséges adatokat tárolta, a programot kapcsolótáblán kellett beállítani. Jellemzői: elektroncsővel működött, a programozása kizárólag gépi nyelven történt, sok energiát használt fel, gyakori volt a meghibásodás (átlagosan 15 percenként), a sebessége mindössze 1 000 – 5 000 művelet/másodperc volt. A gép súlya 30 tonna volt, és 18 ezer rádiócsövet tartalmazott. A rádiócsövek nagy hőt termeltek. A programozáshoz 6000 kapcsolót kellett átállítani.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28" y="908720"/>
            <a:ext cx="2575744" cy="199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1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11560" y="18864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>
                <a:solidFill>
                  <a:srgbClr val="3333FF"/>
                </a:solidFill>
              </a:rPr>
              <a:t>Második generációs számítógépek </a:t>
            </a:r>
            <a:endParaRPr lang="hu-HU" sz="2400" i="1" dirty="0">
              <a:solidFill>
                <a:srgbClr val="3333FF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51920" y="1301387"/>
            <a:ext cx="5112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rgbClr val="3333FF"/>
                </a:solidFill>
              </a:rPr>
              <a:t>1958 – 1965: A második generációs számítógépek már tranzisztorokat tartalmaztak – ami lecsökkentette a méretüket –, valamint ferritgyűrűs tárakkal látták el őket. Ezeknél a gépeknél jelenik meg a megszakítás-rendszer, amelyekkel a hardveres jelzéseket a számítógépek kezelni tudják. Ekkor jelentek meg az operációs rendszerek, valamint a magas szintű </a:t>
            </a:r>
            <a:r>
              <a:rPr lang="hu-HU" b="1" i="1" dirty="0" smtClean="0">
                <a:solidFill>
                  <a:srgbClr val="3333FF"/>
                </a:solidFill>
              </a:rPr>
              <a:t>programozási </a:t>
            </a:r>
            <a:r>
              <a:rPr lang="hu-HU" b="1" i="1" dirty="0">
                <a:solidFill>
                  <a:srgbClr val="3333FF"/>
                </a:solidFill>
              </a:rPr>
              <a:t>nyelvek pl.: FORTRAN. A népszerű gépek közé tartoztak, például az IBM7090, 7070 és 1410. Memóriaként </a:t>
            </a:r>
            <a:r>
              <a:rPr lang="hu-HU" b="1" i="1" dirty="0" err="1">
                <a:solidFill>
                  <a:srgbClr val="3333FF"/>
                </a:solidFill>
              </a:rPr>
              <a:t>mágnestárat</a:t>
            </a:r>
            <a:r>
              <a:rPr lang="hu-HU" b="1" i="1" dirty="0">
                <a:solidFill>
                  <a:srgbClr val="3333FF"/>
                </a:solidFill>
              </a:rPr>
              <a:t> használtak, a háttértár mágnesszalag, majd mágneslemez. Ezek a gépek 50 000-100 000 művelet/másodperc sebességet értek el.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2564328" cy="338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9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7544" y="26064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3333FF"/>
                </a:solidFill>
              </a:rPr>
              <a:t>A harmadik generációs számítógép</a:t>
            </a:r>
            <a:endParaRPr lang="hu-HU" sz="2400" b="1" i="1" dirty="0">
              <a:solidFill>
                <a:srgbClr val="3333FF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2487" y="2996952"/>
            <a:ext cx="84590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rgbClr val="3333FF"/>
                </a:solidFill>
              </a:rPr>
              <a:t>A tömegtermelés 1962-ben indult meg, az első integrált áramköröket tartalmazó számítógépek pedig 1964-ben kerültek kereskedelmi forgalomba. Megjelenik a bájt-szervezés és az input-output processzor is. A számítógépek több tevékenységet tudnak párhuzamosan végezni. Előrelépések történnek a </a:t>
            </a:r>
            <a:r>
              <a:rPr lang="hu-HU" b="1" i="1" dirty="0" err="1">
                <a:solidFill>
                  <a:srgbClr val="3333FF"/>
                </a:solidFill>
              </a:rPr>
              <a:t>távadatátvitelben</a:t>
            </a:r>
            <a:r>
              <a:rPr lang="hu-HU" b="1" i="1" dirty="0">
                <a:solidFill>
                  <a:srgbClr val="3333FF"/>
                </a:solidFill>
              </a:rPr>
              <a:t>. Az integrált áramkörök tovább csökkentették a számítógépek árát, méretét és meghibásodási gyakoriságát. Ez tovább növelte a számítógépek iránti keresletet: az 1970-es évek elejére több mint 100.000 nagyszámítógépet és ugyancsak több mint 100.000 miniszámítógépet helyeztek üzembe. A harmadik generáció korszakát kb. az 1965-1971-es évekre lehet tenni.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83" y="836952"/>
            <a:ext cx="313043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7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69269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3333FF"/>
                </a:solidFill>
              </a:rPr>
              <a:t>A negyedik generációs számítógép</a:t>
            </a:r>
            <a:endParaRPr lang="hu-HU" sz="2400" b="1" i="1" dirty="0">
              <a:solidFill>
                <a:srgbClr val="3333FF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1412776"/>
            <a:ext cx="61926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rgbClr val="3333FF"/>
                </a:solidFill>
              </a:rPr>
              <a:t>Ezt a generációt már átlagemberek is használták.</a:t>
            </a:r>
          </a:p>
          <a:p>
            <a:pPr algn="ctr"/>
            <a:r>
              <a:rPr lang="hu-HU" b="1" i="1" dirty="0">
                <a:solidFill>
                  <a:srgbClr val="3333FF"/>
                </a:solidFill>
              </a:rPr>
              <a:t>A processzor a számítógép és a számítógép alapú berendezések központi modulja, a gépi → A számítógépek negyedik generációját 1971-től 1991-ig számíthatjuk. Nincsenek alapvető változások a számítógépek szervezésében, csupán a korábbi megoldásokat tökéletesítik. Ezek már nagy </a:t>
            </a:r>
            <a:r>
              <a:rPr lang="hu-HU" b="1" i="1" dirty="0" err="1">
                <a:solidFill>
                  <a:srgbClr val="3333FF"/>
                </a:solidFill>
              </a:rPr>
              <a:t>integráltságú</a:t>
            </a:r>
            <a:r>
              <a:rPr lang="hu-HU" b="1" i="1" dirty="0">
                <a:solidFill>
                  <a:srgbClr val="3333FF"/>
                </a:solidFill>
              </a:rPr>
              <a:t> integrált áramköröket használnak. Erre a generációra jellemző, hogy a szoftvergyártás óriási méretűvé válik. A szoftverek árai elérik, egyes esetekben meg is haladhatják a hardverét.</a:t>
            </a:r>
          </a:p>
          <a:p>
            <a:pPr algn="ctr"/>
            <a:r>
              <a:rPr lang="hu-HU" b="1" i="1" dirty="0">
                <a:solidFill>
                  <a:srgbClr val="3333FF"/>
                </a:solidFill>
              </a:rPr>
              <a:t>1973-ra megjelent a merevlemez, a „winchester”, amit az IBM a 3340-es modelljében használt.</a:t>
            </a:r>
          </a:p>
          <a:p>
            <a:pPr algn="ctr"/>
            <a:endParaRPr lang="hu-HU" b="1" i="1" dirty="0">
              <a:solidFill>
                <a:srgbClr val="3333FF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591529" y="1953240"/>
            <a:ext cx="240420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9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TC101972873[[fn=Nyár]]</Template>
  <TotalTime>236</TotalTime>
  <Words>1277</Words>
  <Application>Microsoft Office PowerPoint</Application>
  <PresentationFormat>Diavetítés a képernyőre (4:3 oldalarány)</PresentationFormat>
  <Paragraphs>94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Summer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Admin</cp:lastModifiedBy>
  <cp:revision>19</cp:revision>
  <dcterms:created xsi:type="dcterms:W3CDTF">2012-02-06T16:10:30Z</dcterms:created>
  <dcterms:modified xsi:type="dcterms:W3CDTF">2012-02-08T09:34:45Z</dcterms:modified>
</cp:coreProperties>
</file>