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86" r:id="rId10"/>
    <p:sldId id="263" r:id="rId11"/>
    <p:sldId id="266" r:id="rId12"/>
    <p:sldId id="267" r:id="rId13"/>
    <p:sldId id="268" r:id="rId14"/>
    <p:sldId id="287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B890"/>
    <a:srgbClr val="0000FF"/>
    <a:srgbClr val="DC9356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730" y="-9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614713-3EE2-484F-A97B-752098F50F03}" type="datetimeFigureOut">
              <a:rPr lang="hu-HU" smtClean="0"/>
              <a:pPr/>
              <a:t>2012.02.06.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03EFFA-093E-4E45-8FC3-E3C3506298BC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3EFFA-093E-4E45-8FC3-E3C3506298BC}" type="slidenum">
              <a:rPr lang="hu-HU" smtClean="0"/>
              <a:pPr/>
              <a:t>11</a:t>
            </a:fld>
            <a:endParaRPr lang="hu-H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95433-F828-458A-8B23-0654593E9F7E}" type="datetimeFigureOut">
              <a:rPr lang="hu-HU" smtClean="0"/>
              <a:pPr/>
              <a:t>2012.02.06.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500CF-E196-48D4-B440-A8F13B8F48E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95433-F828-458A-8B23-0654593E9F7E}" type="datetimeFigureOut">
              <a:rPr lang="hu-HU" smtClean="0"/>
              <a:pPr/>
              <a:t>2012.02.06.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500CF-E196-48D4-B440-A8F13B8F48E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95433-F828-458A-8B23-0654593E9F7E}" type="datetimeFigureOut">
              <a:rPr lang="hu-HU" smtClean="0"/>
              <a:pPr/>
              <a:t>2012.02.06.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500CF-E196-48D4-B440-A8F13B8F48E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95433-F828-458A-8B23-0654593E9F7E}" type="datetimeFigureOut">
              <a:rPr lang="hu-HU" smtClean="0"/>
              <a:pPr/>
              <a:t>2012.02.06.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500CF-E196-48D4-B440-A8F13B8F48E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95433-F828-458A-8B23-0654593E9F7E}" type="datetimeFigureOut">
              <a:rPr lang="hu-HU" smtClean="0"/>
              <a:pPr/>
              <a:t>2012.02.06.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500CF-E196-48D4-B440-A8F13B8F48E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95433-F828-458A-8B23-0654593E9F7E}" type="datetimeFigureOut">
              <a:rPr lang="hu-HU" smtClean="0"/>
              <a:pPr/>
              <a:t>2012.02.06.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500CF-E196-48D4-B440-A8F13B8F48E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95433-F828-458A-8B23-0654593E9F7E}" type="datetimeFigureOut">
              <a:rPr lang="hu-HU" smtClean="0"/>
              <a:pPr/>
              <a:t>2012.02.06.</a:t>
            </a:fld>
            <a:endParaRPr lang="hu-HU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500CF-E196-48D4-B440-A8F13B8F48E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95433-F828-458A-8B23-0654593E9F7E}" type="datetimeFigureOut">
              <a:rPr lang="hu-HU" smtClean="0"/>
              <a:pPr/>
              <a:t>2012.02.06.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500CF-E196-48D4-B440-A8F13B8F48E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95433-F828-458A-8B23-0654593E9F7E}" type="datetimeFigureOut">
              <a:rPr lang="hu-HU" smtClean="0"/>
              <a:pPr/>
              <a:t>2012.02.06.</a:t>
            </a:fld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500CF-E196-48D4-B440-A8F13B8F48E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95433-F828-458A-8B23-0654593E9F7E}" type="datetimeFigureOut">
              <a:rPr lang="hu-HU" smtClean="0"/>
              <a:pPr/>
              <a:t>2012.02.06.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500CF-E196-48D4-B440-A8F13B8F48E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95433-F828-458A-8B23-0654593E9F7E}" type="datetimeFigureOut">
              <a:rPr lang="hu-HU" smtClean="0"/>
              <a:pPr/>
              <a:t>2012.02.06.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500CF-E196-48D4-B440-A8F13B8F48E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9000">
              <a:srgbClr val="D6B19C"/>
            </a:gs>
            <a:gs pos="7600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90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95433-F828-458A-8B23-0654593E9F7E}" type="datetimeFigureOut">
              <a:rPr lang="hu-HU" smtClean="0"/>
              <a:pPr/>
              <a:t>2012.02.06.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500CF-E196-48D4-B440-A8F13B8F48E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newsflash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9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rmatika.gportal.eu/" TargetMode="External"/><Relationship Id="rId2" Type="http://schemas.openxmlformats.org/officeDocument/2006/relationships/hyperlink" Target="http://www.wikipedia.org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16.xml"/><Relationship Id="rId3" Type="http://schemas.openxmlformats.org/officeDocument/2006/relationships/slide" Target="slide4.xml"/><Relationship Id="rId7" Type="http://schemas.openxmlformats.org/officeDocument/2006/relationships/slide" Target="slide9.xml"/><Relationship Id="rId12" Type="http://schemas.openxmlformats.org/officeDocument/2006/relationships/slide" Target="slide1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11" Type="http://schemas.openxmlformats.org/officeDocument/2006/relationships/slide" Target="slide14.xml"/><Relationship Id="rId5" Type="http://schemas.openxmlformats.org/officeDocument/2006/relationships/slide" Target="slide7.xml"/><Relationship Id="rId10" Type="http://schemas.openxmlformats.org/officeDocument/2006/relationships/slide" Target="slide13.xml"/><Relationship Id="rId4" Type="http://schemas.openxmlformats.org/officeDocument/2006/relationships/slide" Target="slide5.xml"/><Relationship Id="rId9" Type="http://schemas.openxmlformats.org/officeDocument/2006/relationships/slide" Target="slide12.xml"/><Relationship Id="rId1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00034" y="-357214"/>
            <a:ext cx="7772400" cy="1470025"/>
          </a:xfrm>
        </p:spPr>
        <p:txBody>
          <a:bodyPr/>
          <a:lstStyle/>
          <a:p>
            <a:r>
              <a:rPr lang="hu-HU" dirty="0" smtClean="0">
                <a:solidFill>
                  <a:schemeClr val="bg1">
                    <a:lumMod val="85000"/>
                  </a:schemeClr>
                </a:solidFill>
              </a:rPr>
              <a:t>A memóriák típusai, jellemzői</a:t>
            </a:r>
            <a:endParaRPr lang="hu-HU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0" y="3786190"/>
            <a:ext cx="7286676" cy="2214578"/>
          </a:xfrm>
        </p:spPr>
        <p:txBody>
          <a:bodyPr>
            <a:normAutofit fontScale="92500"/>
          </a:bodyPr>
          <a:lstStyle/>
          <a:p>
            <a:pPr algn="l"/>
            <a:r>
              <a:rPr lang="hu-HU" sz="2800" dirty="0" smtClean="0">
                <a:solidFill>
                  <a:schemeClr val="bg1"/>
                </a:solidFill>
              </a:rPr>
              <a:t> Szakály László</a:t>
            </a:r>
          </a:p>
          <a:p>
            <a:pPr algn="l"/>
            <a:r>
              <a:rPr lang="hu-HU" sz="2800" dirty="0">
                <a:solidFill>
                  <a:schemeClr val="bg1"/>
                </a:solidFill>
              </a:rPr>
              <a:t> </a:t>
            </a:r>
            <a:r>
              <a:rPr lang="hu-HU" sz="2800" dirty="0" smtClean="0">
                <a:solidFill>
                  <a:schemeClr val="bg1"/>
                </a:solidFill>
              </a:rPr>
              <a:t>Bolyai Tehetséggondozó Gimnázium és Kollégium</a:t>
            </a:r>
          </a:p>
          <a:p>
            <a:pPr algn="l"/>
            <a:r>
              <a:rPr lang="hu-HU" sz="2800" dirty="0">
                <a:solidFill>
                  <a:schemeClr val="bg1"/>
                </a:solidFill>
              </a:rPr>
              <a:t> </a:t>
            </a:r>
            <a:r>
              <a:rPr lang="hu-HU" sz="2800" dirty="0" smtClean="0">
                <a:solidFill>
                  <a:schemeClr val="bg1"/>
                </a:solidFill>
              </a:rPr>
              <a:t>Posta utca 18., 24400, Zenta, Szerbia</a:t>
            </a:r>
          </a:p>
          <a:p>
            <a:pPr algn="l"/>
            <a:r>
              <a:rPr lang="hu-HU" sz="2800" dirty="0">
                <a:solidFill>
                  <a:schemeClr val="bg1"/>
                </a:solidFill>
              </a:rPr>
              <a:t> </a:t>
            </a:r>
            <a:r>
              <a:rPr lang="hu-HU" sz="2800" dirty="0" smtClean="0">
                <a:solidFill>
                  <a:schemeClr val="bg1"/>
                </a:solidFill>
              </a:rPr>
              <a:t>Felkészítő tanár:Kőrösi Gábor</a:t>
            </a:r>
          </a:p>
          <a:p>
            <a:pPr algn="l"/>
            <a:endParaRPr lang="hu-HU" sz="2800" dirty="0">
              <a:solidFill>
                <a:schemeClr val="bg1"/>
              </a:solidFill>
            </a:endParaRPr>
          </a:p>
        </p:txBody>
      </p:sp>
      <p:pic>
        <p:nvPicPr>
          <p:cNvPr id="2050" name="Picture 2" descr="C:\Documents and Settings\Laci\Local Settings\Temporary Internet Files\Content.IE5\I70XZ614\MM900336708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72350" y="2428868"/>
            <a:ext cx="1185795" cy="1511307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100"/>
                            </p:stCondLst>
                            <p:childTnLst>
                              <p:par>
                                <p:cTn id="18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600"/>
                            </p:stCondLst>
                            <p:childTnLst>
                              <p:par>
                                <p:cTn id="24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650"/>
                            </p:stCondLst>
                            <p:childTnLst>
                              <p:par>
                                <p:cTn id="30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571504"/>
          </a:xfrm>
        </p:spPr>
        <p:txBody>
          <a:bodyPr>
            <a:normAutofit fontScale="90000"/>
          </a:bodyPr>
          <a:lstStyle/>
          <a:p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2400" dirty="0" smtClean="0">
                <a:solidFill>
                  <a:schemeClr val="bg1"/>
                </a:solidFill>
              </a:rPr>
              <a:t>A 	ROM tartalma nem módosítható és nem is törölhető.</a:t>
            </a:r>
          </a:p>
          <a:p>
            <a:pPr>
              <a:buNone/>
            </a:pPr>
            <a:endParaRPr lang="hu-HU" sz="24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hu-HU" sz="2400" dirty="0" smtClean="0">
                <a:solidFill>
                  <a:schemeClr val="bg1"/>
                </a:solidFill>
              </a:rPr>
              <a:t>Ha egy ROM meghibásodik, azt ki kell dobni.</a:t>
            </a:r>
          </a:p>
          <a:p>
            <a:pPr>
              <a:buNone/>
            </a:pPr>
            <a:endParaRPr lang="hu-HU" sz="24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hu-HU" sz="2400" dirty="0" smtClean="0">
                <a:solidFill>
                  <a:schemeClr val="bg1"/>
                </a:solidFill>
              </a:rPr>
              <a:t>Nagy előnye az, hogy kikapcsoláskor vagy esetleg áramszünetkor, a benne tárolt adatok nem törlődnek.</a:t>
            </a:r>
          </a:p>
          <a:p>
            <a:pPr>
              <a:buNone/>
            </a:pPr>
            <a:endParaRPr lang="hu-HU" sz="24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hu-HU" sz="2400" dirty="0" smtClean="0">
                <a:solidFill>
                  <a:schemeClr val="bg1"/>
                </a:solidFill>
              </a:rPr>
              <a:t>Ilyen memóriát használtak pl.: a  számítógép „életre keltésére” szolgáló BIOS program tárolására.</a:t>
            </a:r>
            <a:endParaRPr lang="hu-HU" sz="2400" dirty="0">
              <a:solidFill>
                <a:schemeClr val="bg1"/>
              </a:solidFill>
            </a:endParaRPr>
          </a:p>
        </p:txBody>
      </p:sp>
      <p:pic>
        <p:nvPicPr>
          <p:cNvPr id="4" name="Kép 3" descr="images (1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72132" y="4857760"/>
            <a:ext cx="2466975" cy="1847850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500" tmFilter="0,0; .5, 0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500" tmFilter="0,0; .5, 0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 tmFilter="0,0; .5, 0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500" tmFilter="0,0; .5, 0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>
                <a:solidFill>
                  <a:srgbClr val="E8B890"/>
                </a:solidFill>
              </a:rPr>
              <a:t>PROM</a:t>
            </a:r>
            <a:endParaRPr lang="hu-HU" dirty="0">
              <a:solidFill>
                <a:srgbClr val="E8B89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hu-HU" sz="24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hu-HU" sz="2400" dirty="0" smtClean="0">
                <a:solidFill>
                  <a:schemeClr val="bg1"/>
                </a:solidFill>
              </a:rPr>
              <a:t>Programozható ROM (Programmable ROM)</a:t>
            </a:r>
          </a:p>
          <a:p>
            <a:pPr>
              <a:buNone/>
            </a:pPr>
            <a:r>
              <a:rPr lang="hu-HU" sz="2400" dirty="0" smtClean="0">
                <a:solidFill>
                  <a:schemeClr val="bg1"/>
                </a:solidFill>
              </a:rPr>
              <a:t>A PROM  programozható, csak olvasható memória.</a:t>
            </a:r>
          </a:p>
          <a:p>
            <a:pPr>
              <a:buNone/>
            </a:pPr>
            <a:r>
              <a:rPr lang="hu-HU" sz="2400" dirty="0" smtClean="0">
                <a:solidFill>
                  <a:schemeClr val="bg1"/>
                </a:solidFill>
              </a:rPr>
              <a:t>Gyártás után még nem tartalmaz semmit, a felhasználónak kell be programoznia, vagy adatokat elhelyeznie rajta.</a:t>
            </a:r>
          </a:p>
          <a:p>
            <a:pPr>
              <a:buNone/>
            </a:pPr>
            <a:r>
              <a:rPr lang="hu-HU" sz="2400" dirty="0" smtClean="0">
                <a:solidFill>
                  <a:schemeClr val="bg1"/>
                </a:solidFill>
              </a:rPr>
              <a:t>Egy speciális beégető készülék segítségével lehet beprogramozni, ez után a PROM úgy viselkedik, mint egy ROM- nem törölhető és nem is módosítható.</a:t>
            </a:r>
          </a:p>
          <a:p>
            <a:pPr>
              <a:buNone/>
            </a:pPr>
            <a:endParaRPr lang="hu-HU" sz="2400" dirty="0">
              <a:solidFill>
                <a:schemeClr val="bg1"/>
              </a:solidFill>
            </a:endParaRPr>
          </a:p>
        </p:txBody>
      </p:sp>
      <p:pic>
        <p:nvPicPr>
          <p:cNvPr id="5" name="Kép 4" descr="MC900200017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43636" y="357166"/>
            <a:ext cx="1805026" cy="1177747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500" tmFilter="0,0; .5, 0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500" tmFilter="0,0; .5, 0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500" tmFilter="0,0; .5, 0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500" tmFilter="0,0; .5, 0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3" dur="500" tmFilter="0,0; .5, 0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E8B890"/>
                </a:solidFill>
              </a:rPr>
              <a:t>EPROM</a:t>
            </a:r>
            <a:endParaRPr lang="hu-HU" dirty="0">
              <a:solidFill>
                <a:srgbClr val="E8B890"/>
              </a:solidFill>
            </a:endParaRPr>
          </a:p>
        </p:txBody>
      </p:sp>
      <p:sp>
        <p:nvSpPr>
          <p:cNvPr id="5" name="Tartalom helye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hu-HU" sz="24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hu-HU" sz="2400" dirty="0" smtClean="0">
                <a:solidFill>
                  <a:schemeClr val="bg1"/>
                </a:solidFill>
              </a:rPr>
              <a:t>Törölhető és írható ROM (Erasable PROM)</a:t>
            </a:r>
          </a:p>
          <a:p>
            <a:pPr>
              <a:buNone/>
            </a:pPr>
            <a:r>
              <a:rPr lang="hu-HU" sz="2400" dirty="0" smtClean="0">
                <a:solidFill>
                  <a:schemeClr val="bg1"/>
                </a:solidFill>
              </a:rPr>
              <a:t>Különleges körülmények közt törölhetőek a rajta lévő adatok.</a:t>
            </a:r>
          </a:p>
          <a:p>
            <a:pPr>
              <a:buNone/>
            </a:pPr>
            <a:r>
              <a:rPr lang="hu-HU" sz="2400" dirty="0" smtClean="0">
                <a:solidFill>
                  <a:schemeClr val="bg1"/>
                </a:solidFill>
              </a:rPr>
              <a:t>UV fény segítségével törölhető, majd többször is újra írható.</a:t>
            </a:r>
            <a:endParaRPr lang="hu-HU" sz="2400" dirty="0">
              <a:solidFill>
                <a:schemeClr val="bg1"/>
              </a:solidFill>
            </a:endParaRPr>
          </a:p>
        </p:txBody>
      </p:sp>
      <p:pic>
        <p:nvPicPr>
          <p:cNvPr id="7" name="Tartalom helye 6" descr="images (5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595937" y="2791619"/>
            <a:ext cx="2143125" cy="2143125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500" tmFilter="0,0; .5, 0; 1, 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500" tmFilter="0,0; .5, 0; 1, 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500" tmFilter="0,0; .5, 0; 1, 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500" tmFilter="0,0; .5, 0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E8B890"/>
                </a:solidFill>
              </a:rPr>
              <a:t>EEPROM</a:t>
            </a:r>
            <a:endParaRPr lang="hu-HU" dirty="0">
              <a:solidFill>
                <a:srgbClr val="E8B890"/>
              </a:solidFill>
            </a:endParaRPr>
          </a:p>
        </p:txBody>
      </p:sp>
      <p:sp>
        <p:nvSpPr>
          <p:cNvPr id="5" name="Tartalom helye 4"/>
          <p:cNvSpPr>
            <a:spLocks noGrp="1"/>
          </p:cNvSpPr>
          <p:nvPr>
            <p:ph sz="half" idx="1"/>
          </p:nvPr>
        </p:nvSpPr>
        <p:spPr>
          <a:xfrm>
            <a:off x="571472" y="1714488"/>
            <a:ext cx="5329246" cy="4525963"/>
          </a:xfrm>
        </p:spPr>
        <p:txBody>
          <a:bodyPr/>
          <a:lstStyle/>
          <a:p>
            <a:pPr>
              <a:buNone/>
            </a:pPr>
            <a:r>
              <a:rPr lang="hu-HU" dirty="0" smtClean="0">
                <a:solidFill>
                  <a:schemeClr val="bg1"/>
                </a:solidFill>
              </a:rPr>
              <a:t>Elektromosan törölhető PROM.</a:t>
            </a:r>
          </a:p>
          <a:p>
            <a:pPr>
              <a:buNone/>
            </a:pPr>
            <a:r>
              <a:rPr lang="hu-HU" dirty="0" smtClean="0">
                <a:solidFill>
                  <a:schemeClr val="bg1"/>
                </a:solidFill>
              </a:rPr>
              <a:t>Az EPROM továbbfejlesztett változata, amelyet egyszerűen elektromos úton módosíthatunk.</a:t>
            </a:r>
          </a:p>
          <a:p>
            <a:pPr>
              <a:buNone/>
            </a:pPr>
            <a:endParaRPr lang="hu-HU" dirty="0">
              <a:solidFill>
                <a:schemeClr val="bg1"/>
              </a:solidFill>
            </a:endParaRPr>
          </a:p>
        </p:txBody>
      </p:sp>
      <p:pic>
        <p:nvPicPr>
          <p:cNvPr id="7" name="Tartalom helye 6" descr="images (6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286512" y="2214554"/>
            <a:ext cx="2466975" cy="1847850"/>
          </a:xfrm>
        </p:spPr>
      </p:pic>
      <p:pic>
        <p:nvPicPr>
          <p:cNvPr id="6" name="Kép 5" descr="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34" y="3929066"/>
            <a:ext cx="2400300" cy="2540000"/>
          </a:xfrm>
          <a:prstGeom prst="rect">
            <a:avLst/>
          </a:prstGeom>
        </p:spPr>
      </p:pic>
      <p:pic>
        <p:nvPicPr>
          <p:cNvPr id="13314" name="Picture 2" descr="C:\Documents and Settings\Laci\Local Settings\Temporary Internet Files\Content.IE5\F95Z8432\MM900356801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94288" y="5026025"/>
            <a:ext cx="1028700" cy="102870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500" tmFilter="0,0; .5, 0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500" tmFilter="0,0; .5, 0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500" tmFilter="0,0; .5, 0; 1, 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E8B890"/>
                </a:solidFill>
              </a:rPr>
              <a:t>Flash</a:t>
            </a:r>
            <a:endParaRPr lang="hu-HU" dirty="0">
              <a:solidFill>
                <a:srgbClr val="E8B890"/>
              </a:solidFill>
            </a:endParaRPr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Ez egy speciális formája az EEPROM-nak. Melynek programozása és módosítása nem byte-onként történik, hanem blokkonként. Ez jelentősen növel a sebességén.</a:t>
            </a:r>
          </a:p>
          <a:p>
            <a:endParaRPr lang="hu-HU" dirty="0"/>
          </a:p>
        </p:txBody>
      </p:sp>
      <p:pic>
        <p:nvPicPr>
          <p:cNvPr id="7" name="Kép 6" descr="images (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72198" y="4286256"/>
            <a:ext cx="2727583" cy="2038355"/>
          </a:xfrm>
          <a:prstGeom prst="rect">
            <a:avLst/>
          </a:prstGeom>
        </p:spPr>
      </p:pic>
      <p:pic>
        <p:nvPicPr>
          <p:cNvPr id="8" name="Kép 7" descr="images (1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4500570"/>
            <a:ext cx="2581275" cy="1771650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500" tmFilter="0,0; .5, 0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500" tmFilter="0,0; .5, 0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E8B890"/>
                </a:solidFill>
              </a:rPr>
              <a:t>Cache</a:t>
            </a:r>
            <a:endParaRPr lang="hu-HU" dirty="0">
              <a:solidFill>
                <a:srgbClr val="E8B89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2400" dirty="0" smtClean="0">
                <a:solidFill>
                  <a:schemeClr val="bg1"/>
                </a:solidFill>
              </a:rPr>
              <a:t>A cache (cache memory) kis kapacitású, ám gyors írható-olvasható memória.</a:t>
            </a:r>
          </a:p>
          <a:p>
            <a:pPr>
              <a:buNone/>
            </a:pPr>
            <a:r>
              <a:rPr lang="hu-HU" sz="2400" dirty="0" smtClean="0">
                <a:solidFill>
                  <a:schemeClr val="bg1"/>
                </a:solidFill>
              </a:rPr>
              <a:t>Ez a gyorsítótár kis kapacitású, de rövid elérési idő alatt biztosít adatokat a processzor számára.  </a:t>
            </a:r>
          </a:p>
          <a:p>
            <a:pPr>
              <a:buNone/>
            </a:pPr>
            <a:r>
              <a:rPr lang="hu-HU" sz="2400" dirty="0" smtClean="0">
                <a:solidFill>
                  <a:schemeClr val="bg1"/>
                </a:solidFill>
              </a:rPr>
              <a:t>A gyorsítótár a processzor és a RAM közt helyezkedik el, gyakran használt adatokat, utasításokat tárol.</a:t>
            </a:r>
          </a:p>
          <a:p>
            <a:pPr>
              <a:buNone/>
            </a:pPr>
            <a:r>
              <a:rPr lang="hu-HU" sz="2400" dirty="0" smtClean="0">
                <a:solidFill>
                  <a:schemeClr val="bg1"/>
                </a:solidFill>
              </a:rPr>
              <a:t>Típusai: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dirty="0" smtClean="0">
                <a:solidFill>
                  <a:schemeClr val="bg1"/>
                </a:solidFill>
              </a:rPr>
              <a:t>Belső (első szintű) cache- a processzorral egy tokban van;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dirty="0" smtClean="0">
                <a:solidFill>
                  <a:schemeClr val="bg1"/>
                </a:solidFill>
              </a:rPr>
              <a:t>Külső (második szintű) cache- az alapon helyezkedik el.</a:t>
            </a:r>
            <a:endParaRPr lang="hu-HU" sz="2400" dirty="0">
              <a:solidFill>
                <a:schemeClr val="bg1"/>
              </a:solidFill>
            </a:endParaRPr>
          </a:p>
        </p:txBody>
      </p:sp>
      <p:pic>
        <p:nvPicPr>
          <p:cNvPr id="7170" name="Picture 2" descr="C:\Program Files\Microsoft Office\MEDIA\CAGCAT10\j030052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43775" y="273050"/>
            <a:ext cx="952500" cy="81915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500" tmFilter="0,0; .5, 0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500" tmFilter="0,0; .5, 0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500" tmFilter="0,0; .5, 0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 tmFilter="0,0; .5, 0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7" dur="500" tmFilter="0,0; .5, 0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4" dur="500" tmFilter="0,0; .5, 0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3" dur="500" tmFilter="0,0; .5, 0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>
                <a:solidFill>
                  <a:srgbClr val="E8B890"/>
                </a:solidFill>
              </a:rPr>
              <a:t>Források:</a:t>
            </a:r>
            <a:endParaRPr lang="hu-HU" dirty="0">
              <a:solidFill>
                <a:srgbClr val="E8B89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u-HU" sz="2400" dirty="0" smtClean="0">
              <a:solidFill>
                <a:schemeClr val="bg1"/>
              </a:solidFill>
              <a:hlinkClick r:id="rId2"/>
            </a:endParaRPr>
          </a:p>
          <a:p>
            <a:endParaRPr lang="hu-HU" sz="2400" dirty="0" smtClean="0">
              <a:solidFill>
                <a:schemeClr val="bg1"/>
              </a:solidFill>
              <a:hlinkClick r:id="rId2"/>
            </a:endParaRPr>
          </a:p>
          <a:p>
            <a:r>
              <a:rPr lang="hu-HU" sz="2400" dirty="0" smtClean="0">
                <a:solidFill>
                  <a:srgbClr val="0000FF"/>
                </a:solidFill>
                <a:hlinkClick r:id="rId2"/>
              </a:rPr>
              <a:t>www.wikipedia.org</a:t>
            </a:r>
            <a:endParaRPr lang="hu-HU" sz="2400" dirty="0" smtClean="0">
              <a:solidFill>
                <a:srgbClr val="0000FF"/>
              </a:solidFill>
            </a:endParaRPr>
          </a:p>
          <a:p>
            <a:endParaRPr lang="hu-HU" sz="2400" dirty="0" smtClean="0">
              <a:solidFill>
                <a:srgbClr val="0000FF"/>
              </a:solidFill>
            </a:endParaRPr>
          </a:p>
          <a:p>
            <a:endParaRPr lang="hu-HU" sz="2400" dirty="0" smtClean="0">
              <a:solidFill>
                <a:srgbClr val="0000FF"/>
              </a:solidFill>
              <a:hlinkClick r:id="rId3"/>
            </a:endParaRPr>
          </a:p>
          <a:p>
            <a:r>
              <a:rPr lang="hu-HU" sz="2400" dirty="0" smtClean="0">
                <a:solidFill>
                  <a:srgbClr val="0000FF"/>
                </a:solidFill>
                <a:hlinkClick r:id="rId3"/>
              </a:rPr>
              <a:t>www.informatika.gportal.eu</a:t>
            </a:r>
            <a:endParaRPr lang="hu-HU" sz="2400" dirty="0" smtClean="0">
              <a:solidFill>
                <a:srgbClr val="0000FF"/>
              </a:solidFill>
            </a:endParaRPr>
          </a:p>
          <a:p>
            <a:endParaRPr lang="hu-HU" sz="2400" dirty="0" smtClean="0">
              <a:solidFill>
                <a:srgbClr val="0000FF"/>
              </a:solidFill>
            </a:endParaRPr>
          </a:p>
          <a:p>
            <a:endParaRPr lang="hu-HU" sz="2400" dirty="0" smtClean="0">
              <a:solidFill>
                <a:srgbClr val="0000FF"/>
              </a:solidFill>
            </a:endParaRPr>
          </a:p>
          <a:p>
            <a:r>
              <a:rPr lang="hu-HU" sz="2400" dirty="0" smtClean="0">
                <a:solidFill>
                  <a:srgbClr val="0000FF"/>
                </a:solidFill>
              </a:rPr>
              <a:t>Informatika füzet</a:t>
            </a:r>
          </a:p>
          <a:p>
            <a:endParaRPr lang="hu-HU" sz="24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hu-H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hu-HU" dirty="0" smtClean="0">
              <a:solidFill>
                <a:schemeClr val="bg1"/>
              </a:solidFill>
            </a:endParaRPr>
          </a:p>
          <a:p>
            <a:pPr algn="ctr"/>
            <a:endParaRPr lang="hu-HU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hu-HU" sz="6000" b="1" i="1" dirty="0" smtClean="0">
                <a:solidFill>
                  <a:schemeClr val="bg1"/>
                </a:solidFill>
              </a:rPr>
              <a:t>Köszönöm a figyelmet!</a:t>
            </a:r>
            <a:endParaRPr lang="hu-HU" sz="6000" b="1" i="1" dirty="0">
              <a:solidFill>
                <a:schemeClr val="bg1"/>
              </a:solidFill>
            </a:endParaRPr>
          </a:p>
        </p:txBody>
      </p:sp>
      <p:pic>
        <p:nvPicPr>
          <p:cNvPr id="1028" name="Picture 4" descr="C:\Documents and Settings\Laci\Local Settings\Temporary Internet Files\Content.IE5\YH5W3BFR\MM900336896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0345" y="2428868"/>
            <a:ext cx="1003655" cy="122397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>
                <a:solidFill>
                  <a:srgbClr val="0000FF"/>
                </a:solidFill>
              </a:rPr>
              <a:t>Tartalom:</a:t>
            </a:r>
            <a:endParaRPr lang="hu-HU" dirty="0">
              <a:solidFill>
                <a:srgbClr val="0000FF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158" y="1357298"/>
            <a:ext cx="8429684" cy="5214974"/>
          </a:xfrm>
        </p:spPr>
        <p:txBody>
          <a:bodyPr>
            <a:normAutofit lnSpcReduction="10000"/>
          </a:bodyPr>
          <a:lstStyle/>
          <a:p>
            <a:r>
              <a:rPr lang="hu-HU" sz="2400" dirty="0" smtClean="0">
                <a:solidFill>
                  <a:srgbClr val="0000FF"/>
                </a:solidFill>
                <a:hlinkClick r:id="rId2" action="ppaction://hlinksldjump"/>
              </a:rPr>
              <a:t>Alapfogalmak</a:t>
            </a:r>
            <a:endParaRPr lang="hu-HU" sz="2400" dirty="0" smtClean="0">
              <a:solidFill>
                <a:srgbClr val="0000FF"/>
              </a:solidFill>
            </a:endParaRPr>
          </a:p>
          <a:p>
            <a:r>
              <a:rPr lang="hu-HU" sz="2400" dirty="0" smtClean="0">
                <a:solidFill>
                  <a:srgbClr val="0000FF"/>
                </a:solidFill>
                <a:hlinkClick r:id="rId3" action="ppaction://hlinksldjump"/>
              </a:rPr>
              <a:t>Általános tudnivalók</a:t>
            </a:r>
            <a:endParaRPr lang="hu-HU" sz="2400" dirty="0" smtClean="0">
              <a:solidFill>
                <a:srgbClr val="0000FF"/>
              </a:solidFill>
            </a:endParaRPr>
          </a:p>
          <a:p>
            <a:r>
              <a:rPr lang="hu-HU" sz="2400" dirty="0" smtClean="0">
                <a:solidFill>
                  <a:srgbClr val="0000FF"/>
                </a:solidFill>
                <a:hlinkClick r:id="rId4" action="ppaction://hlinksldjump"/>
              </a:rPr>
              <a:t>Operatív tár</a:t>
            </a:r>
            <a:endParaRPr lang="hu-HU" sz="2400" dirty="0" smtClean="0">
              <a:solidFill>
                <a:srgbClr val="0000FF"/>
              </a:solidFill>
            </a:endParaRPr>
          </a:p>
          <a:p>
            <a:r>
              <a:rPr lang="hu-HU" sz="2400" dirty="0" smtClean="0">
                <a:solidFill>
                  <a:srgbClr val="0000FF"/>
                </a:solidFill>
                <a:hlinkClick r:id="rId5" action="ppaction://hlinksldjump"/>
              </a:rPr>
              <a:t>DRAM</a:t>
            </a:r>
            <a:endParaRPr lang="hu-HU" sz="2400" dirty="0" smtClean="0">
              <a:solidFill>
                <a:srgbClr val="0000FF"/>
              </a:solidFill>
            </a:endParaRPr>
          </a:p>
          <a:p>
            <a:r>
              <a:rPr lang="hu-HU" sz="2400" dirty="0" smtClean="0">
                <a:solidFill>
                  <a:srgbClr val="0000FF"/>
                </a:solidFill>
                <a:hlinkClick r:id="rId6" action="ppaction://hlinksldjump"/>
              </a:rPr>
              <a:t>SRAM</a:t>
            </a:r>
            <a:endParaRPr lang="hu-HU" sz="2400" dirty="0" smtClean="0">
              <a:solidFill>
                <a:srgbClr val="0000FF"/>
              </a:solidFill>
            </a:endParaRPr>
          </a:p>
          <a:p>
            <a:r>
              <a:rPr lang="hu-HU" sz="2400" dirty="0" smtClean="0">
                <a:solidFill>
                  <a:srgbClr val="0000FF"/>
                </a:solidFill>
                <a:hlinkClick r:id="rId7" action="ppaction://hlinksldjump"/>
              </a:rPr>
              <a:t>ROM </a:t>
            </a:r>
            <a:endParaRPr lang="hu-HU" sz="2400" dirty="0" smtClean="0">
              <a:solidFill>
                <a:srgbClr val="0000FF"/>
              </a:solidFill>
            </a:endParaRPr>
          </a:p>
          <a:p>
            <a:r>
              <a:rPr lang="hu-HU" sz="2400" dirty="0" smtClean="0">
                <a:solidFill>
                  <a:srgbClr val="0000FF"/>
                </a:solidFill>
                <a:hlinkClick r:id="rId8" action="ppaction://hlinksldjump"/>
              </a:rPr>
              <a:t>PROM</a:t>
            </a:r>
            <a:endParaRPr lang="hu-HU" sz="2400" dirty="0" smtClean="0">
              <a:solidFill>
                <a:srgbClr val="0000FF"/>
              </a:solidFill>
            </a:endParaRPr>
          </a:p>
          <a:p>
            <a:r>
              <a:rPr lang="hu-HU" sz="2400" dirty="0" smtClean="0">
                <a:solidFill>
                  <a:srgbClr val="0000FF"/>
                </a:solidFill>
                <a:hlinkClick r:id="rId9" action="ppaction://hlinksldjump"/>
              </a:rPr>
              <a:t>EPROM</a:t>
            </a:r>
            <a:endParaRPr lang="hu-HU" sz="2400" dirty="0" smtClean="0">
              <a:solidFill>
                <a:srgbClr val="0000FF"/>
              </a:solidFill>
            </a:endParaRPr>
          </a:p>
          <a:p>
            <a:r>
              <a:rPr lang="hu-HU" sz="2400" dirty="0" smtClean="0">
                <a:solidFill>
                  <a:srgbClr val="0000FF"/>
                </a:solidFill>
                <a:hlinkClick r:id="rId10" action="ppaction://hlinksldjump"/>
              </a:rPr>
              <a:t>EEPROM</a:t>
            </a:r>
            <a:endParaRPr lang="hu-HU" sz="2400" dirty="0" smtClean="0">
              <a:solidFill>
                <a:srgbClr val="0000FF"/>
              </a:solidFill>
            </a:endParaRPr>
          </a:p>
          <a:p>
            <a:r>
              <a:rPr lang="hu-HU" sz="2400" dirty="0" smtClean="0">
                <a:solidFill>
                  <a:srgbClr val="0000FF"/>
                </a:solidFill>
                <a:hlinkClick r:id="rId11" action="ppaction://hlinksldjump"/>
              </a:rPr>
              <a:t>Flash</a:t>
            </a:r>
            <a:endParaRPr lang="hu-HU" sz="2400" dirty="0" smtClean="0">
              <a:solidFill>
                <a:srgbClr val="0000FF"/>
              </a:solidFill>
            </a:endParaRPr>
          </a:p>
          <a:p>
            <a:r>
              <a:rPr lang="hu-HU" sz="2400" dirty="0" smtClean="0">
                <a:solidFill>
                  <a:srgbClr val="0000FF"/>
                </a:solidFill>
                <a:hlinkClick r:id="rId12" action="ppaction://hlinksldjump"/>
              </a:rPr>
              <a:t>CACHE</a:t>
            </a:r>
            <a:endParaRPr lang="hu-HU" sz="2400" dirty="0" smtClean="0">
              <a:solidFill>
                <a:srgbClr val="0000FF"/>
              </a:solidFill>
            </a:endParaRPr>
          </a:p>
          <a:p>
            <a:r>
              <a:rPr lang="hu-HU" sz="2400" dirty="0" smtClean="0">
                <a:solidFill>
                  <a:srgbClr val="0000FF"/>
                </a:solidFill>
                <a:hlinkClick r:id="rId13" action="ppaction://hlinksldjump"/>
              </a:rPr>
              <a:t>Források</a:t>
            </a:r>
            <a:endParaRPr lang="hu-HU" sz="2400" dirty="0" smtClean="0">
              <a:solidFill>
                <a:srgbClr val="0000FF"/>
              </a:solidFill>
            </a:endParaRPr>
          </a:p>
          <a:p>
            <a:endParaRPr lang="hu-HU" sz="2400" dirty="0" smtClean="0"/>
          </a:p>
          <a:p>
            <a:endParaRPr lang="hu-HU" sz="2400" dirty="0" smtClean="0"/>
          </a:p>
          <a:p>
            <a:endParaRPr lang="hu-HU" sz="2400" dirty="0"/>
          </a:p>
        </p:txBody>
      </p:sp>
      <p:pic>
        <p:nvPicPr>
          <p:cNvPr id="3074" name="Picture 2" descr="C:\Documents and Settings\Laci\Local Settings\Temporary Internet Files\Content.IE5\F95Z8432\MM900285307[1].gif"/>
          <p:cNvPicPr>
            <a:picLocks noChangeAspect="1" noChangeArrowheads="1" noCrop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632449" y="2849562"/>
            <a:ext cx="1793883" cy="1793883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>
                <a:solidFill>
                  <a:srgbClr val="E8B890"/>
                </a:solidFill>
              </a:rPr>
              <a:t>Alapfogalmak</a:t>
            </a:r>
            <a:endParaRPr lang="hu-HU" dirty="0">
              <a:solidFill>
                <a:srgbClr val="E8B89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>
                <a:solidFill>
                  <a:schemeClr val="bg1"/>
                </a:solidFill>
              </a:rPr>
              <a:t>Memóriacím: egy rekesz sorszáma, amelyben  adatot tárolunk (a memórián belül)</a:t>
            </a:r>
          </a:p>
          <a:p>
            <a:r>
              <a:rPr lang="hu-HU" sz="2400" dirty="0" smtClean="0">
                <a:solidFill>
                  <a:schemeClr val="bg1"/>
                </a:solidFill>
              </a:rPr>
              <a:t>Címbusz: itt történik a memóriacímek továbbítása</a:t>
            </a:r>
          </a:p>
          <a:p>
            <a:r>
              <a:rPr lang="hu-HU" sz="2400" dirty="0" smtClean="0">
                <a:solidFill>
                  <a:schemeClr val="bg1"/>
                </a:solidFill>
              </a:rPr>
              <a:t>Memória rekesz: ez a memória legkisebb címezhető egysége</a:t>
            </a:r>
          </a:p>
          <a:p>
            <a:r>
              <a:rPr lang="hu-HU" sz="2400" dirty="0" smtClean="0">
                <a:solidFill>
                  <a:schemeClr val="bg1"/>
                </a:solidFill>
              </a:rPr>
              <a:t>Memória kapacitás:  a memória rekeszek száma határozza meg, mértékegysége a byte</a:t>
            </a:r>
          </a:p>
          <a:p>
            <a:r>
              <a:rPr lang="hu-HU" sz="2400" dirty="0" smtClean="0">
                <a:solidFill>
                  <a:schemeClr val="bg1"/>
                </a:solidFill>
              </a:rPr>
              <a:t>Hozzáférési (elérési) idő: az az időtartam, amely  a kiadási  parancs és az információ megjelenése közt telik el, mértékegysége a nanosecundum (ns).</a:t>
            </a:r>
          </a:p>
          <a:p>
            <a:pPr>
              <a:buNone/>
            </a:pPr>
            <a:endParaRPr lang="hu-HU" sz="2400" dirty="0"/>
          </a:p>
        </p:txBody>
      </p:sp>
      <p:pic>
        <p:nvPicPr>
          <p:cNvPr id="4098" name="Picture 2" descr="C:\Documents and Settings\Laci\Local Settings\Temporary Internet Files\Content.IE5\F95Z8432\MM900288869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38" y="5786454"/>
            <a:ext cx="803660" cy="1071546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" dur="500" tmFilter="0,0; .5, 0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500" tmFilter="0,0; .5, 0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500" tmFilter="0,0; .5, 0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500" tmFilter="0,0; .5, 0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 tmFilter="0,0; .5, 0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9" dur="1000" tmFilter="0,0; .5, 0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E8B890"/>
                </a:solidFill>
              </a:rPr>
              <a:t>Általános tudnivalók</a:t>
            </a:r>
            <a:endParaRPr lang="hu-HU" dirty="0">
              <a:solidFill>
                <a:srgbClr val="E8B89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u-HU" sz="2800" dirty="0" smtClean="0">
                <a:solidFill>
                  <a:schemeClr val="bg1"/>
                </a:solidFill>
              </a:rPr>
              <a:t>Mi is az a memória</a:t>
            </a:r>
          </a:p>
          <a:p>
            <a:pPr>
              <a:buNone/>
            </a:pPr>
            <a:r>
              <a:rPr lang="hu-HU" sz="2800" dirty="0" smtClean="0">
                <a:solidFill>
                  <a:schemeClr val="bg1"/>
                </a:solidFill>
              </a:rPr>
              <a:t> </a:t>
            </a:r>
            <a:r>
              <a:rPr lang="hu-HU" sz="2400" dirty="0" smtClean="0">
                <a:solidFill>
                  <a:schemeClr val="bg1"/>
                </a:solidFill>
              </a:rPr>
              <a:t>A számítógépben a memória tárolja a működéséhez szükséges adatokat,programokat (elektronikus adattárolást valósít meg).</a:t>
            </a:r>
          </a:p>
          <a:p>
            <a:pPr>
              <a:buNone/>
            </a:pPr>
            <a:r>
              <a:rPr lang="hu-HU" sz="2800" dirty="0" smtClean="0">
                <a:solidFill>
                  <a:schemeClr val="bg1"/>
                </a:solidFill>
              </a:rPr>
              <a:t>Memóriák fontosabb típusai:</a:t>
            </a:r>
            <a:endParaRPr lang="hu-HU" sz="2400" dirty="0" smtClean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hu-HU" sz="2400" dirty="0" smtClean="0">
                <a:solidFill>
                  <a:schemeClr val="bg1"/>
                </a:solidFill>
              </a:rPr>
              <a:t>Operatív tár (RAM);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dirty="0" smtClean="0">
                <a:solidFill>
                  <a:schemeClr val="bg1"/>
                </a:solidFill>
              </a:rPr>
              <a:t>ROM;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dirty="0" smtClean="0">
                <a:solidFill>
                  <a:schemeClr val="bg1"/>
                </a:solidFill>
              </a:rPr>
              <a:t>PROM;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dirty="0" smtClean="0">
                <a:solidFill>
                  <a:schemeClr val="bg1"/>
                </a:solidFill>
              </a:rPr>
              <a:t>EPROM;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dirty="0" smtClean="0">
                <a:solidFill>
                  <a:schemeClr val="bg1"/>
                </a:solidFill>
              </a:rPr>
              <a:t>EEPROM;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dirty="0" smtClean="0">
                <a:solidFill>
                  <a:schemeClr val="bg1"/>
                </a:solidFill>
              </a:rPr>
              <a:t>Cache.</a:t>
            </a:r>
          </a:p>
          <a:p>
            <a:pPr>
              <a:buNone/>
            </a:pPr>
            <a:endParaRPr lang="hu-HU" sz="2800" dirty="0">
              <a:solidFill>
                <a:schemeClr val="bg1"/>
              </a:solidFill>
            </a:endParaRPr>
          </a:p>
        </p:txBody>
      </p:sp>
      <p:pic>
        <p:nvPicPr>
          <p:cNvPr id="5122" name="Picture 2" descr="C:\Documents and Settings\Laci\Local Settings\Temporary Internet Files\Content.IE5\I70XZ614\MM900288870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1214422"/>
            <a:ext cx="642942" cy="84077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500" tmFilter="0,0; .5, 0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500" tmFilter="0,0; .5, 0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500" tmFilter="0,0; .5, 0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9" dur="500" tmFilter="0,0; .5, 0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6" dur="500" tmFilter="0,0; .5, 0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0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3" dur="500" tmFilter="0,0; .5, 0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 tmFilter="0,0; .5, 0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7" dur="500" tmFilter="0,0; .5, 0; 1, 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4" dur="500" tmFilter="0,0; .5, 0; 1, 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3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3" dur="500" tmFilter="0,0; .5, 0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8" dur="500" fill="hold"/>
                                        <p:tgtEl>
                                          <p:spTgt spid="512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500"/>
                            </p:stCondLst>
                            <p:childTnLst>
                              <p:par>
                                <p:cTn id="150" presetID="1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1" dur="100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>
                <a:solidFill>
                  <a:srgbClr val="E8B890"/>
                </a:solidFill>
              </a:rPr>
              <a:t>Operatív tár:</a:t>
            </a:r>
            <a:br>
              <a:rPr lang="hu-HU" dirty="0" smtClean="0">
                <a:solidFill>
                  <a:srgbClr val="E8B890"/>
                </a:solidFill>
              </a:rPr>
            </a:br>
            <a:r>
              <a:rPr lang="hu-HU" dirty="0" smtClean="0">
                <a:solidFill>
                  <a:srgbClr val="E8B890"/>
                </a:solidFill>
              </a:rPr>
              <a:t>Ram(Random Access Memory)</a:t>
            </a:r>
            <a:endParaRPr lang="hu-HU" dirty="0">
              <a:solidFill>
                <a:srgbClr val="E8B890"/>
              </a:solidFill>
            </a:endParaRPr>
          </a:p>
        </p:txBody>
      </p:sp>
      <p:pic>
        <p:nvPicPr>
          <p:cNvPr id="4" name="Tartalom helye 3" descr="images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715008" y="3071810"/>
            <a:ext cx="2695575" cy="1695450"/>
          </a:xfrm>
        </p:spPr>
      </p:pic>
      <p:sp>
        <p:nvSpPr>
          <p:cNvPr id="5" name="Tartalom helye 4"/>
          <p:cNvSpPr>
            <a:spLocks noGrp="1"/>
          </p:cNvSpPr>
          <p:nvPr>
            <p:ph sz="half" idx="2"/>
          </p:nvPr>
        </p:nvSpPr>
        <p:spPr>
          <a:xfrm>
            <a:off x="571472" y="1428736"/>
            <a:ext cx="4038600" cy="4525963"/>
          </a:xfrm>
        </p:spPr>
        <p:txBody>
          <a:bodyPr/>
          <a:lstStyle/>
          <a:p>
            <a:pPr>
              <a:buNone/>
            </a:pPr>
            <a:r>
              <a:rPr lang="hu-HU" sz="2400" dirty="0" smtClean="0">
                <a:solidFill>
                  <a:schemeClr val="bg1"/>
                </a:solidFill>
              </a:rPr>
              <a:t>Magyarul: véletlen elérésű memória</a:t>
            </a:r>
          </a:p>
          <a:p>
            <a:pPr>
              <a:buNone/>
            </a:pPr>
            <a:r>
              <a:rPr lang="hu-HU" sz="2400" dirty="0" smtClean="0">
                <a:solidFill>
                  <a:schemeClr val="bg1"/>
                </a:solidFill>
              </a:rPr>
              <a:t>Az a memória terület, ahol a processzor a számítógéppel végzet munka során dolgozik.</a:t>
            </a:r>
          </a:p>
          <a:p>
            <a:pPr>
              <a:buNone/>
            </a:pPr>
            <a:r>
              <a:rPr lang="hu-HU" sz="2400" dirty="0" smtClean="0">
                <a:solidFill>
                  <a:schemeClr val="bg1"/>
                </a:solidFill>
              </a:rPr>
              <a:t>Ennek a memóriának tartalmát tetszőlegesen kiolvashatjuk és megváltoztathatjuk bármikor.</a:t>
            </a:r>
          </a:p>
          <a:p>
            <a:pPr>
              <a:buNone/>
            </a:pPr>
            <a:endParaRPr lang="hu-HU" dirty="0">
              <a:solidFill>
                <a:schemeClr val="bg1"/>
              </a:solidFill>
            </a:endParaRPr>
          </a:p>
        </p:txBody>
      </p:sp>
      <p:pic>
        <p:nvPicPr>
          <p:cNvPr id="6147" name="Picture 3" descr="C:\Documents and Settings\Laci\Local Settings\Temporary Internet Files\Content.IE5\F95Z8432\MM900336408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0513" y="317500"/>
            <a:ext cx="1028700" cy="102870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500" tmFilter="0,0; .5, 0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" dur="500" tmFilter="0,0; .5, 0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500" tmFilter="0,0; .5, 0; 1, 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500" tmFilter="0,0; .5, 0; 1, 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428596" y="571480"/>
            <a:ext cx="8229600" cy="55546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2400" dirty="0" smtClean="0">
                <a:solidFill>
                  <a:schemeClr val="bg1"/>
                </a:solidFill>
              </a:rPr>
              <a:t>Nagy kapacitású, de viszonylag lassú írható-olvasható  memória.</a:t>
            </a:r>
          </a:p>
          <a:p>
            <a:pPr>
              <a:buNone/>
            </a:pPr>
            <a:r>
              <a:rPr lang="hu-HU" sz="2400" dirty="0" smtClean="0">
                <a:solidFill>
                  <a:schemeClr val="bg1"/>
                </a:solidFill>
              </a:rPr>
              <a:t>Minden bevitt adat először a RAM-ba íródik és ott is kerül feldolgozásra.</a:t>
            </a:r>
          </a:p>
          <a:p>
            <a:pPr>
              <a:buNone/>
            </a:pPr>
            <a:r>
              <a:rPr lang="hu-HU" sz="2400" dirty="0" smtClean="0">
                <a:solidFill>
                  <a:schemeClr val="bg1"/>
                </a:solidFill>
              </a:rPr>
              <a:t>Itt helyezkednek el az aktuálisan futó programjaink is.</a:t>
            </a:r>
          </a:p>
          <a:p>
            <a:pPr>
              <a:buNone/>
            </a:pPr>
            <a:r>
              <a:rPr lang="hu-HU" sz="2400" dirty="0" smtClean="0">
                <a:solidFill>
                  <a:schemeClr val="bg1"/>
                </a:solidFill>
              </a:rPr>
              <a:t>A RAM alkalmatlan adatok huzamos ideig tartó tárolására, mert a működéséhez áram szükséges.</a:t>
            </a:r>
          </a:p>
          <a:p>
            <a:pPr>
              <a:buNone/>
            </a:pPr>
            <a:r>
              <a:rPr lang="hu-HU" sz="2400" dirty="0" smtClean="0">
                <a:solidFill>
                  <a:schemeClr val="bg1"/>
                </a:solidFill>
              </a:rPr>
              <a:t>Tehát a RAM minden bekapcsoláskor üres (minden kikapcsoláskor törlődik).</a:t>
            </a:r>
          </a:p>
          <a:p>
            <a:pPr>
              <a:buNone/>
            </a:pPr>
            <a:r>
              <a:rPr lang="hu-HU" sz="2400" dirty="0" smtClean="0">
                <a:solidFill>
                  <a:schemeClr val="bg1"/>
                </a:solidFill>
              </a:rPr>
              <a:t>Pl.: Szövegszerkesztő programba írt szöveg először a RAM-ba íródik, és ha nem mentjük, akkor egy váratlan áramszünet esetén, az a szöveg törlődik. </a:t>
            </a:r>
          </a:p>
          <a:p>
            <a:pPr>
              <a:buNone/>
            </a:pPr>
            <a:endParaRPr lang="hu-HU" sz="24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hu-HU" sz="24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hu-HU" sz="2400" dirty="0">
              <a:solidFill>
                <a:schemeClr val="bg1"/>
              </a:solidFill>
            </a:endParaRPr>
          </a:p>
        </p:txBody>
      </p:sp>
      <p:pic>
        <p:nvPicPr>
          <p:cNvPr id="6" name="Kép 5" descr="images (1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72264" y="4857760"/>
            <a:ext cx="2345548" cy="1571636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500" tmFilter="0,0; .5, 0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 tmFilter="0,0; .5, 0; 1, 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500" tmFilter="0,0; .5, 0; 1, 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500" tmFilter="0,0; .5, 0; 1, 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500" tmFilter="0,0; .5, 0; 1, 1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500" tmFilter="0,0; .5, 0; 1, 1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E8B890"/>
                </a:solidFill>
              </a:rPr>
              <a:t>DRAM</a:t>
            </a:r>
            <a:r>
              <a:rPr lang="hu-HU" dirty="0" smtClean="0">
                <a:solidFill>
                  <a:schemeClr val="bg1"/>
                </a:solidFill>
              </a:rPr>
              <a:t> 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5" name="Tartalom helye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endParaRPr lang="hu-HU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hu-HU" sz="2400" dirty="0" smtClean="0">
                <a:solidFill>
                  <a:schemeClr val="bg1"/>
                </a:solidFill>
              </a:rPr>
              <a:t>Dinamikus RAM (Dynamic  RAM)</a:t>
            </a:r>
          </a:p>
          <a:p>
            <a:pPr>
              <a:buNone/>
            </a:pPr>
            <a:r>
              <a:rPr lang="hu-HU" sz="2400" dirty="0" smtClean="0">
                <a:solidFill>
                  <a:schemeClr val="bg1"/>
                </a:solidFill>
              </a:rPr>
              <a:t>Egy memória cella egy kondenzátorból és egy tranzisztorból épül fel. Az információt addig tárolja, míg a kondenzátor ki nem sül. Olcsó és kicsi, hátránya viszont az, hogy frissíteni kell, és lassú.</a:t>
            </a:r>
          </a:p>
          <a:p>
            <a:pPr>
              <a:buNone/>
            </a:pPr>
            <a:endParaRPr lang="hu-HU" sz="2400" dirty="0">
              <a:solidFill>
                <a:schemeClr val="bg1"/>
              </a:solidFill>
            </a:endParaRPr>
          </a:p>
        </p:txBody>
      </p:sp>
      <p:pic>
        <p:nvPicPr>
          <p:cNvPr id="7" name="Tartalom helye 6" descr="images (2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791200" y="2643183"/>
            <a:ext cx="2468356" cy="1891512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" tmFilter="0,0; .5, 0; 1, 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500" tmFilter="0,0; .5, 0; 1, 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" dur="500" tmFilter="0,0; .5, 0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E8B890"/>
                </a:solidFill>
              </a:rPr>
              <a:t>SRAM</a:t>
            </a:r>
            <a:endParaRPr lang="hu-HU" dirty="0">
              <a:solidFill>
                <a:srgbClr val="E8B890"/>
              </a:solidFill>
            </a:endParaRPr>
          </a:p>
        </p:txBody>
      </p:sp>
      <p:sp>
        <p:nvSpPr>
          <p:cNvPr id="5" name="Tartalom helye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endParaRPr lang="hu-HU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hu-HU" dirty="0" smtClean="0">
                <a:solidFill>
                  <a:schemeClr val="bg1"/>
                </a:solidFill>
              </a:rPr>
              <a:t>Statikus RAM (Static RAM).</a:t>
            </a:r>
          </a:p>
          <a:p>
            <a:pPr>
              <a:buNone/>
            </a:pPr>
            <a:r>
              <a:rPr lang="hu-HU" dirty="0" smtClean="0">
                <a:solidFill>
                  <a:schemeClr val="bg1"/>
                </a:solidFill>
              </a:rPr>
              <a:t>A memóriacellákat egy kétállapotú tároló alkotja, amelyet több tranzisztor alkot, ez így bonyolultabb és drágább. Előnye, hogy fogyasztása nagyon alacsony és a sebessége nagyobb  a DRAM-énál.</a:t>
            </a:r>
          </a:p>
          <a:p>
            <a:endParaRPr lang="hu-HU" dirty="0">
              <a:solidFill>
                <a:schemeClr val="bg1"/>
              </a:solidFill>
            </a:endParaRPr>
          </a:p>
        </p:txBody>
      </p:sp>
      <p:pic>
        <p:nvPicPr>
          <p:cNvPr id="7" name="Tartalom helye 6" descr="images (4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524500" y="2944019"/>
            <a:ext cx="2286000" cy="1838325"/>
          </a:xfrm>
        </p:spPr>
      </p:pic>
      <p:pic>
        <p:nvPicPr>
          <p:cNvPr id="10242" name="Picture 2" descr="C:\Documents and Settings\Laci\Local Settings\Temporary Internet Files\Content.IE5\F95Z8432\MM900288903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1863" y="573088"/>
            <a:ext cx="838200" cy="120015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500" tmFilter="0,0; .5, 0; 1, 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500" tmFilter="0,0; .5, 0; 1, 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500" tmFilter="0,0; .5, 0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E8B890"/>
                </a:solidFill>
              </a:rPr>
              <a:t>Rom(Read Only Memory)</a:t>
            </a:r>
            <a:endParaRPr lang="hu-HU" dirty="0">
              <a:solidFill>
                <a:srgbClr val="E8B890"/>
              </a:solidFill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>
                <a:solidFill>
                  <a:schemeClr val="bg1"/>
                </a:solidFill>
              </a:rPr>
              <a:t>Magyarul: csak olvasható memória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Tartalmát a gyártás során alakítják ki, azaz beleégetik a memóriába. 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Ez tartalmazza a setup programot, amellyel módosíthatjuk a CMOS RAM-ot. </a:t>
            </a:r>
            <a:endParaRPr lang="hu-HU" dirty="0">
              <a:solidFill>
                <a:schemeClr val="bg1"/>
              </a:solidFill>
            </a:endParaRPr>
          </a:p>
        </p:txBody>
      </p:sp>
      <p:pic>
        <p:nvPicPr>
          <p:cNvPr id="6" name="Tartalom helye 5" descr="images (1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95900" y="3029744"/>
            <a:ext cx="2743200" cy="1666875"/>
          </a:xfrm>
        </p:spPr>
      </p:pic>
      <p:pic>
        <p:nvPicPr>
          <p:cNvPr id="9220" name="Picture 4" descr="C:\Documents and Settings\Laci\Local Settings\Temporary Internet Files\Content.IE5\I70XZ614\MM900309805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3963" y="441325"/>
            <a:ext cx="1066800" cy="102870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500" tmFilter="0,0; .5, 0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500" tmFilter="0,0; .5, 0; 1, 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500" tmFilter="0,0; .5, 0; 1, 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" dur="500" tmFilter="0,0; .5, 0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463</TotalTime>
  <Words>606</Words>
  <Application>Microsoft Office PowerPoint</Application>
  <PresentationFormat>Diavetítés a képernyőre (4:3 oldalarány)</PresentationFormat>
  <Paragraphs>102</Paragraphs>
  <Slides>17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17</vt:i4>
      </vt:variant>
    </vt:vector>
  </HeadingPairs>
  <TitlesOfParts>
    <vt:vector size="18" baseType="lpstr">
      <vt:lpstr>Office-téma</vt:lpstr>
      <vt:lpstr>A memóriák típusai, jellemzői</vt:lpstr>
      <vt:lpstr>Tartalom:</vt:lpstr>
      <vt:lpstr>Alapfogalmak</vt:lpstr>
      <vt:lpstr>Általános tudnivalók</vt:lpstr>
      <vt:lpstr>Operatív tár: Ram(Random Access Memory)</vt:lpstr>
      <vt:lpstr>6. dia</vt:lpstr>
      <vt:lpstr>DRAM </vt:lpstr>
      <vt:lpstr>SRAM</vt:lpstr>
      <vt:lpstr>Rom(Read Only Memory)</vt:lpstr>
      <vt:lpstr>10. dia</vt:lpstr>
      <vt:lpstr>PROM</vt:lpstr>
      <vt:lpstr>EPROM</vt:lpstr>
      <vt:lpstr>EEPROM</vt:lpstr>
      <vt:lpstr>Flash</vt:lpstr>
      <vt:lpstr>Cache</vt:lpstr>
      <vt:lpstr>Források:</vt:lpstr>
      <vt:lpstr>17. dia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memóriák</dc:title>
  <dc:creator>Laco</dc:creator>
  <cp:lastModifiedBy>gtportal</cp:lastModifiedBy>
  <cp:revision>50</cp:revision>
  <dcterms:created xsi:type="dcterms:W3CDTF">2012-01-22T09:22:08Z</dcterms:created>
  <dcterms:modified xsi:type="dcterms:W3CDTF">2012-02-06T14:42:50Z</dcterms:modified>
</cp:coreProperties>
</file>