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73" r:id="rId8"/>
    <p:sldId id="270" r:id="rId9"/>
    <p:sldId id="268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74" r:id="rId19"/>
    <p:sldId id="276" r:id="rId20"/>
    <p:sldId id="277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B9C7E3-0FE8-4F78-9007-F57738CFFCC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0F82052-839E-4A42-93C6-F5153B532B58}">
      <dgm:prSet phldrT="[Szöveg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k-SK" dirty="0" smtClean="0"/>
            <a:t>memória</a:t>
          </a:r>
          <a:endParaRPr lang="hu-HU" dirty="0"/>
        </a:p>
      </dgm:t>
    </dgm:pt>
    <dgm:pt modelId="{A1757316-FE78-470A-B74C-7CD87D7BC1E1}" type="parTrans" cxnId="{1AF70184-B072-4678-9136-32BE54B5DA53}">
      <dgm:prSet/>
      <dgm:spPr/>
      <dgm:t>
        <a:bodyPr/>
        <a:lstStyle/>
        <a:p>
          <a:endParaRPr lang="hu-HU"/>
        </a:p>
      </dgm:t>
    </dgm:pt>
    <dgm:pt modelId="{0F7727D8-0A0E-46D6-B829-9C1575BF2163}" type="sibTrans" cxnId="{1AF70184-B072-4678-9136-32BE54B5DA53}">
      <dgm:prSet/>
      <dgm:spPr/>
      <dgm:t>
        <a:bodyPr/>
        <a:lstStyle/>
        <a:p>
          <a:endParaRPr lang="hu-HU"/>
        </a:p>
      </dgm:t>
    </dgm:pt>
    <dgm:pt modelId="{57F50F30-3583-4A74-A0F1-079A3AF9A9ED}">
      <dgm:prSet phldrT="[Szöveg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k-SK" dirty="0" smtClean="0"/>
            <a:t>virtuális</a:t>
          </a:r>
          <a:endParaRPr lang="hu-HU" dirty="0"/>
        </a:p>
      </dgm:t>
    </dgm:pt>
    <dgm:pt modelId="{0A9B42BC-6401-445A-A6A8-169753346B56}" type="parTrans" cxnId="{9A942FC1-0A41-4CDA-8867-DC34F5BCD8B6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hu-HU"/>
        </a:p>
      </dgm:t>
    </dgm:pt>
    <dgm:pt modelId="{2FF8D727-018D-4E0C-A7F2-623F0F16DCE4}" type="sibTrans" cxnId="{9A942FC1-0A41-4CDA-8867-DC34F5BCD8B6}">
      <dgm:prSet/>
      <dgm:spPr/>
      <dgm:t>
        <a:bodyPr/>
        <a:lstStyle/>
        <a:p>
          <a:endParaRPr lang="hu-HU"/>
        </a:p>
      </dgm:t>
    </dgm:pt>
    <dgm:pt modelId="{465D2632-1ED7-4FF1-9430-1C3E7819A0AD}">
      <dgm:prSet phldrT="[Szöveg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k-SK" dirty="0" smtClean="0"/>
            <a:t>flash</a:t>
          </a:r>
          <a:endParaRPr lang="hu-HU" dirty="0"/>
        </a:p>
      </dgm:t>
    </dgm:pt>
    <dgm:pt modelId="{4FF6D8DB-5FB2-4E5B-ACF7-8468BE505229}" type="parTrans" cxnId="{7D84B1A9-2B05-43C2-9F66-7EF67141439B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hu-HU"/>
        </a:p>
      </dgm:t>
    </dgm:pt>
    <dgm:pt modelId="{65143AF0-BCA4-47D6-B9A8-CEA0CAD56A05}" type="sibTrans" cxnId="{7D84B1A9-2B05-43C2-9F66-7EF67141439B}">
      <dgm:prSet/>
      <dgm:spPr/>
      <dgm:t>
        <a:bodyPr/>
        <a:lstStyle/>
        <a:p>
          <a:endParaRPr lang="hu-HU"/>
        </a:p>
      </dgm:t>
    </dgm:pt>
    <dgm:pt modelId="{71CE4511-F5C0-4397-A647-724E3318756B}" type="pres">
      <dgm:prSet presAssocID="{EEB9C7E3-0FE8-4F78-9007-F57738CFFCC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BAC83ACE-62E1-4454-9045-6EAC8E17C2D2}" type="pres">
      <dgm:prSet presAssocID="{B0F82052-839E-4A42-93C6-F5153B532B58}" presName="hierRoot1" presStyleCnt="0"/>
      <dgm:spPr/>
    </dgm:pt>
    <dgm:pt modelId="{39729DAD-3FE2-4764-92E7-C3171D28353F}" type="pres">
      <dgm:prSet presAssocID="{B0F82052-839E-4A42-93C6-F5153B532B58}" presName="composite" presStyleCnt="0"/>
      <dgm:spPr/>
    </dgm:pt>
    <dgm:pt modelId="{3C93552C-65BE-4C07-B3D9-7B3C8A312C01}" type="pres">
      <dgm:prSet presAssocID="{B0F82052-839E-4A42-93C6-F5153B532B58}" presName="background" presStyleLbl="node0" presStyleIdx="0" presStyleCn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4BC0DB77-3843-40F1-AAC0-A3FF404FF9E2}" type="pres">
      <dgm:prSet presAssocID="{B0F82052-839E-4A42-93C6-F5153B532B5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867170EE-1F0F-44D8-AA81-DBEED23F0BAD}" type="pres">
      <dgm:prSet presAssocID="{B0F82052-839E-4A42-93C6-F5153B532B58}" presName="hierChild2" presStyleCnt="0"/>
      <dgm:spPr/>
    </dgm:pt>
    <dgm:pt modelId="{38E594D7-ED3C-42E1-A699-EED3EC8159D5}" type="pres">
      <dgm:prSet presAssocID="{0A9B42BC-6401-445A-A6A8-169753346B56}" presName="Name10" presStyleLbl="parChTrans1D2" presStyleIdx="0" presStyleCnt="2"/>
      <dgm:spPr/>
      <dgm:t>
        <a:bodyPr/>
        <a:lstStyle/>
        <a:p>
          <a:endParaRPr lang="sk-SK"/>
        </a:p>
      </dgm:t>
    </dgm:pt>
    <dgm:pt modelId="{8621851E-C8AC-4A6D-8451-F67C5BB89C9B}" type="pres">
      <dgm:prSet presAssocID="{57F50F30-3583-4A74-A0F1-079A3AF9A9ED}" presName="hierRoot2" presStyleCnt="0"/>
      <dgm:spPr/>
    </dgm:pt>
    <dgm:pt modelId="{3AC4AC76-E5D5-448F-92E2-D7989C71452F}" type="pres">
      <dgm:prSet presAssocID="{57F50F30-3583-4A74-A0F1-079A3AF9A9ED}" presName="composite2" presStyleCnt="0"/>
      <dgm:spPr/>
    </dgm:pt>
    <dgm:pt modelId="{6CB79666-F6A3-4544-846A-6122EA68034C}" type="pres">
      <dgm:prSet presAssocID="{57F50F30-3583-4A74-A0F1-079A3AF9A9ED}" presName="background2" presStyleLbl="node2" presStyleIdx="0" presStyleCnt="2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</dgm:pt>
    <dgm:pt modelId="{909A62D0-816C-4F52-A919-4852903BF223}" type="pres">
      <dgm:prSet presAssocID="{57F50F30-3583-4A74-A0F1-079A3AF9A9E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3AC09C21-C2D0-4A57-AC2B-DEEF92B9E345}" type="pres">
      <dgm:prSet presAssocID="{57F50F30-3583-4A74-A0F1-079A3AF9A9ED}" presName="hierChild3" presStyleCnt="0"/>
      <dgm:spPr/>
    </dgm:pt>
    <dgm:pt modelId="{FB83740F-0836-4949-A84C-B1510BBBBBEE}" type="pres">
      <dgm:prSet presAssocID="{4FF6D8DB-5FB2-4E5B-ACF7-8468BE505229}" presName="Name10" presStyleLbl="parChTrans1D2" presStyleIdx="1" presStyleCnt="2"/>
      <dgm:spPr/>
      <dgm:t>
        <a:bodyPr/>
        <a:lstStyle/>
        <a:p>
          <a:endParaRPr lang="sk-SK"/>
        </a:p>
      </dgm:t>
    </dgm:pt>
    <dgm:pt modelId="{A7EBE0C2-F3BD-4C8F-9811-51D3E9C8462E}" type="pres">
      <dgm:prSet presAssocID="{465D2632-1ED7-4FF1-9430-1C3E7819A0AD}" presName="hierRoot2" presStyleCnt="0"/>
      <dgm:spPr/>
    </dgm:pt>
    <dgm:pt modelId="{09B10C0E-75F9-4700-B078-7F2087AEAE8D}" type="pres">
      <dgm:prSet presAssocID="{465D2632-1ED7-4FF1-9430-1C3E7819A0AD}" presName="composite2" presStyleCnt="0"/>
      <dgm:spPr/>
    </dgm:pt>
    <dgm:pt modelId="{28CC9525-2A53-43E6-A7E7-1528FA8150DD}" type="pres">
      <dgm:prSet presAssocID="{465D2632-1ED7-4FF1-9430-1C3E7819A0AD}" presName="background2" presStyleLbl="node2" presStyleIdx="1" presStyleCnt="2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</dgm:pt>
    <dgm:pt modelId="{8F96A9DA-C960-49A7-9E18-B72D623E1E3D}" type="pres">
      <dgm:prSet presAssocID="{465D2632-1ED7-4FF1-9430-1C3E7819A0A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1AF7E83-6A42-4E52-B362-B381C81CFC27}" type="pres">
      <dgm:prSet presAssocID="{465D2632-1ED7-4FF1-9430-1C3E7819A0AD}" presName="hierChild3" presStyleCnt="0"/>
      <dgm:spPr/>
    </dgm:pt>
  </dgm:ptLst>
  <dgm:cxnLst>
    <dgm:cxn modelId="{7D84B1A9-2B05-43C2-9F66-7EF67141439B}" srcId="{B0F82052-839E-4A42-93C6-F5153B532B58}" destId="{465D2632-1ED7-4FF1-9430-1C3E7819A0AD}" srcOrd="1" destOrd="0" parTransId="{4FF6D8DB-5FB2-4E5B-ACF7-8468BE505229}" sibTransId="{65143AF0-BCA4-47D6-B9A8-CEA0CAD56A05}"/>
    <dgm:cxn modelId="{1AF70184-B072-4678-9136-32BE54B5DA53}" srcId="{EEB9C7E3-0FE8-4F78-9007-F57738CFFCCB}" destId="{B0F82052-839E-4A42-93C6-F5153B532B58}" srcOrd="0" destOrd="0" parTransId="{A1757316-FE78-470A-B74C-7CD87D7BC1E1}" sibTransId="{0F7727D8-0A0E-46D6-B829-9C1575BF2163}"/>
    <dgm:cxn modelId="{7B76FD95-0802-440F-80EB-BDAEDC0A0B0A}" type="presOf" srcId="{EEB9C7E3-0FE8-4F78-9007-F57738CFFCCB}" destId="{71CE4511-F5C0-4397-A647-724E3318756B}" srcOrd="0" destOrd="0" presId="urn:microsoft.com/office/officeart/2005/8/layout/hierarchy1"/>
    <dgm:cxn modelId="{0592A294-7A94-4442-87DE-E1F62A31F525}" type="presOf" srcId="{0A9B42BC-6401-445A-A6A8-169753346B56}" destId="{38E594D7-ED3C-42E1-A699-EED3EC8159D5}" srcOrd="0" destOrd="0" presId="urn:microsoft.com/office/officeart/2005/8/layout/hierarchy1"/>
    <dgm:cxn modelId="{730532F3-C23B-4E04-AFF3-965C2D1403B0}" type="presOf" srcId="{465D2632-1ED7-4FF1-9430-1C3E7819A0AD}" destId="{8F96A9DA-C960-49A7-9E18-B72D623E1E3D}" srcOrd="0" destOrd="0" presId="urn:microsoft.com/office/officeart/2005/8/layout/hierarchy1"/>
    <dgm:cxn modelId="{420693F5-B36B-491A-A093-D14C8F1CC448}" type="presOf" srcId="{57F50F30-3583-4A74-A0F1-079A3AF9A9ED}" destId="{909A62D0-816C-4F52-A919-4852903BF223}" srcOrd="0" destOrd="0" presId="urn:microsoft.com/office/officeart/2005/8/layout/hierarchy1"/>
    <dgm:cxn modelId="{9A942FC1-0A41-4CDA-8867-DC34F5BCD8B6}" srcId="{B0F82052-839E-4A42-93C6-F5153B532B58}" destId="{57F50F30-3583-4A74-A0F1-079A3AF9A9ED}" srcOrd="0" destOrd="0" parTransId="{0A9B42BC-6401-445A-A6A8-169753346B56}" sibTransId="{2FF8D727-018D-4E0C-A7F2-623F0F16DCE4}"/>
    <dgm:cxn modelId="{CDB73C97-809C-4534-8F95-3A598D7C568F}" type="presOf" srcId="{B0F82052-839E-4A42-93C6-F5153B532B58}" destId="{4BC0DB77-3843-40F1-AAC0-A3FF404FF9E2}" srcOrd="0" destOrd="0" presId="urn:microsoft.com/office/officeart/2005/8/layout/hierarchy1"/>
    <dgm:cxn modelId="{E93FA73E-621C-4C27-A81D-8D2B3A531683}" type="presOf" srcId="{4FF6D8DB-5FB2-4E5B-ACF7-8468BE505229}" destId="{FB83740F-0836-4949-A84C-B1510BBBBBEE}" srcOrd="0" destOrd="0" presId="urn:microsoft.com/office/officeart/2005/8/layout/hierarchy1"/>
    <dgm:cxn modelId="{3F5B7487-C2A6-4E04-8CC5-729D321B71C5}" type="presParOf" srcId="{71CE4511-F5C0-4397-A647-724E3318756B}" destId="{BAC83ACE-62E1-4454-9045-6EAC8E17C2D2}" srcOrd="0" destOrd="0" presId="urn:microsoft.com/office/officeart/2005/8/layout/hierarchy1"/>
    <dgm:cxn modelId="{77E39F9A-A185-4AF5-98C3-0BF5FB92DD06}" type="presParOf" srcId="{BAC83ACE-62E1-4454-9045-6EAC8E17C2D2}" destId="{39729DAD-3FE2-4764-92E7-C3171D28353F}" srcOrd="0" destOrd="0" presId="urn:microsoft.com/office/officeart/2005/8/layout/hierarchy1"/>
    <dgm:cxn modelId="{41D1312B-FE2A-4D17-9779-E479CC3AFAB5}" type="presParOf" srcId="{39729DAD-3FE2-4764-92E7-C3171D28353F}" destId="{3C93552C-65BE-4C07-B3D9-7B3C8A312C01}" srcOrd="0" destOrd="0" presId="urn:microsoft.com/office/officeart/2005/8/layout/hierarchy1"/>
    <dgm:cxn modelId="{D2204AB7-E465-459C-8AF0-32C2BCA38FF4}" type="presParOf" srcId="{39729DAD-3FE2-4764-92E7-C3171D28353F}" destId="{4BC0DB77-3843-40F1-AAC0-A3FF404FF9E2}" srcOrd="1" destOrd="0" presId="urn:microsoft.com/office/officeart/2005/8/layout/hierarchy1"/>
    <dgm:cxn modelId="{8968DBB7-5E3B-46A6-B7BC-9AE30E7BAD05}" type="presParOf" srcId="{BAC83ACE-62E1-4454-9045-6EAC8E17C2D2}" destId="{867170EE-1F0F-44D8-AA81-DBEED23F0BAD}" srcOrd="1" destOrd="0" presId="urn:microsoft.com/office/officeart/2005/8/layout/hierarchy1"/>
    <dgm:cxn modelId="{77E4D8CD-0C28-4374-ADF2-4586AF16C9D7}" type="presParOf" srcId="{867170EE-1F0F-44D8-AA81-DBEED23F0BAD}" destId="{38E594D7-ED3C-42E1-A699-EED3EC8159D5}" srcOrd="0" destOrd="0" presId="urn:microsoft.com/office/officeart/2005/8/layout/hierarchy1"/>
    <dgm:cxn modelId="{E4B587E7-2532-4004-B5DF-4CE819FAFE5C}" type="presParOf" srcId="{867170EE-1F0F-44D8-AA81-DBEED23F0BAD}" destId="{8621851E-C8AC-4A6D-8451-F67C5BB89C9B}" srcOrd="1" destOrd="0" presId="urn:microsoft.com/office/officeart/2005/8/layout/hierarchy1"/>
    <dgm:cxn modelId="{EB7009FD-F87C-44FA-9D08-D4DF4672CDB0}" type="presParOf" srcId="{8621851E-C8AC-4A6D-8451-F67C5BB89C9B}" destId="{3AC4AC76-E5D5-448F-92E2-D7989C71452F}" srcOrd="0" destOrd="0" presId="urn:microsoft.com/office/officeart/2005/8/layout/hierarchy1"/>
    <dgm:cxn modelId="{E9E9EA27-9193-42DA-8581-C2522709A95A}" type="presParOf" srcId="{3AC4AC76-E5D5-448F-92E2-D7989C71452F}" destId="{6CB79666-F6A3-4544-846A-6122EA68034C}" srcOrd="0" destOrd="0" presId="urn:microsoft.com/office/officeart/2005/8/layout/hierarchy1"/>
    <dgm:cxn modelId="{238613CA-7C9D-4860-91A2-E29B817A1FD8}" type="presParOf" srcId="{3AC4AC76-E5D5-448F-92E2-D7989C71452F}" destId="{909A62D0-816C-4F52-A919-4852903BF223}" srcOrd="1" destOrd="0" presId="urn:microsoft.com/office/officeart/2005/8/layout/hierarchy1"/>
    <dgm:cxn modelId="{461A88E4-BBA1-460B-AEF8-422BAA79E187}" type="presParOf" srcId="{8621851E-C8AC-4A6D-8451-F67C5BB89C9B}" destId="{3AC09C21-C2D0-4A57-AC2B-DEEF92B9E345}" srcOrd="1" destOrd="0" presId="urn:microsoft.com/office/officeart/2005/8/layout/hierarchy1"/>
    <dgm:cxn modelId="{8EFEBA8C-7DD7-4D39-BBFC-653EED38167E}" type="presParOf" srcId="{867170EE-1F0F-44D8-AA81-DBEED23F0BAD}" destId="{FB83740F-0836-4949-A84C-B1510BBBBBEE}" srcOrd="2" destOrd="0" presId="urn:microsoft.com/office/officeart/2005/8/layout/hierarchy1"/>
    <dgm:cxn modelId="{DCE126EE-CB8F-443E-BA60-BF6773FC36FD}" type="presParOf" srcId="{867170EE-1F0F-44D8-AA81-DBEED23F0BAD}" destId="{A7EBE0C2-F3BD-4C8F-9811-51D3E9C8462E}" srcOrd="3" destOrd="0" presId="urn:microsoft.com/office/officeart/2005/8/layout/hierarchy1"/>
    <dgm:cxn modelId="{49A63969-BD5C-43A9-A5AD-111FFD5F78B7}" type="presParOf" srcId="{A7EBE0C2-F3BD-4C8F-9811-51D3E9C8462E}" destId="{09B10C0E-75F9-4700-B078-7F2087AEAE8D}" srcOrd="0" destOrd="0" presId="urn:microsoft.com/office/officeart/2005/8/layout/hierarchy1"/>
    <dgm:cxn modelId="{8B002AAA-1A42-4C6E-AD4D-3A467499A625}" type="presParOf" srcId="{09B10C0E-75F9-4700-B078-7F2087AEAE8D}" destId="{28CC9525-2A53-43E6-A7E7-1528FA8150DD}" srcOrd="0" destOrd="0" presId="urn:microsoft.com/office/officeart/2005/8/layout/hierarchy1"/>
    <dgm:cxn modelId="{D75F7AB2-4846-4CAE-A8F0-095950999557}" type="presParOf" srcId="{09B10C0E-75F9-4700-B078-7F2087AEAE8D}" destId="{8F96A9DA-C960-49A7-9E18-B72D623E1E3D}" srcOrd="1" destOrd="0" presId="urn:microsoft.com/office/officeart/2005/8/layout/hierarchy1"/>
    <dgm:cxn modelId="{9F569ACB-7749-491D-BC94-54E0E26A5562}" type="presParOf" srcId="{A7EBE0C2-F3BD-4C8F-9811-51D3E9C8462E}" destId="{01AF7E83-6A42-4E52-B362-B381C81CFC2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83740F-0836-4949-A84C-B1510BBBBBEE}">
      <dsp:nvSpPr>
        <dsp:cNvPr id="0" name=""/>
        <dsp:cNvSpPr/>
      </dsp:nvSpPr>
      <dsp:spPr>
        <a:xfrm>
          <a:off x="2912566" y="1548840"/>
          <a:ext cx="1489769" cy="708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159"/>
              </a:lnTo>
              <a:lnTo>
                <a:pt x="1489769" y="483159"/>
              </a:lnTo>
              <a:lnTo>
                <a:pt x="1489769" y="708994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38E594D7-ED3C-42E1-A699-EED3EC8159D5}">
      <dsp:nvSpPr>
        <dsp:cNvPr id="0" name=""/>
        <dsp:cNvSpPr/>
      </dsp:nvSpPr>
      <dsp:spPr>
        <a:xfrm>
          <a:off x="1422796" y="1548840"/>
          <a:ext cx="1489769" cy="708994"/>
        </a:xfrm>
        <a:custGeom>
          <a:avLst/>
          <a:gdLst/>
          <a:ahLst/>
          <a:cxnLst/>
          <a:rect l="0" t="0" r="0" b="0"/>
          <a:pathLst>
            <a:path>
              <a:moveTo>
                <a:pt x="1489769" y="0"/>
              </a:moveTo>
              <a:lnTo>
                <a:pt x="1489769" y="483159"/>
              </a:lnTo>
              <a:lnTo>
                <a:pt x="0" y="483159"/>
              </a:lnTo>
              <a:lnTo>
                <a:pt x="0" y="708994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3C93552C-65BE-4C07-B3D9-7B3C8A312C01}">
      <dsp:nvSpPr>
        <dsp:cNvPr id="0" name=""/>
        <dsp:cNvSpPr/>
      </dsp:nvSpPr>
      <dsp:spPr>
        <a:xfrm>
          <a:off x="1693664" y="834"/>
          <a:ext cx="2437804" cy="15480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4BC0DB77-3843-40F1-AAC0-A3FF404FF9E2}">
      <dsp:nvSpPr>
        <dsp:cNvPr id="0" name=""/>
        <dsp:cNvSpPr/>
      </dsp:nvSpPr>
      <dsp:spPr>
        <a:xfrm>
          <a:off x="1964531" y="258158"/>
          <a:ext cx="2437804" cy="15480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300" kern="1200" dirty="0" smtClean="0"/>
            <a:t>memória</a:t>
          </a:r>
          <a:endParaRPr lang="hu-HU" sz="4300" kern="1200" dirty="0"/>
        </a:p>
      </dsp:txBody>
      <dsp:txXfrm>
        <a:off x="1964531" y="258158"/>
        <a:ext cx="2437804" cy="1548005"/>
      </dsp:txXfrm>
    </dsp:sp>
    <dsp:sp modelId="{6CB79666-F6A3-4544-846A-6122EA68034C}">
      <dsp:nvSpPr>
        <dsp:cNvPr id="0" name=""/>
        <dsp:cNvSpPr/>
      </dsp:nvSpPr>
      <dsp:spPr>
        <a:xfrm>
          <a:off x="203894" y="2257835"/>
          <a:ext cx="2437804" cy="15480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909A62D0-816C-4F52-A919-4852903BF223}">
      <dsp:nvSpPr>
        <dsp:cNvPr id="0" name=""/>
        <dsp:cNvSpPr/>
      </dsp:nvSpPr>
      <dsp:spPr>
        <a:xfrm>
          <a:off x="474761" y="2515159"/>
          <a:ext cx="2437804" cy="15480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300" kern="1200" dirty="0" smtClean="0"/>
            <a:t>virtuális</a:t>
          </a:r>
          <a:endParaRPr lang="hu-HU" sz="4300" kern="1200" dirty="0"/>
        </a:p>
      </dsp:txBody>
      <dsp:txXfrm>
        <a:off x="474761" y="2515159"/>
        <a:ext cx="2437804" cy="1548005"/>
      </dsp:txXfrm>
    </dsp:sp>
    <dsp:sp modelId="{28CC9525-2A53-43E6-A7E7-1528FA8150DD}">
      <dsp:nvSpPr>
        <dsp:cNvPr id="0" name=""/>
        <dsp:cNvSpPr/>
      </dsp:nvSpPr>
      <dsp:spPr>
        <a:xfrm>
          <a:off x="3183433" y="2257835"/>
          <a:ext cx="2437804" cy="15480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8F96A9DA-C960-49A7-9E18-B72D623E1E3D}">
      <dsp:nvSpPr>
        <dsp:cNvPr id="0" name=""/>
        <dsp:cNvSpPr/>
      </dsp:nvSpPr>
      <dsp:spPr>
        <a:xfrm>
          <a:off x="3454300" y="2515159"/>
          <a:ext cx="2437804" cy="15480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300" kern="1200" dirty="0" smtClean="0"/>
            <a:t>flash</a:t>
          </a:r>
          <a:endParaRPr lang="hu-HU" sz="4300" kern="1200" dirty="0"/>
        </a:p>
      </dsp:txBody>
      <dsp:txXfrm>
        <a:off x="3454300" y="2515159"/>
        <a:ext cx="2437804" cy="1548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2012.01.31.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2012.01.31.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2012.01.31.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2012.01.31.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2012.01.31.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2012.01.31.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2012.01.31.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2012.01.31.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2012.01.31.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2012.01.31.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2012.01.31.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2012.01.31.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214282" y="1643050"/>
            <a:ext cx="607223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Memóriák</a:t>
            </a:r>
            <a:endParaRPr lang="hu-H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51520" y="4869160"/>
            <a:ext cx="17487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cap="none" spc="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Készítette:</a:t>
            </a:r>
            <a:endParaRPr lang="hu-HU" sz="2800" b="1" cap="none" spc="0" dirty="0">
              <a:ln w="190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51520" y="5445224"/>
            <a:ext cx="26221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Felkészítő tanár:</a:t>
            </a:r>
            <a:endParaRPr lang="hu-HU" sz="28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51520" y="5949280"/>
            <a:ext cx="1144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Iskola:</a:t>
            </a:r>
            <a:endParaRPr lang="hu-HU" sz="28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979712" y="4941168"/>
            <a:ext cx="180647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Balogh Ákos</a:t>
            </a:r>
            <a:endParaRPr lang="hu-HU" sz="2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843808" y="5517232"/>
            <a:ext cx="25506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Mgr. Spek Krisztina</a:t>
            </a:r>
            <a:endParaRPr lang="hu-HU" sz="2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331640" y="6021288"/>
            <a:ext cx="74749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Magyar</a:t>
            </a:r>
            <a:r>
              <a:rPr lang="sk-SK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k-SK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Tannyelvű Magán Szakközépiskola, </a:t>
            </a:r>
            <a:r>
              <a:rPr lang="sk-SK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Gúta</a:t>
            </a:r>
            <a:r>
              <a:rPr lang="sk-SK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sk-SK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Szlovákia</a:t>
            </a:r>
            <a:endParaRPr lang="hu-HU" sz="2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8" name="Picture 4" descr="http://techgenie.com/wp-content/uploads/PC-Memor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5088319" y="1698235"/>
            <a:ext cx="4968122" cy="314324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20670094">
            <a:off x="297099" y="882539"/>
            <a:ext cx="5338913" cy="106766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r"/>
            <a:r>
              <a:rPr lang="sk-SK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A memóriák osztályozása:</a:t>
            </a:r>
            <a:endParaRPr lang="hu-HU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18434" name="Picture 2" descr="http://brain.pan.e-merchant.com/5/4/10405845/u_1040584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77484" y="0"/>
            <a:ext cx="3366516" cy="2986100"/>
          </a:xfrm>
          <a:prstGeom prst="rect">
            <a:avLst/>
          </a:prstGeom>
          <a:noFill/>
        </p:spPr>
      </p:pic>
      <p:pic>
        <p:nvPicPr>
          <p:cNvPr id="18436" name="Picture 4" descr="http://brain.pan.e-merchant.com/4/5/08906854/u_0890685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603276">
            <a:off x="1046261" y="2099973"/>
            <a:ext cx="2693984" cy="2389564"/>
          </a:xfrm>
          <a:prstGeom prst="rect">
            <a:avLst/>
          </a:prstGeom>
          <a:noFill/>
        </p:spPr>
      </p:pic>
      <p:pic>
        <p:nvPicPr>
          <p:cNvPr id="18440" name="Picture 8" descr="http://brain.pan.e-merchant.com/5/1/12004115/u_1200411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4581128"/>
            <a:ext cx="2808312" cy="2490973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 rot="665630">
            <a:off x="5964696" y="1208770"/>
            <a:ext cx="27363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elsődleges tároló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 rot="647112">
            <a:off x="5846419" y="1827644"/>
            <a:ext cx="277168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másodlagos tároló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 rot="608863">
            <a:off x="5599632" y="2471179"/>
            <a:ext cx="30709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harmadlagos tároló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 rot="21330109">
            <a:off x="267308" y="4196689"/>
            <a:ext cx="30709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maradandó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 rot="21375683">
            <a:off x="337320" y="4896717"/>
            <a:ext cx="30709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nem maradandó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 rot="1444360">
            <a:off x="2759521" y="2668165"/>
            <a:ext cx="27363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olvasható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 rot="1407522">
            <a:off x="2474831" y="3231942"/>
            <a:ext cx="27363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írható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 rot="303367">
            <a:off x="1500428" y="6076413"/>
            <a:ext cx="27363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blokk hozzáférésű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 rot="252150">
            <a:off x="2858841" y="5629332"/>
            <a:ext cx="307864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soros hozzáférésű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5604883" y="3903391"/>
            <a:ext cx="27363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félvezető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5580112" y="4581128"/>
            <a:ext cx="27363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optikai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5580112" y="5229200"/>
            <a:ext cx="27363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mágneses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med" advTm="15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1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19458" name="Picture 2" descr="http://sclick.net/cool%20gadgets/fun-coolest-hot-gadget/01/cool-latest-new-gadgets-ocz_blade_ddr2_series_memory_computer_gadgets_gadgets_dual_channe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628800"/>
            <a:ext cx="4334725" cy="3384799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sk-SK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Elsődleges, másodlagos, harmadlagos  memóriák</a:t>
            </a:r>
            <a:endParaRPr lang="hu-HU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23928" y="1556792"/>
            <a:ext cx="4474840" cy="132474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sk-SK" sz="2400" b="1" i="1" dirty="0" smtClean="0">
                <a:solidFill>
                  <a:schemeClr val="tx1"/>
                </a:solidFill>
              </a:rPr>
              <a:t>	Elsődleges memória</a:t>
            </a:r>
            <a:r>
              <a:rPr lang="sk-SK" sz="2400" i="1" dirty="0" smtClean="0">
                <a:solidFill>
                  <a:schemeClr val="tx1"/>
                </a:solidFill>
              </a:rPr>
              <a:t> – gyors elérésű memória, amelyet a furó programok használnak</a:t>
            </a:r>
            <a:endParaRPr lang="hu-HU" sz="2400" i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940152" y="3717032"/>
            <a:ext cx="2592288" cy="26776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Másodlagos memória- </a:t>
            </a:r>
            <a:r>
              <a:rPr lang="sk-SK" sz="2400" dirty="0" smtClean="0"/>
              <a:t>olyan információ  tárolására szolgál, amelyek elérésére hosszabb idő is megfelelő</a:t>
            </a:r>
            <a:endParaRPr lang="hu-HU" sz="2400" dirty="0"/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323528" y="5013176"/>
            <a:ext cx="4176464" cy="12961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Harmadlagos memória</a:t>
            </a:r>
            <a:r>
              <a:rPr kumimoji="0" lang="sk-SK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– az</a:t>
            </a:r>
            <a:r>
              <a:rPr kumimoji="0" lang="sk-SK" sz="24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adatok mentésére és archiválására szolgál</a:t>
            </a:r>
            <a:endParaRPr kumimoji="0" lang="hu-HU" sz="2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Tm="1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5" grpId="0" build="allAtOnce" animBg="1"/>
      <p:bldP spid="6" grpId="0" uiExpand="1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5338936" cy="1143000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sk-SK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Adatmegőrzés szerint</a:t>
            </a:r>
            <a:endParaRPr lang="hu-HU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Szaggatott nyíl jobbra 4"/>
          <p:cNvSpPr/>
          <p:nvPr/>
        </p:nvSpPr>
        <p:spPr>
          <a:xfrm rot="3479541">
            <a:off x="4952383" y="1876562"/>
            <a:ext cx="1862324" cy="1080119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642910" y="3286124"/>
            <a:ext cx="208823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maradandó</a:t>
            </a:r>
            <a:endParaRPr lang="hu-HU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1" name="Szaggatott nyíl jobbra 10"/>
          <p:cNvSpPr/>
          <p:nvPr/>
        </p:nvSpPr>
        <p:spPr>
          <a:xfrm rot="7740253">
            <a:off x="1694243" y="1864216"/>
            <a:ext cx="1862324" cy="1080119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000760" y="3286124"/>
            <a:ext cx="2088232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nem maradandó</a:t>
            </a:r>
            <a:endParaRPr lang="hu-HU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3" name="Lefelé nyíl 12"/>
          <p:cNvSpPr/>
          <p:nvPr/>
        </p:nvSpPr>
        <p:spPr>
          <a:xfrm>
            <a:off x="6572264" y="4714884"/>
            <a:ext cx="720080" cy="648072"/>
          </a:xfrm>
          <a:prstGeom prst="down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6215074" y="5500702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RAM</a:t>
            </a:r>
            <a:endParaRPr lang="hu-HU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0482" name="Picture 2" descr="Fájl:Memory module DDRAM 20-03-2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786058"/>
            <a:ext cx="2786082" cy="228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1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12" grpId="0" build="allAtOnce" animBg="1"/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 rot="21111544">
            <a:off x="1713561" y="2294330"/>
            <a:ext cx="7416824" cy="720080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sk-SK" dirty="0" smtClean="0">
                <a:ln>
                  <a:solidFill>
                    <a:schemeClr val="tx1"/>
                  </a:solidFill>
                </a:ln>
              </a:rPr>
              <a:t>	</a:t>
            </a:r>
            <a:r>
              <a:rPr lang="sk-SK" sz="16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Véletlen hozzáférésű memóriaként is nevezik.</a:t>
            </a:r>
            <a:r>
              <a:rPr lang="sk-SK" sz="16600" dirty="0" smtClean="0">
                <a:ln>
                  <a:solidFill>
                    <a:schemeClr val="tx1"/>
                  </a:solidFill>
                </a:ln>
              </a:rPr>
              <a:t> </a:t>
            </a:r>
          </a:p>
          <a:p>
            <a:pPr algn="ctr">
              <a:buNone/>
            </a:pPr>
            <a:r>
              <a:rPr lang="sk-SK" sz="8400" dirty="0" smtClean="0">
                <a:solidFill>
                  <a:schemeClr val="bg1"/>
                </a:solidFill>
              </a:rPr>
              <a:t> </a:t>
            </a:r>
            <a:endParaRPr lang="hu-HU" sz="8400" i="1" dirty="0">
              <a:solidFill>
                <a:schemeClr val="bg1"/>
              </a:solidFill>
            </a:endParaRPr>
          </a:p>
        </p:txBody>
      </p:sp>
      <p:pic>
        <p:nvPicPr>
          <p:cNvPr id="21506" name="Picture 2" descr="http://images01.olx.com.pk/ui/11/11/97/1310291367_106520497_1-256-SD-Ram-Available-in-Cheapest-Price-Hyderaba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2204864"/>
            <a:ext cx="3816424" cy="3663769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1403648" y="332656"/>
            <a:ext cx="7200800" cy="76944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Mi a RAM?</a:t>
            </a:r>
            <a:endParaRPr lang="hu-HU" sz="4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zövegdoboz 7"/>
          <p:cNvSpPr txBox="1"/>
          <p:nvPr/>
        </p:nvSpPr>
        <p:spPr>
          <a:xfrm rot="21174361">
            <a:off x="345989" y="1567423"/>
            <a:ext cx="6048672" cy="73866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sz="42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Írható és olvasható adattároló eszköz.</a:t>
            </a:r>
            <a:endParaRPr lang="hu-HU" sz="4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Szövegdoboz 8"/>
          <p:cNvSpPr txBox="1"/>
          <p:nvPr/>
        </p:nvSpPr>
        <p:spPr>
          <a:xfrm rot="474340">
            <a:off x="56239" y="4707036"/>
            <a:ext cx="8208912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Tárolja a CPU által </a:t>
            </a:r>
            <a:r>
              <a:rPr lang="sk-SK" sz="4200" b="1" i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végrehajtandó programokat  </a:t>
            </a:r>
            <a:r>
              <a:rPr lang="sk-SK" sz="4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és a </a:t>
            </a:r>
            <a:r>
              <a:rPr lang="sk-SK" sz="4200" b="1" i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feldolgozásra váró adatokat.</a:t>
            </a:r>
            <a:endParaRPr lang="hu-HU" sz="4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5616" y="2636912"/>
            <a:ext cx="7344816" cy="1512168"/>
          </a:xfr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Tudtad, hogy a </a:t>
            </a:r>
            <a:r>
              <a:rPr lang="sk-SK" sz="3600" b="1" dirty="0" smtClean="0"/>
              <a:t>RAM</a:t>
            </a:r>
            <a:r>
              <a:rPr lang="sk-SK" sz="3600" b="1" dirty="0" smtClean="0">
                <a:solidFill>
                  <a:srgbClr val="FF0000"/>
                </a:solidFill>
              </a:rPr>
              <a:t> </a:t>
            </a:r>
            <a:r>
              <a:rPr lang="sk-SK" sz="3600" b="1" dirty="0" err="1" smtClean="0">
                <a:solidFill>
                  <a:srgbClr val="FF0000"/>
                </a:solidFill>
              </a:rPr>
              <a:t>megfelel</a:t>
            </a:r>
            <a:r>
              <a:rPr lang="hu-HU" sz="3600" b="1" dirty="0" err="1" smtClean="0">
                <a:solidFill>
                  <a:srgbClr val="FF0000"/>
                </a:solidFill>
              </a:rPr>
              <a:t>ője</a:t>
            </a:r>
            <a:r>
              <a:rPr lang="hu-HU" sz="3600" b="1" dirty="0" smtClean="0">
                <a:solidFill>
                  <a:srgbClr val="FF0000"/>
                </a:solidFill>
              </a:rPr>
              <a:t> a</a:t>
            </a:r>
            <a:r>
              <a:rPr lang="sk-SK" sz="3600" b="1" dirty="0" smtClean="0">
                <a:solidFill>
                  <a:srgbClr val="FF0000"/>
                </a:solidFill>
              </a:rPr>
              <a:t/>
            </a:r>
            <a:br>
              <a:rPr lang="sk-SK" sz="3600" b="1" dirty="0" smtClean="0">
                <a:solidFill>
                  <a:srgbClr val="FF0000"/>
                </a:solidFill>
              </a:rPr>
            </a:br>
            <a:r>
              <a:rPr lang="sk-S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 Access Memory</a:t>
            </a:r>
            <a:r>
              <a:rPr lang="sk-SK" sz="3600" b="1" dirty="0" smtClean="0">
                <a:solidFill>
                  <a:srgbClr val="FF0000"/>
                </a:solidFill>
              </a:rPr>
              <a:t>?</a:t>
            </a:r>
            <a:endParaRPr lang="hu-H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Tm="15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8" grpId="0" uiExpand="1" build="allAtOnce" animBg="1"/>
      <p:bldP spid="9" grpId="0" build="allAtOnce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sk-SK" b="1" dirty="0" smtClean="0">
                <a:ln>
                  <a:solidFill>
                    <a:schemeClr val="tx1"/>
                  </a:solidFill>
                </a:ln>
              </a:rPr>
              <a:t>Tetszőleges és soros hozzáférésű memória</a:t>
            </a:r>
            <a:endParaRPr lang="hu-HU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b="1" dirty="0" smtClean="0">
                <a:solidFill>
                  <a:schemeClr val="bg1"/>
                </a:solidFill>
              </a:rPr>
              <a:t>	Bármelyik részéhez </a:t>
            </a:r>
            <a:r>
              <a:rPr lang="sk-SK" dirty="0" smtClean="0">
                <a:solidFill>
                  <a:schemeClr val="bg1"/>
                </a:solidFill>
              </a:rPr>
              <a:t>hozzá lehet férni egy adott pillanatban.A soros memóriát </a:t>
            </a:r>
            <a:r>
              <a:rPr lang="sk-SK" b="1" dirty="0" smtClean="0">
                <a:solidFill>
                  <a:schemeClr val="bg1"/>
                </a:solidFill>
              </a:rPr>
              <a:t>minden esetben </a:t>
            </a:r>
            <a:r>
              <a:rPr lang="sk-SK" dirty="0" smtClean="0">
                <a:solidFill>
                  <a:schemeClr val="bg1"/>
                </a:solidFill>
              </a:rPr>
              <a:t>végig kell olvasni a tartalomtól függetlenül.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22530" name="Picture 2" descr="http://koszegi.uw.hu/01_itism/kepek/ddr1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87712">
            <a:off x="970519" y="4198157"/>
            <a:ext cx="5301702" cy="1933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23554" name="Picture 2" descr="http://prohardver.hu/dl/cnt/2007-09/1743/drive/bc1205_tray_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2480" y="2924944"/>
            <a:ext cx="4461520" cy="2810235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sk-SK" sz="5400" b="1" i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Blokk</a:t>
            </a:r>
            <a:r>
              <a:rPr lang="sk-SK" sz="5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 vagy  </a:t>
            </a:r>
            <a:r>
              <a:rPr lang="sk-SK" sz="5400" b="1" i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fájl</a:t>
            </a:r>
            <a:r>
              <a:rPr lang="sk-SK" sz="5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k-SK" sz="5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hozzáférésű memória</a:t>
            </a:r>
            <a:endParaRPr lang="hu-HU" sz="5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  <a:ln w="63500">
            <a:solidFill>
              <a:srgbClr val="FF0000"/>
            </a:solidFill>
          </a:ln>
        </p:spPr>
        <p:txBody>
          <a:bodyPr/>
          <a:lstStyle/>
          <a:p>
            <a:pPr algn="ctr">
              <a:buNone/>
            </a:pPr>
            <a:r>
              <a:rPr lang="hu-HU" sz="2400" dirty="0" smtClean="0">
                <a:solidFill>
                  <a:schemeClr val="bg1"/>
                </a:solidFill>
              </a:rPr>
              <a:t>	</a:t>
            </a: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fájl hozzáférés esetében a lemez fájlokat és könyvtárakat tartalmaz, erre lehet hivatkozni hozzáféréskor.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23528" y="3140968"/>
            <a:ext cx="4104456" cy="258532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blokk hozzáférés azt jelenti, hogy a lemez fel van osztva koncentrikus körökre amelyek véletlen hozzáférést biztosítanak az operációs rendszer számára.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6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172819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sk-SK" dirty="0" smtClean="0">
                <a:solidFill>
                  <a:schemeClr val="tx1"/>
                </a:solidFill>
              </a:rPr>
              <a:t>	Egy olyan </a:t>
            </a:r>
            <a:r>
              <a:rPr lang="sk-SK" b="1" dirty="0" smtClean="0">
                <a:solidFill>
                  <a:schemeClr val="tx1"/>
                </a:solidFill>
              </a:rPr>
              <a:t>elektrotechnikai eszköz</a:t>
            </a:r>
            <a:r>
              <a:rPr lang="sk-SK" dirty="0" smtClean="0">
                <a:solidFill>
                  <a:schemeClr val="tx1"/>
                </a:solidFill>
              </a:rPr>
              <a:t>, amely csak </a:t>
            </a:r>
            <a:r>
              <a:rPr lang="sk-SK" b="1" dirty="0" smtClean="0">
                <a:solidFill>
                  <a:schemeClr val="tx1"/>
                </a:solidFill>
              </a:rPr>
              <a:t>olvasható adatok tárolására alkalmas</a:t>
            </a:r>
            <a:r>
              <a:rPr lang="sk-SK" dirty="0" smtClean="0">
                <a:solidFill>
                  <a:schemeClr val="tx1"/>
                </a:solidFill>
              </a:rPr>
              <a:t> memória.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24578" name="Picture 2" descr="Fájl:Epr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996952"/>
            <a:ext cx="5387752" cy="280836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395536" y="260648"/>
            <a:ext cx="5760640" cy="11430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sk-SK" sz="4400" b="1" dirty="0" smtClean="0">
                <a:ln>
                  <a:solidFill>
                    <a:schemeClr val="tx1"/>
                  </a:solidFill>
                </a:ln>
              </a:rPr>
              <a:t>R</a:t>
            </a:r>
            <a:r>
              <a:rPr lang="sk-SK" sz="4400" dirty="0" smtClean="0">
                <a:ln>
                  <a:solidFill>
                    <a:schemeClr val="tx1"/>
                  </a:solidFill>
                </a:ln>
              </a:rPr>
              <a:t>ead-</a:t>
            </a:r>
            <a:r>
              <a:rPr lang="sk-SK" sz="4400" b="1" dirty="0" smtClean="0">
                <a:ln>
                  <a:solidFill>
                    <a:schemeClr val="tx1"/>
                  </a:solidFill>
                </a:ln>
              </a:rPr>
              <a:t>O</a:t>
            </a:r>
            <a:r>
              <a:rPr lang="sk-SK" sz="4400" dirty="0" smtClean="0">
                <a:ln>
                  <a:solidFill>
                    <a:schemeClr val="tx1"/>
                  </a:solidFill>
                </a:ln>
              </a:rPr>
              <a:t>nly </a:t>
            </a:r>
            <a:r>
              <a:rPr lang="sk-SK" sz="4400" b="1" dirty="0" smtClean="0">
                <a:ln>
                  <a:solidFill>
                    <a:schemeClr val="tx1"/>
                  </a:solidFill>
                </a:ln>
              </a:rPr>
              <a:t>M</a:t>
            </a:r>
            <a:r>
              <a:rPr lang="sk-SK" sz="4400" dirty="0" smtClean="0">
                <a:ln>
                  <a:solidFill>
                    <a:schemeClr val="tx1"/>
                  </a:solidFill>
                </a:ln>
              </a:rPr>
              <a:t>emory</a:t>
            </a:r>
            <a:endParaRPr kumimoji="0" lang="hu-HU" sz="44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http://medicalluniverse.com/images/Hill-Rom-PC-Board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65104"/>
            <a:ext cx="2743200" cy="2743201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1270595">
            <a:off x="6587445" y="488209"/>
            <a:ext cx="1872208" cy="1143000"/>
          </a:xfr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sk-SK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ROM</a:t>
            </a:r>
            <a:endParaRPr lang="hu-HU" b="1" dirty="0">
              <a:ln>
                <a:solidFill>
                  <a:schemeClr val="tx1"/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6" grpId="0" build="p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2592288" cy="1268760"/>
          </a:xfr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sk-SK" b="1" dirty="0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PROM</a:t>
            </a:r>
            <a:endParaRPr lang="hu-HU" b="1" dirty="0">
              <a:ln>
                <a:solidFill>
                  <a:srgbClr val="FF0000"/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357298"/>
            <a:ext cx="8363272" cy="233285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sk-SK" dirty="0" smtClean="0">
                <a:solidFill>
                  <a:schemeClr val="tx1"/>
                </a:solidFill>
              </a:rPr>
              <a:t>	</a:t>
            </a:r>
            <a:r>
              <a:rPr lang="sk-SK" b="1" dirty="0" smtClean="0">
                <a:solidFill>
                  <a:schemeClr val="tx1"/>
                </a:solidFill>
              </a:rPr>
              <a:t>Programozható, olvaható </a:t>
            </a:r>
            <a:r>
              <a:rPr lang="sk-SK" dirty="0" smtClean="0">
                <a:solidFill>
                  <a:schemeClr val="tx1"/>
                </a:solidFill>
              </a:rPr>
              <a:t>memória, a digitális memória olyan fajtája, ahol minden egyes bit  /a működés legkisebb egysége/ beállítását egy biztosíték garantálja.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25602" name="Picture 2" descr="Fájl:D23128C PR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00438"/>
            <a:ext cx="3248910" cy="138098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zövegdoboz 6"/>
          <p:cNvSpPr txBox="1"/>
          <p:nvPr/>
        </p:nvSpPr>
        <p:spPr>
          <a:xfrm>
            <a:off x="251520" y="5572140"/>
            <a:ext cx="8892480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Törölhető és többször újraírható; a memória törlését általában UV fénnyel vagy röntgen–sugárral végzik.</a:t>
            </a:r>
            <a:endParaRPr lang="hu-HU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5715008" y="4143380"/>
            <a:ext cx="2592288" cy="126876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400" b="1" dirty="0" smtClean="0">
                <a:ln>
                  <a:solidFill>
                    <a:srgbClr val="FF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EP</a:t>
            </a:r>
            <a:r>
              <a:rPr kumimoji="0" lang="sk-SK" sz="44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ROM</a:t>
            </a:r>
            <a:endParaRPr kumimoji="0" lang="hu-HU" sz="4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Tm="1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  <p:bldP spid="7" grpId="0" build="allAtOnce" animBg="1"/>
      <p:bldP spid="6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1882552" cy="1143000"/>
          </a:xfr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sk-SK" b="1" dirty="0" smtClean="0">
                <a:ln>
                  <a:solidFill>
                    <a:srgbClr val="FF0000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CACHE</a:t>
            </a:r>
            <a:endParaRPr lang="hu-HU" b="1" dirty="0">
              <a:ln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07704" y="1844824"/>
            <a:ext cx="5410944" cy="305720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dirty="0" smtClean="0">
                <a:solidFill>
                  <a:schemeClr val="bg1"/>
                </a:solidFill>
              </a:rPr>
              <a:t>	</a:t>
            </a: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Átmeneti </a:t>
            </a:r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információtároló</a:t>
            </a: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elemeket jelenti, melyek célja az </a:t>
            </a:r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információ-hozzáférés </a:t>
            </a: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gyorsítása. Az adatokat nem a lassú működésű területről, hanem a </a:t>
            </a:r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gyors cache tárolóból </a:t>
            </a: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lehet előhívni.</a:t>
            </a:r>
            <a:endParaRPr lang="hu-H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 rot="1911396">
            <a:off x="5823363" y="1926094"/>
            <a:ext cx="3168352" cy="46166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gyorsítótár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http://www.myhiddencache.com/wp-content/uploads/20_6_ori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40005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15816" y="1700808"/>
            <a:ext cx="5976664" cy="1008112"/>
          </a:xfr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 munkámhoz segítséget vettem: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1" i="0" u="none" strike="noStrike" kern="1200" cap="none" spc="0" normalizeH="0" baseline="0" noProof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Köszönöm a figyelmet!</a:t>
            </a:r>
            <a:endParaRPr kumimoji="0" lang="hu-HU" sz="44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794" name="Picture 2" descr="http://image.hotdog.hu/_data/members0/976/1235976/images/kuytuk/google_nag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2852936"/>
            <a:ext cx="4381500" cy="2428875"/>
          </a:xfrm>
          <a:prstGeom prst="rect">
            <a:avLst/>
          </a:prstGeom>
          <a:noFill/>
        </p:spPr>
      </p:pic>
      <p:pic>
        <p:nvPicPr>
          <p:cNvPr id="33796" name="Picture 4" descr="http://www.geekosystem.com/wp-content/uploads/2011/01/wikipedia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780928"/>
            <a:ext cx="2600268" cy="318519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ln w="762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Szerinted mit nevezünk memóriának?</a:t>
            </a:r>
            <a:endParaRPr lang="hu-HU" b="1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3645024"/>
            <a:ext cx="8424936" cy="648072"/>
          </a:xfrm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sk-SK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b,</a:t>
            </a:r>
            <a:r>
              <a:rPr lang="sk-SK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programok és adatok tárolására alkalmas eszköz</a:t>
            </a:r>
            <a:endParaRPr lang="hu-HU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51520" y="2420888"/>
            <a:ext cx="8496944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a,</a:t>
            </a:r>
            <a:r>
              <a:rPr lang="sk-SK" sz="32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könnyebben tudok vele böngészni az interneten</a:t>
            </a:r>
            <a:endParaRPr lang="hu-HU" sz="3200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251520" y="4869160"/>
            <a:ext cx="8424936" cy="648072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c,</a:t>
            </a:r>
            <a:r>
              <a:rPr kumimoji="0" lang="sk-SK" sz="3200" b="1" i="0" u="none" strike="noStrike" kern="1200" cap="none" spc="0" normalizeH="0" noProof="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3200" b="0" i="0" u="none" strike="noStrike" kern="1200" cap="none" spc="0" normalizeH="0" noProof="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nagy kiterjedésű fájlok összecsomagolására kell</a:t>
            </a:r>
            <a:endParaRPr kumimoji="0" lang="hu-HU" sz="3200" b="0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51520" y="3645024"/>
            <a:ext cx="8424936" cy="64807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med" advTm="15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5" grpId="0" build="allAtOnce" animBg="1"/>
      <p:bldP spid="6" grpId="0" build="allAtOnce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hu-HU" dirty="0" smtClean="0"/>
              <a:t>http://hu.wikipedia.org/wiki/Mem%C3%B3riaegys%C3%A9g</a:t>
            </a:r>
            <a:endParaRPr lang="hu-HU" dirty="0"/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467544" y="3068960"/>
            <a:ext cx="8229600" cy="12527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hu-HU" sz="3200" dirty="0" smtClean="0"/>
              <a:t>http://hu.wikipedia.org/wiki/V%C3%A9letlen_el%C3%A9r%C3%A9s%C5%B1_mem%C3%B3ria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467544" y="4509120"/>
            <a:ext cx="8229600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hu-HU" sz="3200" dirty="0" smtClean="0"/>
              <a:t>http://hu.wikipedia.org/wiki/ROM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467544" y="5445224"/>
            <a:ext cx="8229600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hu-HU" sz="3200" dirty="0" smtClean="0"/>
              <a:t>http://hu.wikipedia.org/wiki/Byte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artalom helye 2"/>
          <p:cNvSpPr txBox="1">
            <a:spLocks/>
          </p:cNvSpPr>
          <p:nvPr/>
        </p:nvSpPr>
        <p:spPr>
          <a:xfrm>
            <a:off x="467544" y="188640"/>
            <a:ext cx="8229600" cy="12527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hu-HU" sz="3200" dirty="0" smtClean="0"/>
              <a:t>http://hu.wikipedia.org/wiki/Flashmem%C3%B3ria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Tm="15000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15364" name="Picture 4" descr="http://upload.wikimedia.org/wikipedia/commons/3/3c/DDR_RAM-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1F5"/>
              </a:clrFrom>
              <a:clrTo>
                <a:srgbClr val="F6F1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93486">
            <a:off x="840798" y="4278096"/>
            <a:ext cx="7890868" cy="1628800"/>
          </a:xfrm>
          <a:prstGeom prst="rect">
            <a:avLst/>
          </a:prstGeom>
          <a:noFill/>
        </p:spPr>
      </p:pic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0" y="764704"/>
            <a:ext cx="8786842" cy="4525963"/>
          </a:xfrm>
        </p:spPr>
        <p:txBody>
          <a:bodyPr/>
          <a:lstStyle/>
          <a:p>
            <a:pPr algn="ctr">
              <a:buNone/>
            </a:pPr>
            <a:r>
              <a:rPr lang="sk-SK" dirty="0" smtClean="0"/>
              <a:t>	</a:t>
            </a:r>
            <a:r>
              <a:rPr lang="sk-SK" b="1" dirty="0" smtClean="0">
                <a:solidFill>
                  <a:schemeClr val="bg1"/>
                </a:solidFill>
              </a:rPr>
              <a:t>A memória tárolja a végrehajtandó </a:t>
            </a:r>
            <a:r>
              <a:rPr lang="sk-SK" b="1" i="1" dirty="0" smtClean="0">
                <a:solidFill>
                  <a:schemeClr val="bg1"/>
                </a:solidFill>
              </a:rPr>
              <a:t>programokat</a:t>
            </a:r>
            <a:r>
              <a:rPr lang="sk-SK" b="1" dirty="0" smtClean="0">
                <a:solidFill>
                  <a:schemeClr val="bg1"/>
                </a:solidFill>
              </a:rPr>
              <a:t> és a feldolgozásra váró </a:t>
            </a:r>
            <a:r>
              <a:rPr lang="sk-SK" b="1" i="1" dirty="0" smtClean="0">
                <a:solidFill>
                  <a:schemeClr val="bg1"/>
                </a:solidFill>
              </a:rPr>
              <a:t>adatokat</a:t>
            </a:r>
            <a:r>
              <a:rPr lang="sk-SK" b="1" dirty="0" smtClean="0">
                <a:solidFill>
                  <a:schemeClr val="bg1"/>
                </a:solidFill>
              </a:rPr>
              <a:t>. A számítógép memóriája adattárokból áll. Minden ilyen adattár memóriaelemekből tevődik össze, ezekben raktározódnak el a </a:t>
            </a:r>
            <a:r>
              <a:rPr lang="sk-SK" b="1" i="1" dirty="0" smtClean="0">
                <a:solidFill>
                  <a:schemeClr val="bg1"/>
                </a:solidFill>
              </a:rPr>
              <a:t>programok,műveletek, adatok</a:t>
            </a:r>
            <a:r>
              <a:rPr lang="sk-SK" b="1" dirty="0" smtClean="0">
                <a:solidFill>
                  <a:schemeClr val="bg1"/>
                </a:solidFill>
              </a:rPr>
              <a:t>.</a:t>
            </a:r>
            <a:endParaRPr lang="hu-H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</p:spPr>
      </p:pic>
      <p:pic>
        <p:nvPicPr>
          <p:cNvPr id="14338" name="Picture 2" descr="http://upload.wikimedia.org/wikipedia/commons/thumb/c/c1/Computer-aj_aj_ashton_01.svg/280px-Computer-aj_aj_ashton_01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-315416"/>
            <a:ext cx="2667000" cy="2667000"/>
          </a:xfrm>
          <a:prstGeom prst="rect">
            <a:avLst/>
          </a:prstGeom>
          <a:noFill/>
        </p:spPr>
      </p:pic>
      <p:sp>
        <p:nvSpPr>
          <p:cNvPr id="8" name="Lefelé nyíl 7"/>
          <p:cNvSpPr/>
          <p:nvPr/>
        </p:nvSpPr>
        <p:spPr>
          <a:xfrm rot="2720493">
            <a:off x="3060886" y="1841630"/>
            <a:ext cx="360040" cy="1368152"/>
          </a:xfrm>
          <a:prstGeom prst="downArrow">
            <a:avLst>
              <a:gd name="adj1" fmla="val 50000"/>
              <a:gd name="adj2" fmla="val 4909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felé nyíl 8"/>
          <p:cNvSpPr/>
          <p:nvPr/>
        </p:nvSpPr>
        <p:spPr>
          <a:xfrm rot="19368082">
            <a:off x="5381000" y="1814481"/>
            <a:ext cx="360040" cy="136815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1475656" y="3212976"/>
            <a:ext cx="266429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latin typeface="Arial" pitchFamily="34" charset="0"/>
                <a:cs typeface="Arial" pitchFamily="34" charset="0"/>
              </a:rPr>
              <a:t>KÖZPONTI EGYSÉG</a:t>
            </a: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292080" y="3212976"/>
            <a:ext cx="266429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latin typeface="Arial" pitchFamily="34" charset="0"/>
                <a:cs typeface="Arial" pitchFamily="34" charset="0"/>
              </a:rPr>
              <a:t>PERIFÉRIÁK</a:t>
            </a: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zaggatott nyíl jobbra 14"/>
          <p:cNvSpPr/>
          <p:nvPr/>
        </p:nvSpPr>
        <p:spPr>
          <a:xfrm rot="8203982">
            <a:off x="971033" y="4112462"/>
            <a:ext cx="1080120" cy="2880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aggatott nyíl jobbra 15"/>
          <p:cNvSpPr/>
          <p:nvPr/>
        </p:nvSpPr>
        <p:spPr>
          <a:xfrm rot="5240792">
            <a:off x="1797214" y="4665294"/>
            <a:ext cx="1805156" cy="34885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aggatott nyíl jobbra 16"/>
          <p:cNvSpPr/>
          <p:nvPr/>
        </p:nvSpPr>
        <p:spPr>
          <a:xfrm rot="2978580">
            <a:off x="3195255" y="4149821"/>
            <a:ext cx="1080120" cy="2880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0" y="486916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bg1"/>
                </a:solidFill>
              </a:rPr>
              <a:t>központi feldolgozóegység:</a:t>
            </a:r>
            <a:br>
              <a:rPr lang="sk-SK" b="1" dirty="0" smtClean="0">
                <a:solidFill>
                  <a:schemeClr val="bg1"/>
                </a:solidFill>
              </a:rPr>
            </a:br>
            <a:r>
              <a:rPr lang="sk-SK" b="1" dirty="0" smtClean="0">
                <a:solidFill>
                  <a:schemeClr val="bg1"/>
                </a:solidFill>
              </a:rPr>
              <a:t>CPU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691680" y="5949280"/>
            <a:ext cx="1944216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</a:rPr>
              <a:t>memória</a:t>
            </a:r>
            <a:endParaRPr lang="hu-HU" sz="3200" b="1" dirty="0">
              <a:solidFill>
                <a:schemeClr val="bg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3131840" y="49411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bg1"/>
                </a:solidFill>
              </a:rPr>
              <a:t>bővítőkártyák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3" name="Szaggatott nyíl jobbra 22"/>
          <p:cNvSpPr/>
          <p:nvPr/>
        </p:nvSpPr>
        <p:spPr>
          <a:xfrm rot="2978580">
            <a:off x="6985503" y="4348769"/>
            <a:ext cx="1344785" cy="35937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Szaggatott nyíl jobbra 23"/>
          <p:cNvSpPr/>
          <p:nvPr/>
        </p:nvSpPr>
        <p:spPr>
          <a:xfrm rot="5240792">
            <a:off x="5938097" y="4700072"/>
            <a:ext cx="1732302" cy="35222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Szaggatott nyíl jobbra 24"/>
          <p:cNvSpPr/>
          <p:nvPr/>
        </p:nvSpPr>
        <p:spPr>
          <a:xfrm rot="6913995">
            <a:off x="5387596" y="4267230"/>
            <a:ext cx="1106368" cy="3430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övegdoboz 25"/>
          <p:cNvSpPr txBox="1"/>
          <p:nvPr/>
        </p:nvSpPr>
        <p:spPr>
          <a:xfrm>
            <a:off x="5076056" y="508518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bg1"/>
                </a:solidFill>
              </a:rPr>
              <a:t>bemeneti eszközök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6156176" y="587727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bg1"/>
                </a:solidFill>
              </a:rPr>
              <a:t>kimenetei eszözök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7452320" y="515719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bg1"/>
                </a:solidFill>
              </a:rPr>
              <a:t>tároló  eszözök</a:t>
            </a:r>
            <a:endParaRPr lang="hu-H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442765">
            <a:off x="1655075" y="701995"/>
            <a:ext cx="7128792" cy="1143000"/>
          </a:xfrm>
          <a:noFill/>
          <a:ln w="5715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sk-SK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„Hogyan tudom megnézni, hogy a számítógépem hány memóriás?“</a:t>
            </a:r>
            <a:endParaRPr lang="hu-HU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pic>
        <p:nvPicPr>
          <p:cNvPr id="16387" name="Picture 3" descr="C:\Users\Ákos\Pictures\s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780928"/>
            <a:ext cx="6264695" cy="3829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8" name="Picture 4" descr="C:\Users\Ákos\Pictures\tj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717658"/>
            <a:ext cx="1728192" cy="1548528"/>
          </a:xfrm>
          <a:prstGeom prst="rect">
            <a:avLst/>
          </a:prstGeom>
          <a:noFill/>
        </p:spPr>
      </p:pic>
      <p:pic>
        <p:nvPicPr>
          <p:cNvPr id="16386" name="Picture 2" descr="http://t3.gstatic.com/images?q=tbn:ANd9GcTfrGIMwmkwNYgqJHse5B_vVXEQ01yrqRuY3lz8Vds_kiTxpaoTBFcqIy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556792"/>
            <a:ext cx="1728192" cy="1767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églalap 17"/>
          <p:cNvSpPr/>
          <p:nvPr/>
        </p:nvSpPr>
        <p:spPr>
          <a:xfrm>
            <a:off x="2051720" y="1844824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</a:t>
            </a:r>
            <a:endParaRPr lang="hu-HU" sz="54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683568" y="4509120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</a:t>
            </a:r>
            <a:endParaRPr lang="hu-HU" sz="54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627784" y="2060848"/>
            <a:ext cx="34563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b="1" dirty="0" smtClean="0"/>
              <a:t>Megnyitom a „Saját gép“ ikonját</a:t>
            </a:r>
            <a:endParaRPr lang="hu-HU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331640" y="4797152"/>
            <a:ext cx="41764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b="1" dirty="0" smtClean="0"/>
              <a:t>Egér jobb gombja, majd „tulajdonságok“</a:t>
            </a:r>
            <a:endParaRPr lang="hu-HU" b="1" dirty="0"/>
          </a:p>
        </p:txBody>
      </p:sp>
    </p:spTree>
  </p:cSld>
  <p:clrMapOvr>
    <a:masterClrMapping/>
  </p:clrMapOvr>
  <p:transition spd="med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0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7410" name="Picture 2" descr="C:\Users\Ákos\Pictures\Képkivágá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0897" cy="6858000"/>
          </a:xfrm>
          <a:prstGeom prst="rect">
            <a:avLst/>
          </a:prstGeom>
          <a:noFill/>
        </p:spPr>
      </p:pic>
      <p:pic>
        <p:nvPicPr>
          <p:cNvPr id="17411" name="Picture 3" descr="C:\Users\Ákos\Pictures\eff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708920"/>
            <a:ext cx="5436096" cy="4922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cxnSp>
        <p:nvCxnSpPr>
          <p:cNvPr id="7" name="Egyenes összekötő nyíllal 6"/>
          <p:cNvCxnSpPr/>
          <p:nvPr/>
        </p:nvCxnSpPr>
        <p:spPr>
          <a:xfrm flipH="1">
            <a:off x="3707904" y="3212976"/>
            <a:ext cx="2703529" cy="5878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7"/>
          <p:cNvSpPr/>
          <p:nvPr/>
        </p:nvSpPr>
        <p:spPr>
          <a:xfrm>
            <a:off x="683568" y="1844824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</a:t>
            </a:r>
            <a:endParaRPr lang="hu-HU" sz="54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15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2051720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zövegdoboz 9"/>
          <p:cNvSpPr txBox="1"/>
          <p:nvPr/>
        </p:nvSpPr>
        <p:spPr>
          <a:xfrm rot="19998904">
            <a:off x="72344" y="1139348"/>
            <a:ext cx="5256584" cy="76944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Memóriák lehetnek:</a:t>
            </a:r>
            <a:endParaRPr lang="hu-HU" sz="4400" b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115616" y="2996952"/>
            <a:ext cx="7560840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7200" b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Mi a különbség?</a:t>
            </a:r>
            <a:endParaRPr lang="hu-HU" sz="7200" b="1" dirty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med" advTm="15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</p:spPr>
      </p:pic>
      <p:pic>
        <p:nvPicPr>
          <p:cNvPr id="27650" name="Picture 2" descr="http://static2.origos.hu/i/0702/20070227laptopme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3845073" cy="380572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1208408">
            <a:off x="4308178" y="805949"/>
            <a:ext cx="4834880" cy="8640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virtuális memória</a:t>
            </a:r>
            <a:endParaRPr lang="hu-HU" b="1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600" y="4869160"/>
            <a:ext cx="4104456" cy="1584175"/>
          </a:xfr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hu-HU" sz="2400" dirty="0" smtClean="0">
                <a:solidFill>
                  <a:schemeClr val="bg1"/>
                </a:solidFill>
              </a:rPr>
              <a:t>	</a:t>
            </a:r>
            <a:r>
              <a:rPr lang="hu-HU" sz="2400" b="1" dirty="0" smtClean="0">
                <a:solidFill>
                  <a:schemeClr val="tx1"/>
                </a:solidFill>
              </a:rPr>
              <a:t>A virtuális memória</a:t>
            </a:r>
            <a:r>
              <a:rPr lang="hu-HU" sz="2400" dirty="0" smtClean="0">
                <a:solidFill>
                  <a:schemeClr val="tx1"/>
                </a:solidFill>
              </a:rPr>
              <a:t> egy, az </a:t>
            </a:r>
            <a:r>
              <a:rPr lang="hu-HU" sz="2400" b="1" dirty="0" smtClean="0">
                <a:solidFill>
                  <a:schemeClr val="tx1"/>
                </a:solidFill>
              </a:rPr>
              <a:t>operációs rendszer </a:t>
            </a:r>
            <a:r>
              <a:rPr lang="hu-HU" sz="2400" dirty="0" smtClean="0">
                <a:solidFill>
                  <a:schemeClr val="tx1"/>
                </a:solidFill>
              </a:rPr>
              <a:t>vagy a számítógép </a:t>
            </a:r>
            <a:r>
              <a:rPr lang="hu-HU" sz="2400" b="1" dirty="0" smtClean="0">
                <a:solidFill>
                  <a:schemeClr val="tx1"/>
                </a:solidFill>
              </a:rPr>
              <a:t>hardvere</a:t>
            </a:r>
            <a:r>
              <a:rPr lang="hu-HU" sz="2400" dirty="0" smtClean="0">
                <a:solidFill>
                  <a:schemeClr val="tx1"/>
                </a:solidFill>
              </a:rPr>
              <a:t> által nyújtott szolgáltatás.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275856" y="2204864"/>
            <a:ext cx="4464496" cy="1569660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A </a:t>
            </a:r>
            <a:r>
              <a:rPr lang="hu-HU" sz="2400" b="1" dirty="0" smtClean="0">
                <a:solidFill>
                  <a:schemeClr val="tx1"/>
                </a:solidFill>
              </a:rPr>
              <a:t>futó program </a:t>
            </a:r>
            <a:r>
              <a:rPr lang="hu-HU" sz="2400" dirty="0" smtClean="0">
                <a:solidFill>
                  <a:schemeClr val="tx1"/>
                </a:solidFill>
              </a:rPr>
              <a:t>számára  </a:t>
            </a:r>
            <a:r>
              <a:rPr lang="hu-HU" sz="2400" b="1" dirty="0" smtClean="0">
                <a:solidFill>
                  <a:schemeClr val="tx1"/>
                </a:solidFill>
              </a:rPr>
              <a:t>biztosítja</a:t>
            </a:r>
            <a:r>
              <a:rPr lang="hu-HU" sz="2400" dirty="0" smtClean="0">
                <a:solidFill>
                  <a:schemeClr val="tx1"/>
                </a:solidFill>
              </a:rPr>
              <a:t>, hogy a program végrehajtáskor memória fizikai korlátai </a:t>
            </a:r>
            <a:r>
              <a:rPr lang="hu-HU" sz="2400" b="1" dirty="0" smtClean="0">
                <a:solidFill>
                  <a:schemeClr val="tx1"/>
                </a:solidFill>
              </a:rPr>
              <a:t>észrevétlenek</a:t>
            </a:r>
            <a:r>
              <a:rPr lang="hu-HU" sz="2400" dirty="0" smtClean="0">
                <a:solidFill>
                  <a:schemeClr val="tx1"/>
                </a:solidFill>
              </a:rPr>
              <a:t> legyenek.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15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6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ngyen-hatterkep.hu/wallpapers/szamitogep/vista/_teljeskep/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6148" name="Picture 4" descr="http://www.slipperybrick.com/wp-content/uploads/2008/01/sandisk-ultra-ii-32gb-8gb-sdhc-car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22315">
            <a:off x="4443759" y="4129352"/>
            <a:ext cx="4762500" cy="2667000"/>
          </a:xfrm>
          <a:prstGeom prst="rect">
            <a:avLst/>
          </a:prstGeom>
          <a:noFill/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55976" y="620688"/>
            <a:ext cx="4392488" cy="3057203"/>
          </a:xfr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sk-SK" dirty="0" smtClean="0">
                <a:solidFill>
                  <a:schemeClr val="bg1"/>
                </a:solidFill>
              </a:rPr>
              <a:t>	</a:t>
            </a:r>
            <a:r>
              <a:rPr lang="sk-SK" dirty="0" smtClean="0">
                <a:solidFill>
                  <a:schemeClr val="tx1"/>
                </a:solidFill>
              </a:rPr>
              <a:t>A flashmemória egy számítógépes </a:t>
            </a:r>
            <a:r>
              <a:rPr lang="sk-SK" b="1" dirty="0" smtClean="0">
                <a:solidFill>
                  <a:schemeClr val="tx1"/>
                </a:solidFill>
              </a:rPr>
              <a:t>adattároló</a:t>
            </a:r>
            <a:r>
              <a:rPr lang="sk-SK" dirty="0" smtClean="0">
                <a:solidFill>
                  <a:schemeClr val="tx1"/>
                </a:solidFill>
              </a:rPr>
              <a:t> memória, mely elektoronikusan </a:t>
            </a:r>
            <a:r>
              <a:rPr lang="sk-SK" b="1" dirty="0" smtClean="0">
                <a:solidFill>
                  <a:schemeClr val="tx1"/>
                </a:solidFill>
              </a:rPr>
              <a:t>törölhető</a:t>
            </a:r>
            <a:r>
              <a:rPr lang="sk-SK" dirty="0" smtClean="0">
                <a:solidFill>
                  <a:schemeClr val="tx1"/>
                </a:solidFill>
              </a:rPr>
              <a:t> vagy </a:t>
            </a:r>
            <a:r>
              <a:rPr lang="sk-SK" b="1" dirty="0" smtClean="0">
                <a:solidFill>
                  <a:schemeClr val="tx1"/>
                </a:solidFill>
              </a:rPr>
              <a:t>újraprogramozható.</a:t>
            </a:r>
            <a:endParaRPr lang="hu-HU" b="1" dirty="0">
              <a:solidFill>
                <a:schemeClr val="tx1"/>
              </a:solidFill>
            </a:endParaRPr>
          </a:p>
        </p:txBody>
      </p:sp>
      <p:pic>
        <p:nvPicPr>
          <p:cNvPr id="26626" name="Picture 2" descr="http://static.computerworld.hu/oldstuff/shift/nand_flas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930997" cy="3501008"/>
          </a:xfrm>
          <a:prstGeom prst="rect">
            <a:avLst/>
          </a:prstGeom>
          <a:noFill/>
        </p:spPr>
      </p:pic>
      <p:sp>
        <p:nvSpPr>
          <p:cNvPr id="6" name="Cím 1"/>
          <p:cNvSpPr txBox="1">
            <a:spLocks/>
          </p:cNvSpPr>
          <p:nvPr/>
        </p:nvSpPr>
        <p:spPr>
          <a:xfrm rot="19679292">
            <a:off x="112947" y="4140717"/>
            <a:ext cx="4834880" cy="8640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sk-SK" sz="4400" b="1" i="0" u="none" strike="noStrike" kern="1200" cap="none" spc="0" normalizeH="0" noProof="0" dirty="0" smtClean="0">
                <a:ln>
                  <a:solidFill>
                    <a:srgbClr val="FF0000"/>
                  </a:solidFill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flash</a:t>
            </a:r>
            <a:r>
              <a:rPr kumimoji="0" lang="sk-SK" sz="4400" b="1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memória</a:t>
            </a:r>
            <a:endParaRPr kumimoji="0" lang="hu-HU" sz="4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Tm="1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270</Words>
  <Application>Microsoft Office PowerPoint</Application>
  <PresentationFormat>Prezentácia na obrazovke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Office-téma</vt:lpstr>
      <vt:lpstr>Snímka 1</vt:lpstr>
      <vt:lpstr>Szerinted mit nevezünk memóriának?</vt:lpstr>
      <vt:lpstr>Snímka 3</vt:lpstr>
      <vt:lpstr>Snímka 4</vt:lpstr>
      <vt:lpstr>„Hogyan tudom megnézni, hogy a számítógépem hány memóriás?“</vt:lpstr>
      <vt:lpstr>Snímka 6</vt:lpstr>
      <vt:lpstr>Snímka 7</vt:lpstr>
      <vt:lpstr>A virtuális memória</vt:lpstr>
      <vt:lpstr>Snímka 9</vt:lpstr>
      <vt:lpstr>A memóriák osztályozása:</vt:lpstr>
      <vt:lpstr>Elsődleges, másodlagos, harmadlagos  memóriák</vt:lpstr>
      <vt:lpstr>Adatmegőrzés szerint</vt:lpstr>
      <vt:lpstr>Tudtad, hogy a RAM megfelelője a Random Access Memory?</vt:lpstr>
      <vt:lpstr>Tetszőleges és soros hozzáférésű memória</vt:lpstr>
      <vt:lpstr>Blokk  vagy  fájl  hozzáférésű memória</vt:lpstr>
      <vt:lpstr>ROM</vt:lpstr>
      <vt:lpstr>PROM</vt:lpstr>
      <vt:lpstr>CACHE</vt:lpstr>
      <vt:lpstr>Snímka 19</vt:lpstr>
      <vt:lpstr>Snímka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út</dc:title>
  <dc:creator>Ákos</dc:creator>
  <cp:lastModifiedBy>Krisztina</cp:lastModifiedBy>
  <cp:revision>59</cp:revision>
  <dcterms:created xsi:type="dcterms:W3CDTF">2012-01-28T10:14:26Z</dcterms:created>
  <dcterms:modified xsi:type="dcterms:W3CDTF">2012-01-31T22:31:24Z</dcterms:modified>
</cp:coreProperties>
</file>