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65" r:id="rId9"/>
    <p:sldId id="266" r:id="rId10"/>
    <p:sldId id="261" r:id="rId11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00" y="10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7CC96AA1-1556-4607-B4C4-5FFD619742EC}" type="datetimeFigureOut">
              <a:rPr lang="hu-HU"/>
              <a:pPr>
                <a:defRPr/>
              </a:pPr>
              <a:t>2011.02.12.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 smtClean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CD0AB8F9-EB70-4756-91EA-53A5DF5143E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u-HU" smtClean="0"/>
          </a:p>
        </p:txBody>
      </p:sp>
      <p:sp>
        <p:nvSpPr>
          <p:cNvPr id="14340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1CCEB7D-56D8-4DA0-B7E6-D59D854DF1D2}" type="slidenum">
              <a:rPr lang="hu-HU"/>
              <a:pPr/>
              <a:t>1</a:t>
            </a:fld>
            <a:endParaRPr 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0AB8F9-EB70-4756-91EA-53A5DF5143E9}" type="slidenum">
              <a:rPr lang="hu-HU" smtClean="0"/>
              <a:pPr>
                <a:defRPr/>
              </a:pPr>
              <a:t>10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0AB8F9-EB70-4756-91EA-53A5DF5143E9}" type="slidenum">
              <a:rPr lang="hu-HU" smtClean="0"/>
              <a:pPr>
                <a:defRPr/>
              </a:pPr>
              <a:t>2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0AB8F9-EB70-4756-91EA-53A5DF5143E9}" type="slidenum">
              <a:rPr lang="hu-HU" smtClean="0"/>
              <a:pPr>
                <a:defRPr/>
              </a:pPr>
              <a:t>3</a:t>
            </a:fld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0AB8F9-EB70-4756-91EA-53A5DF5143E9}" type="slidenum">
              <a:rPr lang="hu-HU" smtClean="0"/>
              <a:pPr>
                <a:defRPr/>
              </a:pPr>
              <a:t>4</a:t>
            </a:fld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0AB8F9-EB70-4756-91EA-53A5DF5143E9}" type="slidenum">
              <a:rPr lang="hu-HU" smtClean="0"/>
              <a:pPr>
                <a:defRPr/>
              </a:pPr>
              <a:t>5</a:t>
            </a:fld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0AB8F9-EB70-4756-91EA-53A5DF5143E9}" type="slidenum">
              <a:rPr lang="hu-HU" smtClean="0"/>
              <a:pPr>
                <a:defRPr/>
              </a:pPr>
              <a:t>6</a:t>
            </a:fld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0AB8F9-EB70-4756-91EA-53A5DF5143E9}" type="slidenum">
              <a:rPr lang="hu-HU" smtClean="0"/>
              <a:pPr>
                <a:defRPr/>
              </a:pPr>
              <a:t>7</a:t>
            </a:fld>
            <a:endParaRPr 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0AB8F9-EB70-4756-91EA-53A5DF5143E9}" type="slidenum">
              <a:rPr lang="hu-HU" smtClean="0"/>
              <a:pPr>
                <a:defRPr/>
              </a:pPr>
              <a:t>8</a:t>
            </a:fld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0AB8F9-EB70-4756-91EA-53A5DF5143E9}" type="slidenum">
              <a:rPr lang="hu-HU" smtClean="0"/>
              <a:pPr>
                <a:defRPr/>
              </a:pPr>
              <a:t>9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4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ED0D1-DA20-4C56-B9CA-79B291F77271}" type="datetimeFigureOut">
              <a:rPr lang="hu-HU"/>
              <a:pPr>
                <a:defRPr/>
              </a:pPr>
              <a:t>2011.02.12.</a:t>
            </a:fld>
            <a:endParaRPr lang="hu-HU"/>
          </a:p>
        </p:txBody>
      </p:sp>
      <p:sp>
        <p:nvSpPr>
          <p:cNvPr id="5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D099F-7F37-4A21-97FA-91659CC947B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24FC6-2AFE-4D12-98F9-67CA86FB48B9}" type="datetimeFigureOut">
              <a:rPr lang="hu-HU"/>
              <a:pPr>
                <a:defRPr/>
              </a:pPr>
              <a:t>2011.02.12.</a:t>
            </a:fld>
            <a:endParaRPr lang="hu-HU"/>
          </a:p>
        </p:txBody>
      </p:sp>
      <p:sp>
        <p:nvSpPr>
          <p:cNvPr id="5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4A6D8-5BF2-4849-BA42-0CEA8974F3B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62F0E-E654-4D97-9AD1-E4DB784205F7}" type="datetimeFigureOut">
              <a:rPr lang="hu-HU"/>
              <a:pPr>
                <a:defRPr/>
              </a:pPr>
              <a:t>2011.02.12.</a:t>
            </a:fld>
            <a:endParaRPr lang="hu-HU"/>
          </a:p>
        </p:txBody>
      </p:sp>
      <p:sp>
        <p:nvSpPr>
          <p:cNvPr id="5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207A2-E6C3-4D64-880E-7975586C6E1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8EAF0-EA34-4F56-9D56-3AAE6F038A1E}" type="datetimeFigureOut">
              <a:rPr lang="hu-HU"/>
              <a:pPr>
                <a:defRPr/>
              </a:pPr>
              <a:t>2011.02.12.</a:t>
            </a:fld>
            <a:endParaRPr lang="hu-HU"/>
          </a:p>
        </p:txBody>
      </p:sp>
      <p:sp>
        <p:nvSpPr>
          <p:cNvPr id="5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C1900-3F45-47B6-9C78-BD7A8A5AD6A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56051-AF57-4A12-9208-6C07F91B149A}" type="datetimeFigureOut">
              <a:rPr lang="hu-HU"/>
              <a:pPr>
                <a:defRPr/>
              </a:pPr>
              <a:t>2011.02.12.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C7C29-AA79-4535-8A21-3A49A251149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B39FC-3548-4206-99C9-3F4105FE348F}" type="datetimeFigureOut">
              <a:rPr lang="hu-HU"/>
              <a:pPr>
                <a:defRPr/>
              </a:pPr>
              <a:t>2011.02.12.</a:t>
            </a:fld>
            <a:endParaRPr lang="hu-HU"/>
          </a:p>
        </p:txBody>
      </p:sp>
      <p:sp>
        <p:nvSpPr>
          <p:cNvPr id="6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AC753-781B-4DF2-9A2F-607675C8F45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42A38-8093-4EC4-9482-C16C0EAD3A57}" type="datetimeFigureOut">
              <a:rPr lang="hu-HU"/>
              <a:pPr>
                <a:defRPr/>
              </a:pPr>
              <a:t>2011.02.12.</a:t>
            </a:fld>
            <a:endParaRPr lang="hu-HU"/>
          </a:p>
        </p:txBody>
      </p:sp>
      <p:sp>
        <p:nvSpPr>
          <p:cNvPr id="8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16DA4-5918-447C-AD4E-8184C2C82C2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CB741-3D01-414E-83D1-10E08890025F}" type="datetimeFigureOut">
              <a:rPr lang="hu-HU"/>
              <a:pPr>
                <a:defRPr/>
              </a:pPr>
              <a:t>2011.02.12.</a:t>
            </a:fld>
            <a:endParaRPr lang="hu-HU"/>
          </a:p>
        </p:txBody>
      </p:sp>
      <p:sp>
        <p:nvSpPr>
          <p:cNvPr id="4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1C65E-7540-495B-BC31-D467DA5CAC7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B37F5-9421-49A8-A76E-20DC7E67833F}" type="datetimeFigureOut">
              <a:rPr lang="hu-HU"/>
              <a:pPr>
                <a:defRPr/>
              </a:pPr>
              <a:t>2011.02.12.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967CB-D0F0-4F58-A93C-72E4A59EFB8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FD891-17A8-48D5-830A-8B2557AFE80D}" type="datetimeFigureOut">
              <a:rPr lang="hu-HU"/>
              <a:pPr>
                <a:defRPr/>
              </a:pPr>
              <a:t>2011.02.12.</a:t>
            </a:fld>
            <a:endParaRPr lang="hu-HU"/>
          </a:p>
        </p:txBody>
      </p:sp>
      <p:sp>
        <p:nvSpPr>
          <p:cNvPr id="6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E2158-6777-42B1-BB51-18FCD5F5464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hu-HU" noProof="0" smtClean="0"/>
              <a:t>Kép beszúrásához kattintson az ikonra</a:t>
            </a:r>
            <a:endParaRPr lang="en-US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D6BFF-7482-41F6-BBE1-A76935E35EF5}" type="datetimeFigureOut">
              <a:rPr lang="hu-HU"/>
              <a:pPr>
                <a:defRPr/>
              </a:pPr>
              <a:t>2011.02.12.</a:t>
            </a:fld>
            <a:endParaRPr lang="hu-HU"/>
          </a:p>
        </p:txBody>
      </p:sp>
      <p:sp>
        <p:nvSpPr>
          <p:cNvPr id="6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F5762-0712-4B64-B703-3D463486B91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1027" name="Szöveg helye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smtClean="0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6335C4C-8E42-4ED3-A8F8-6917E19DA1EA}" type="datetimeFigureOut">
              <a:rPr lang="hu-HU"/>
              <a:pPr>
                <a:defRPr/>
              </a:pPr>
              <a:t>2011.02.12.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FE5B77-F47E-46C8-80EB-1C0DC3C5858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91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28596" y="571480"/>
            <a:ext cx="8229600" cy="1828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Napjaink háttértárolói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500063" y="3332163"/>
            <a:ext cx="8143875" cy="3240087"/>
          </a:xfrm>
        </p:spPr>
        <p:txBody>
          <a:bodyPr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hu-H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Készítette</a:t>
            </a:r>
            <a:r>
              <a:rPr lang="hu-HU" dirty="0" smtClean="0"/>
              <a:t>: Csapó Gergő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hu-H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Felkészítő tanár</a:t>
            </a:r>
            <a:r>
              <a:rPr lang="hu-HU" dirty="0" smtClean="0"/>
              <a:t>: </a:t>
            </a:r>
            <a:r>
              <a:rPr lang="hu-HU" dirty="0" err="1" smtClean="0"/>
              <a:t>Blazsán</a:t>
            </a:r>
            <a:r>
              <a:rPr lang="hu-HU" dirty="0" smtClean="0"/>
              <a:t> Gabriella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hu-H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Iskola neve, címe</a:t>
            </a:r>
            <a:r>
              <a:rPr lang="hu-HU" dirty="0" smtClean="0"/>
              <a:t>: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hu-HU" dirty="0" smtClean="0"/>
              <a:t>Dr. Török Béla Óvoda, Általános Iskola, Speciális Szakiskola, Egységes Gyógypedagógiai Módszertani Intézmény, Diákotthon és Gyermekotthon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hu-HU" dirty="0" smtClean="0"/>
              <a:t>1144. Budapest, Újváros park 1.</a:t>
            </a:r>
            <a:endParaRPr lang="hu-H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3700" dirty="0" smtClean="0"/>
              <a:t>Források:</a:t>
            </a:r>
            <a:endParaRPr lang="hu-HU" sz="37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 fontScale="925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hu-HU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hu-HU" dirty="0" smtClean="0"/>
              <a:t>	 http://erettsegizz.com/informatika/hattertarak-2/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hu-HU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hu-HU" dirty="0" smtClean="0"/>
              <a:t>	http://www.tjszki.hu/1smas/info/1/03.htm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hu-HU" dirty="0" smtClean="0"/>
              <a:t> http://webcache.googleusercontent.com/search?q=cache:c7s_1SCYGYAJ:mek.oszk.hu/08400/08428/08428.doc+h%C3%A1tt%C3%A9rt%C3%A1rol%C3%B3&amp;cd=7&amp;hl=hu&amp;ct=clnk&amp;gl=hu&amp;client=firefox-a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hu-HU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hu-HU" dirty="0" smtClean="0"/>
              <a:t>	http://hu.wikipedia.org/wiki/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hu-H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3700" dirty="0" smtClean="0"/>
              <a:t>Mi a háttértároló?</a:t>
            </a:r>
            <a:endParaRPr lang="hu-HU" sz="37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hu-HU" sz="25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Háttértár</a:t>
            </a:r>
            <a:r>
              <a:rPr lang="hu-HU" sz="2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hu-HU" sz="25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programok és adatok áramforrás nélküli </a:t>
            </a:r>
            <a:r>
              <a:rPr lang="hu-HU" sz="25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hosszútávú</a:t>
            </a:r>
            <a:r>
              <a:rPr lang="hu-HU" sz="25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tárolására alkalmas eszköz.</a:t>
            </a:r>
            <a:r>
              <a:rPr lang="hu-HU" sz="2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Ezek az eszközök jelentősen lassabbak, mint a memóriák, viszont tárolókapacitásuk nagyságrendekkel nagyobb.</a:t>
            </a:r>
            <a:endParaRPr lang="hu-HU" sz="25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C:\Documents and Settings\tanulo\Asztal\floppy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38" y="4832350"/>
            <a:ext cx="1717675" cy="175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Documents and Settings\tanulo\Asztal\cd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3" y="4643438"/>
            <a:ext cx="1643062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Documents and Settings\tanulo\Asztal\DVD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38" y="5000625"/>
            <a:ext cx="2214562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C:\Documents and Settings\tanulo\Asztal\winchester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743172">
            <a:off x="3643313" y="5049838"/>
            <a:ext cx="1539875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C:\Documents and Settings\tanulo\Asztal\pendrive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0313" y="4713288"/>
            <a:ext cx="1638300" cy="16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Háttértárolók fejlődése</a:t>
            </a:r>
            <a:br>
              <a:rPr lang="hu-HU" dirty="0" smtClean="0"/>
            </a:br>
            <a:r>
              <a:rPr lang="hu-HU" dirty="0" smtClean="0"/>
              <a:t>(típus szerint)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>
                <a:solidFill>
                  <a:srgbClr val="00B050"/>
                </a:solidFill>
              </a:rPr>
              <a:t>P</a:t>
            </a:r>
            <a:r>
              <a:rPr lang="hu-HU" dirty="0" smtClean="0"/>
              <a:t>apíralapú háttértárolók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tabLst>
                <a:tab pos="6461125" algn="l"/>
              </a:tabLst>
              <a:defRPr/>
            </a:pPr>
            <a:r>
              <a:rPr lang="hu-HU" dirty="0" smtClean="0"/>
              <a:t>Lyukkártya, lyukszalag	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>
                <a:solidFill>
                  <a:srgbClr val="00B050"/>
                </a:solidFill>
              </a:rPr>
              <a:t>M</a:t>
            </a:r>
            <a:r>
              <a:rPr lang="hu-HU" dirty="0" smtClean="0"/>
              <a:t>ágneses alapú háttértárolók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tabLst>
                <a:tab pos="6461125" algn="l"/>
              </a:tabLst>
              <a:defRPr/>
            </a:pPr>
            <a:r>
              <a:rPr lang="hu-HU" dirty="0" err="1" smtClean="0"/>
              <a:t>Mágnesdob</a:t>
            </a:r>
            <a:r>
              <a:rPr lang="hu-HU" dirty="0" smtClean="0"/>
              <a:t>, Mágnesszalag	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smtClean="0">
                <a:solidFill>
                  <a:srgbClr val="002060"/>
                </a:solidFill>
              </a:rPr>
              <a:t>Winchester (Merevlemez)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tabLst>
                <a:tab pos="6461125" algn="l"/>
              </a:tabLst>
              <a:defRPr/>
            </a:pPr>
            <a:r>
              <a:rPr lang="hu-HU" dirty="0" smtClean="0"/>
              <a:t>Hajlékonylemez (Floppy)	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>
                <a:solidFill>
                  <a:srgbClr val="00B050"/>
                </a:solidFill>
              </a:rPr>
              <a:t>O</a:t>
            </a:r>
            <a:r>
              <a:rPr lang="hu-HU" dirty="0" smtClean="0"/>
              <a:t>ptikai adattárolók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smtClean="0">
                <a:solidFill>
                  <a:srgbClr val="002060"/>
                </a:solidFill>
              </a:rPr>
              <a:t>CD, DVD, </a:t>
            </a:r>
            <a:r>
              <a:rPr lang="hu-HU" dirty="0" err="1" smtClean="0">
                <a:solidFill>
                  <a:srgbClr val="002060"/>
                </a:solidFill>
              </a:rPr>
              <a:t>Blu-ray</a:t>
            </a:r>
            <a:endParaRPr lang="hu-HU" dirty="0" smtClean="0">
              <a:solidFill>
                <a:srgbClr val="002060"/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>
                <a:solidFill>
                  <a:srgbClr val="00B050"/>
                </a:solidFill>
              </a:rPr>
              <a:t>E</a:t>
            </a:r>
            <a:r>
              <a:rPr lang="hu-HU" dirty="0" smtClean="0"/>
              <a:t>lektromos háttértárak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err="1" smtClean="0">
                <a:solidFill>
                  <a:srgbClr val="002060"/>
                </a:solidFill>
              </a:rPr>
              <a:t>Pendrive</a:t>
            </a:r>
            <a:endParaRPr lang="hu-HU" dirty="0" smtClean="0">
              <a:solidFill>
                <a:srgbClr val="002060"/>
              </a:solidFill>
            </a:endParaRP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smtClean="0">
                <a:solidFill>
                  <a:srgbClr val="002060"/>
                </a:solidFill>
              </a:rPr>
              <a:t>Memóriakártyák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800" decel="100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800" decel="100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A </a:t>
            </a:r>
            <a:r>
              <a:rPr lang="hu-HU" dirty="0" smtClean="0">
                <a:solidFill>
                  <a:srgbClr val="002060"/>
                </a:solidFill>
              </a:rPr>
              <a:t>Winchester</a:t>
            </a:r>
            <a:r>
              <a:rPr lang="hu-HU" dirty="0" smtClean="0"/>
              <a:t> (Merevlemez, HDD)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8625" y="857250"/>
            <a:ext cx="8229600" cy="5043488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  <a:defRPr/>
            </a:pPr>
            <a:r>
              <a:rPr lang="hu-HU" sz="2500" dirty="0" smtClean="0"/>
              <a:t>A </a:t>
            </a:r>
            <a:r>
              <a:rPr lang="hu-HU" sz="2500" i="1" dirty="0" smtClean="0">
                <a:solidFill>
                  <a:srgbClr val="FF0000"/>
                </a:solidFill>
              </a:rPr>
              <a:t>merevlemez</a:t>
            </a:r>
            <a:r>
              <a:rPr lang="hu-HU" sz="2500" dirty="0" smtClean="0"/>
              <a:t> napjainkban a számítógép nélkülözhetetlen kelléke. Mágneses elvű, nagy sebességű  tároló. Kapacitása hatalmas információ tárolására alkalmas (</a:t>
            </a:r>
            <a:r>
              <a:rPr lang="hu-HU" sz="2500" i="1" dirty="0" smtClean="0"/>
              <a:t>20 GB – )</a:t>
            </a:r>
            <a:endParaRPr lang="hu-HU" sz="2500" dirty="0" smtClean="0"/>
          </a:p>
          <a:p>
            <a:pPr algn="just" eaLnBrk="1" hangingPunct="1">
              <a:buFont typeface="Wingdings 2" pitchFamily="18" charset="2"/>
              <a:buNone/>
              <a:defRPr/>
            </a:pPr>
            <a:r>
              <a:rPr lang="hu-HU" sz="2500" dirty="0" smtClean="0"/>
              <a:t>1950-es években dolgozták ki a merevlemez ősét. A merevlemez mérete évről évre csökkent, kapacitása pedig rohamléptekben növekedett.</a:t>
            </a:r>
          </a:p>
          <a:p>
            <a:pPr algn="just" eaLnBrk="1" hangingPunct="1">
              <a:buFont typeface="Wingdings 2" pitchFamily="18" charset="2"/>
              <a:buNone/>
              <a:defRPr/>
            </a:pPr>
            <a:r>
              <a:rPr lang="hu-HU" sz="2500" dirty="0" smtClean="0"/>
              <a:t>A HDD az angol  nevének „</a:t>
            </a:r>
            <a:r>
              <a:rPr lang="hu-HU" sz="2400" i="1" dirty="0" err="1" smtClean="0"/>
              <a:t>hard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disk</a:t>
            </a:r>
            <a:r>
              <a:rPr lang="hu-HU" sz="2400" i="1" dirty="0" smtClean="0"/>
              <a:t> drive</a:t>
            </a:r>
            <a:r>
              <a:rPr lang="hu-HU" sz="2500" dirty="0" smtClean="0"/>
              <a:t>” rövidítése.</a:t>
            </a:r>
          </a:p>
          <a:p>
            <a:pPr algn="just" eaLnBrk="1" hangingPunct="1">
              <a:buFont typeface="Wingdings 2" pitchFamily="18" charset="2"/>
              <a:buNone/>
              <a:defRPr/>
            </a:pPr>
            <a:r>
              <a:rPr lang="hu-HU" sz="25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Külső winchesterek</a:t>
            </a:r>
            <a:r>
              <a:rPr lang="hu-HU" sz="2500" dirty="0" smtClean="0">
                <a:solidFill>
                  <a:srgbClr val="FF0000"/>
                </a:solidFill>
              </a:rPr>
              <a:t>, </a:t>
            </a:r>
            <a:r>
              <a:rPr lang="hu-HU" sz="25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mobilrack</a:t>
            </a:r>
            <a:r>
              <a:rPr lang="hu-HU" sz="2500" dirty="0" err="1" smtClean="0">
                <a:solidFill>
                  <a:srgbClr val="FF0000"/>
                </a:solidFill>
              </a:rPr>
              <a:t>ok</a:t>
            </a:r>
            <a:r>
              <a:rPr lang="hu-HU" sz="2500" dirty="0" smtClean="0"/>
              <a:t> </a:t>
            </a:r>
          </a:p>
          <a:p>
            <a:pPr algn="just" eaLnBrk="1" hangingPunct="1">
              <a:buFont typeface="Wingdings 2" pitchFamily="18" charset="2"/>
              <a:buNone/>
              <a:defRPr/>
            </a:pPr>
            <a:r>
              <a:rPr lang="hu-HU" sz="2500" dirty="0" smtClean="0"/>
              <a:t>A </a:t>
            </a:r>
            <a:r>
              <a:rPr lang="hu-HU" sz="2500" dirty="0" err="1" smtClean="0"/>
              <a:t>mobilrack</a:t>
            </a:r>
            <a:r>
              <a:rPr lang="hu-HU" sz="2500" dirty="0" smtClean="0"/>
              <a:t> egy gépből kiemelhető merevlemez.</a:t>
            </a:r>
          </a:p>
          <a:p>
            <a:pPr algn="just" eaLnBrk="1" hangingPunct="1">
              <a:buFont typeface="Wingdings 2" pitchFamily="18" charset="2"/>
              <a:buNone/>
              <a:defRPr/>
            </a:pPr>
            <a:r>
              <a:rPr lang="hu-HU" sz="2500" dirty="0" smtClean="0"/>
              <a:t>A külső merevlemezek bőrtokkal borítottak, általában lassabbak, mint a belső merevlemez.</a:t>
            </a:r>
          </a:p>
        </p:txBody>
      </p:sp>
      <p:pic>
        <p:nvPicPr>
          <p:cNvPr id="3074" name="Picture 2" descr="C:\Documents and Settings\tanulo\Asztal\wincheste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669510">
            <a:off x="7396163" y="5389563"/>
            <a:ext cx="1454150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ép 5" descr="merevlemez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15000"/>
            <a:ext cx="1571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3700" dirty="0" err="1" smtClean="0">
                <a:solidFill>
                  <a:srgbClr val="002060"/>
                </a:solidFill>
              </a:rPr>
              <a:t>Pendrive</a:t>
            </a:r>
            <a:r>
              <a:rPr lang="hu-HU" sz="3700" dirty="0" smtClean="0"/>
              <a:t> (</a:t>
            </a:r>
            <a:r>
              <a:rPr lang="hu-HU" sz="3700" i="1" dirty="0" err="1" smtClean="0"/>
              <a:t>USB-flash</a:t>
            </a:r>
            <a:r>
              <a:rPr lang="hu-HU" sz="3700" dirty="0" smtClean="0"/>
              <a:t>)</a:t>
            </a:r>
            <a:endParaRPr lang="hu-HU" sz="37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hu-HU" sz="2500" smtClean="0"/>
              <a:t>A Pendrive olyan elektronikus háttértár, ami egy </a:t>
            </a:r>
            <a:r>
              <a:rPr lang="hu-HU" sz="2500" i="1" smtClean="0"/>
              <a:t>USB csatlakoztatóval egybeépített flash memória</a:t>
            </a:r>
            <a:r>
              <a:rPr lang="hu-HU" sz="2500" smtClean="0"/>
              <a:t>.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hu-HU" sz="2500" smtClean="0"/>
              <a:t>Kapacitása 8 MB-től 256 GB-ig terjed. Tíz éve fejlesztették ki, napjaink legismertebb adathordozója.</a:t>
            </a:r>
          </a:p>
        </p:txBody>
      </p:sp>
      <p:pic>
        <p:nvPicPr>
          <p:cNvPr id="4" name="Kép 3" descr="pendrive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688" y="4619625"/>
            <a:ext cx="223837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Kép 4" descr="pendrive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0" y="4786313"/>
            <a:ext cx="1141413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ép 5" descr="pendrive2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4334160">
            <a:off x="3571875" y="4643438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Kép 6" descr="pendrivegold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4085133">
            <a:off x="2714625" y="5143501"/>
            <a:ext cx="1906587" cy="139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>
                <a:solidFill>
                  <a:srgbClr val="002060"/>
                </a:solidFill>
              </a:rPr>
              <a:t>Memóriakártyák</a:t>
            </a:r>
            <a:r>
              <a:rPr lang="hu-HU" dirty="0" smtClean="0"/>
              <a:t> (</a:t>
            </a:r>
            <a:r>
              <a:rPr lang="hu-HU" dirty="0" err="1" smtClean="0"/>
              <a:t>flash</a:t>
            </a:r>
            <a:r>
              <a:rPr lang="hu-HU" dirty="0" smtClean="0"/>
              <a:t> memória)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hu-HU" sz="2500" smtClean="0"/>
              <a:t>Akárcsak a pendrvie, a kártyahasználat sem idősebb 10-15 évnél.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hu-HU" sz="2500" smtClean="0"/>
              <a:t>A legismertebb a </a:t>
            </a:r>
            <a:r>
              <a:rPr lang="hu-HU" sz="2400" i="1" smtClean="0"/>
              <a:t>microSD</a:t>
            </a:r>
            <a:r>
              <a:rPr lang="hu-HU" sz="2400" smtClean="0"/>
              <a:t>, ami a </a:t>
            </a:r>
            <a:r>
              <a:rPr lang="hu-HU" sz="2400" i="1" smtClean="0"/>
              <a:t>Secure Digital</a:t>
            </a:r>
            <a:r>
              <a:rPr lang="hu-HU" sz="2500" i="1" smtClean="0"/>
              <a:t> </a:t>
            </a:r>
            <a:r>
              <a:rPr lang="hu-HU" sz="2500" smtClean="0"/>
              <a:t>legkisebb változata. Telefonokba, fényképezőgépekbe használatos. 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hu-HU" sz="2500" smtClean="0"/>
              <a:t>Kapacitásuk széles skálán mozog, 64 MB-tól egészen 64 GB-ig.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hu-HU" sz="2500" smtClean="0"/>
              <a:t>Több fajtájuk van:</a:t>
            </a:r>
          </a:p>
          <a:p>
            <a:pPr algn="just" eaLnBrk="1" hangingPunct="1"/>
            <a:r>
              <a:rPr lang="hu-HU" sz="2500" smtClean="0"/>
              <a:t>XD</a:t>
            </a:r>
          </a:p>
          <a:p>
            <a:pPr algn="just" eaLnBrk="1" hangingPunct="1"/>
            <a:r>
              <a:rPr lang="hu-HU" sz="2500" smtClean="0"/>
              <a:t>Mentéskártya – Játékkártya</a:t>
            </a:r>
          </a:p>
          <a:p>
            <a:pPr algn="just" eaLnBrk="1" hangingPunct="1"/>
            <a:r>
              <a:rPr lang="hu-HU" sz="2500" smtClean="0"/>
              <a:t>Secure Digital</a:t>
            </a:r>
            <a:endParaRPr lang="hu-HU" sz="2400" smtClean="0"/>
          </a:p>
        </p:txBody>
      </p:sp>
      <p:pic>
        <p:nvPicPr>
          <p:cNvPr id="4" name="Kép 3" descr="memoriakartya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7888" y="4429125"/>
            <a:ext cx="3186112" cy="317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 descr="cd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4857750"/>
            <a:ext cx="2000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3700" dirty="0" smtClean="0">
                <a:solidFill>
                  <a:srgbClr val="002060"/>
                </a:solidFill>
              </a:rPr>
              <a:t>Optikai</a:t>
            </a:r>
            <a:r>
              <a:rPr lang="hu-HU" sz="3700" dirty="0" smtClean="0"/>
              <a:t> háttértárolók</a:t>
            </a:r>
            <a:endParaRPr lang="hu-HU" sz="37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614738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hu-HU" sz="2500" smtClean="0"/>
              <a:t>Az angol </a:t>
            </a:r>
            <a:r>
              <a:rPr lang="hu-HU" sz="2500" i="1" smtClean="0"/>
              <a:t>Compact Disc </a:t>
            </a:r>
            <a:r>
              <a:rPr lang="hu-HU" sz="2500" smtClean="0"/>
              <a:t>rövidítése, magyarul kompaktlemez. 1970-ben hozták létre a CD-t. Kapacitása általánosan </a:t>
            </a:r>
            <a:r>
              <a:rPr lang="hu-HU" sz="2500" i="1" smtClean="0"/>
              <a:t>700 MB</a:t>
            </a:r>
            <a:r>
              <a:rPr lang="hu-HU" sz="2500" smtClean="0"/>
              <a:t>, de lehet akár 900 MB-s is.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hu-HU" sz="2500" smtClean="0"/>
              <a:t>Hang, kép, valamint adat digitális formátumú tárolására használatos. A lemez használatához CD 		meghajtó szükséges.</a:t>
            </a:r>
          </a:p>
        </p:txBody>
      </p:sp>
      <p:sp>
        <p:nvSpPr>
          <p:cNvPr id="4" name="Fazetta 3"/>
          <p:cNvSpPr/>
          <p:nvPr/>
        </p:nvSpPr>
        <p:spPr>
          <a:xfrm>
            <a:off x="1357290" y="1000108"/>
            <a:ext cx="2143140" cy="500066"/>
          </a:xfrm>
          <a:prstGeom prst="bevel">
            <a:avLst/>
          </a:prstGeom>
          <a:solidFill>
            <a:srgbClr val="0070C0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90500" dist="228600" dir="2700000" sy="90000" rotWithShape="0">
              <a:srgbClr val="000000">
                <a:alpha val="255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/>
              <a:t>CD</a:t>
            </a:r>
          </a:p>
        </p:txBody>
      </p:sp>
      <p:sp>
        <p:nvSpPr>
          <p:cNvPr id="5" name="Fazetta 4"/>
          <p:cNvSpPr/>
          <p:nvPr/>
        </p:nvSpPr>
        <p:spPr>
          <a:xfrm>
            <a:off x="3571868" y="1000108"/>
            <a:ext cx="2143140" cy="500066"/>
          </a:xfrm>
          <a:prstGeom prst="bevel">
            <a:avLst/>
          </a:prstGeom>
          <a:solidFill>
            <a:srgbClr val="0070C0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90500" dist="228600" dir="2700000" sy="90000" rotWithShape="0">
              <a:srgbClr val="000000">
                <a:alpha val="255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/>
              <a:t>DVD</a:t>
            </a:r>
          </a:p>
        </p:txBody>
      </p:sp>
      <p:sp>
        <p:nvSpPr>
          <p:cNvPr id="6" name="Fazetta 5"/>
          <p:cNvSpPr/>
          <p:nvPr/>
        </p:nvSpPr>
        <p:spPr>
          <a:xfrm>
            <a:off x="5786446" y="1000108"/>
            <a:ext cx="2143140" cy="500066"/>
          </a:xfrm>
          <a:prstGeom prst="bevel">
            <a:avLst/>
          </a:prstGeom>
          <a:solidFill>
            <a:srgbClr val="0070C0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90500" dist="228600" dir="2700000" sy="90000" rotWithShape="0">
              <a:srgbClr val="000000">
                <a:alpha val="255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 err="1"/>
              <a:t>Blu-ray</a:t>
            </a:r>
            <a:endParaRPr lang="hu-HU" dirty="0"/>
          </a:p>
        </p:txBody>
      </p:sp>
      <p:sp>
        <p:nvSpPr>
          <p:cNvPr id="9" name="Téglalap 8"/>
          <p:cNvSpPr>
            <a:spLocks noChangeArrowheads="1"/>
          </p:cNvSpPr>
          <p:nvPr/>
        </p:nvSpPr>
        <p:spPr bwMode="auto">
          <a:xfrm>
            <a:off x="2786063" y="5214938"/>
            <a:ext cx="5857875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hu-HU" sz="2500">
                <a:latin typeface="Book Antiqua" pitchFamily="18" charset="0"/>
              </a:rPr>
              <a:t>Létezik egyszer (CD-R, CD+R) és többször (CD-RW) írható változata is.</a:t>
            </a:r>
          </a:p>
        </p:txBody>
      </p:sp>
      <p:sp>
        <p:nvSpPr>
          <p:cNvPr id="10" name="Tartalom helye 2"/>
          <p:cNvSpPr txBox="1">
            <a:spLocks/>
          </p:cNvSpPr>
          <p:nvPr/>
        </p:nvSpPr>
        <p:spPr>
          <a:xfrm>
            <a:off x="500063" y="1928813"/>
            <a:ext cx="8229600" cy="36147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48640" indent="-411480" algn="just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endParaRPr lang="hu-HU" sz="25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2" name="Kép 11" descr="DVD2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5" y="4859338"/>
            <a:ext cx="2071688" cy="199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artalom helye 2"/>
          <p:cNvSpPr txBox="1">
            <a:spLocks/>
          </p:cNvSpPr>
          <p:nvPr/>
        </p:nvSpPr>
        <p:spPr>
          <a:xfrm>
            <a:off x="428625" y="1500188"/>
            <a:ext cx="8229600" cy="3429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548640" indent="-411480" algn="just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hu-HU" sz="2500" dirty="0">
                <a:solidFill>
                  <a:srgbClr val="002060"/>
                </a:solidFill>
                <a:latin typeface="+mn-lt"/>
              </a:rPr>
              <a:t>A DVD az angol </a:t>
            </a:r>
            <a:r>
              <a:rPr lang="hu-HU" sz="2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</a:t>
            </a:r>
            <a:r>
              <a:rPr lang="hu-HU" sz="2500" dirty="0">
                <a:solidFill>
                  <a:srgbClr val="002060"/>
                </a:solidFill>
                <a:latin typeface="+mn-lt"/>
              </a:rPr>
              <a:t>igital </a:t>
            </a:r>
            <a:r>
              <a:rPr lang="hu-HU" sz="2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</a:t>
            </a:r>
            <a:r>
              <a:rPr lang="hu-HU" sz="2500" dirty="0" err="1">
                <a:solidFill>
                  <a:srgbClr val="002060"/>
                </a:solidFill>
                <a:latin typeface="+mn-lt"/>
              </a:rPr>
              <a:t>ersatile</a:t>
            </a:r>
            <a:r>
              <a:rPr lang="hu-HU" sz="2500" dirty="0">
                <a:solidFill>
                  <a:srgbClr val="002060"/>
                </a:solidFill>
                <a:latin typeface="+mn-lt"/>
              </a:rPr>
              <a:t> </a:t>
            </a:r>
            <a:r>
              <a:rPr lang="hu-HU" sz="2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</a:t>
            </a:r>
            <a:r>
              <a:rPr lang="hu-HU" sz="2500" dirty="0" err="1">
                <a:solidFill>
                  <a:srgbClr val="002060"/>
                </a:solidFill>
                <a:latin typeface="+mn-lt"/>
              </a:rPr>
              <a:t>isc</a:t>
            </a:r>
            <a:r>
              <a:rPr lang="hu-HU" sz="2500" dirty="0">
                <a:solidFill>
                  <a:srgbClr val="002060"/>
                </a:solidFill>
                <a:latin typeface="+mn-lt"/>
              </a:rPr>
              <a:t> rövidítése, magyarul digitális sokoldalú lemez. A 90-es években fejlesztették ki eredetileg képek kiváló minőségű tárolására. Később a </a:t>
            </a:r>
            <a:r>
              <a:rPr lang="hu-HU" sz="2800" dirty="0">
                <a:solidFill>
                  <a:srgbClr val="002060"/>
                </a:solidFill>
                <a:latin typeface="Times New Roman"/>
              </a:rPr>
              <a:t>mozifilmek házi lejátszása iránti</a:t>
            </a:r>
            <a:r>
              <a:rPr lang="hu-HU" sz="2500" dirty="0">
                <a:solidFill>
                  <a:srgbClr val="002060"/>
                </a:solidFill>
                <a:latin typeface="+mn-lt"/>
              </a:rPr>
              <a:t> érdeklődéssel híressé vált.</a:t>
            </a:r>
          </a:p>
          <a:p>
            <a:pPr marL="548640" indent="-411480" algn="just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hu-HU" sz="2500" dirty="0">
                <a:solidFill>
                  <a:srgbClr val="002060"/>
                </a:solidFill>
                <a:latin typeface="+mn-lt"/>
              </a:rPr>
              <a:t>A DVD megnövelt adatsűrűségű optikai tároló. Működése, írása-olvasása a CD-vel megegyezik, azzal a különbséggel, hogy a lemezt kisebb hullámhosszúságú fény olvassa.</a:t>
            </a:r>
          </a:p>
        </p:txBody>
      </p:sp>
      <p:sp>
        <p:nvSpPr>
          <p:cNvPr id="14" name="Téglalap 13"/>
          <p:cNvSpPr>
            <a:spLocks noChangeArrowheads="1"/>
          </p:cNvSpPr>
          <p:nvPr/>
        </p:nvSpPr>
        <p:spPr bwMode="auto">
          <a:xfrm>
            <a:off x="2786063" y="5214938"/>
            <a:ext cx="6357937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hu-HU" sz="2500">
                <a:solidFill>
                  <a:srgbClr val="002060"/>
                </a:solidFill>
                <a:latin typeface="Book Antiqua" pitchFamily="18" charset="0"/>
              </a:rPr>
              <a:t>A DVD-k között is létezik egyszer, és többször írható. Kapacitása 4,7 GB-tól  8,5 GB-ig terjed, kevésbé ismert a 17 GB-s.</a:t>
            </a:r>
          </a:p>
        </p:txBody>
      </p:sp>
      <p:sp>
        <p:nvSpPr>
          <p:cNvPr id="15" name="Tartalom helye 2"/>
          <p:cNvSpPr txBox="1">
            <a:spLocks/>
          </p:cNvSpPr>
          <p:nvPr/>
        </p:nvSpPr>
        <p:spPr>
          <a:xfrm>
            <a:off x="428596" y="1643050"/>
            <a:ext cx="8229600" cy="3429024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lnSpcReduction="10000"/>
          </a:bodyPr>
          <a:lstStyle/>
          <a:p>
            <a:pPr marL="548640" indent="-411480" algn="just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hu-HU" sz="25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A </a:t>
            </a:r>
            <a:r>
              <a:rPr lang="hu-HU" sz="25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Blu-ray</a:t>
            </a:r>
            <a:r>
              <a:rPr lang="hu-HU" sz="25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nagy tárolókapacitású digitális optikai lemez. Pár éve fejlesztették ki. Kapacitása általában 25 GB felett áll, akár 50 GB-os is lehet.</a:t>
            </a:r>
          </a:p>
          <a:p>
            <a:pPr marL="548640" indent="-411480" algn="just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hu-HU" sz="25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Lejátszása speciális lejátszót igényel, mely magas ára miatt még nem elterjedt, de már növekszik az érdeklődés. </a:t>
            </a:r>
          </a:p>
          <a:p>
            <a:pPr marL="548640" indent="-411480" algn="just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hu-HU" sz="25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Képes mozi, és televízió minőségű hanganyag, és film eltárolására, közvetlen felvételére. Így akár egy lemezről egy szélesvásznú film is megtekinthető.</a:t>
            </a:r>
          </a:p>
        </p:txBody>
      </p:sp>
      <p:pic>
        <p:nvPicPr>
          <p:cNvPr id="16" name="Kép 15" descr="blu-ray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" y="4786313"/>
            <a:ext cx="2236788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2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9" grpId="0"/>
      <p:bldP spid="9" grpId="1"/>
      <p:bldP spid="10" grpId="0" build="p"/>
      <p:bldP spid="10" grpId="1" build="p"/>
      <p:bldP spid="13" grpId="0" build="p"/>
      <p:bldP spid="13" grpId="1" build="p"/>
      <p:bldP spid="14" grpId="0"/>
      <p:bldP spid="14" grpId="1"/>
      <p:bldP spid="15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3700" dirty="0" smtClean="0">
                <a:solidFill>
                  <a:schemeClr val="accent1">
                    <a:lumMod val="75000"/>
                  </a:schemeClr>
                </a:solidFill>
              </a:rPr>
              <a:t>Érdekességek</a:t>
            </a:r>
            <a:endParaRPr lang="hu-HU" sz="37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0063" y="1214438"/>
            <a:ext cx="8229600" cy="4714875"/>
          </a:xfrm>
        </p:spPr>
        <p:txBody>
          <a:bodyPr>
            <a:normAutofit lnSpcReduction="1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hu-HU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Tudtad-e</a:t>
            </a:r>
            <a:r>
              <a:rPr lang="hu-HU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hu-HU" sz="2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hu-HU" sz="2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elsőként készített lemez 11 cm átmérőjű volt, mert kikötés volt, hogy az eszköznek egy ingzsebben is el kellett férjen.  Az első lemez azért 74 volt perces, mert ennyi ideig tartott a kedvenc zenéje a feltalálónak!</a:t>
            </a:r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hu-HU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Tudtad-e</a:t>
            </a:r>
            <a:r>
              <a:rPr lang="hu-HU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hu-HU" sz="2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hu-HU" sz="2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Hogy a merevlemezt azért nevezik winchesternek, mert az első merevlemez ismétlődő sorozatú volt, mint a winchester nevű puska.</a:t>
            </a:r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hu-HU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Tudtad-e</a:t>
            </a:r>
            <a:r>
              <a:rPr lang="hu-HU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hu-HU" sz="2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hu-HU" sz="2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Hogy a </a:t>
            </a:r>
            <a:r>
              <a:rPr lang="hu-HU" sz="22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pendrive</a:t>
            </a:r>
            <a:r>
              <a:rPr lang="hu-HU" sz="2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(lefordítva: kulcstartó, tollmeghajtó) azért lett kifejlesztve, hogy a kulcstartón hordozható, védett memóriakártya díszeleghessen?</a:t>
            </a:r>
            <a:endParaRPr lang="hu-HU" sz="2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Egyenes összekötő 35"/>
          <p:cNvCxnSpPr/>
          <p:nvPr/>
        </p:nvCxnSpPr>
        <p:spPr>
          <a:xfrm rot="5400000">
            <a:off x="5858669" y="1642269"/>
            <a:ext cx="3286125" cy="158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pPr>
              <a:defRPr/>
            </a:pPr>
            <a:r>
              <a:rPr lang="hu-HU" sz="3000" dirty="0" smtClean="0"/>
              <a:t>Ellenőrző feladatok</a:t>
            </a:r>
            <a:endParaRPr lang="hu-HU" sz="3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8625" y="1000125"/>
            <a:ext cx="6357938" cy="2500313"/>
          </a:xfrm>
        </p:spPr>
        <p:txBody>
          <a:bodyPr/>
          <a:lstStyle/>
          <a:p>
            <a:pPr algn="just">
              <a:buFont typeface="Wingdings 2" pitchFamily="18" charset="2"/>
              <a:buNone/>
              <a:defRPr/>
            </a:pPr>
            <a:r>
              <a:rPr lang="hu-HU" sz="1800" dirty="0" smtClean="0">
                <a:solidFill>
                  <a:srgbClr val="002060"/>
                </a:solidFill>
              </a:rPr>
              <a:t>Igaz vagy Hamis?</a:t>
            </a:r>
          </a:p>
          <a:p>
            <a:pPr marL="593725" indent="-457200" algn="just">
              <a:buFont typeface="Wingdings 2" pitchFamily="18" charset="2"/>
              <a:buAutoNum type="arabicPeriod"/>
              <a:defRPr/>
            </a:pPr>
            <a:r>
              <a:rPr lang="hu-HU" sz="1800" dirty="0" smtClean="0">
                <a:solidFill>
                  <a:srgbClr val="002060"/>
                </a:solidFill>
              </a:rPr>
              <a:t>A </a:t>
            </a:r>
            <a:r>
              <a:rPr lang="hu-HU" sz="1800" dirty="0" err="1" smtClean="0">
                <a:solidFill>
                  <a:srgbClr val="002060"/>
                </a:solidFill>
              </a:rPr>
              <a:t>Pendrive</a:t>
            </a:r>
            <a:r>
              <a:rPr lang="hu-HU" sz="1800" dirty="0" smtClean="0">
                <a:solidFill>
                  <a:srgbClr val="002060"/>
                </a:solidFill>
              </a:rPr>
              <a:t> napjaink legismertebb adattárolója.</a:t>
            </a:r>
          </a:p>
          <a:p>
            <a:pPr marL="593725" indent="-457200" algn="just">
              <a:buFont typeface="Wingdings 2" pitchFamily="18" charset="2"/>
              <a:buAutoNum type="arabicPeriod"/>
              <a:defRPr/>
            </a:pPr>
            <a:r>
              <a:rPr lang="hu-HU" sz="1800" dirty="0" smtClean="0">
                <a:solidFill>
                  <a:srgbClr val="002060"/>
                </a:solidFill>
              </a:rPr>
              <a:t>A Merevlemez a számítógép nélkülözhetetlen kelléke.</a:t>
            </a:r>
          </a:p>
          <a:p>
            <a:pPr marL="593725" indent="-457200" algn="just">
              <a:buFont typeface="Wingdings 2" pitchFamily="18" charset="2"/>
              <a:buAutoNum type="arabicPeriod"/>
              <a:defRPr/>
            </a:pPr>
            <a:r>
              <a:rPr lang="hu-HU" sz="1800" dirty="0" smtClean="0">
                <a:solidFill>
                  <a:srgbClr val="002060"/>
                </a:solidFill>
              </a:rPr>
              <a:t>A Floppy fényképezőgépek, telefonok adattárolója.</a:t>
            </a:r>
          </a:p>
          <a:p>
            <a:pPr marL="593725" indent="-457200" algn="just">
              <a:buFont typeface="Wingdings 2" pitchFamily="18" charset="2"/>
              <a:buAutoNum type="arabicPeriod"/>
              <a:defRPr/>
            </a:pPr>
            <a:r>
              <a:rPr lang="hu-HU" sz="1800" dirty="0" smtClean="0">
                <a:solidFill>
                  <a:srgbClr val="002060"/>
                </a:solidFill>
              </a:rPr>
              <a:t>A </a:t>
            </a:r>
            <a:r>
              <a:rPr lang="hu-HU" sz="1800" dirty="0" err="1" smtClean="0">
                <a:solidFill>
                  <a:srgbClr val="002060"/>
                </a:solidFill>
              </a:rPr>
              <a:t>Blu-ray</a:t>
            </a:r>
            <a:r>
              <a:rPr lang="hu-HU" sz="1800" dirty="0" smtClean="0">
                <a:solidFill>
                  <a:srgbClr val="002060"/>
                </a:solidFill>
              </a:rPr>
              <a:t> </a:t>
            </a:r>
            <a:r>
              <a:rPr lang="hu-HU" sz="1800" dirty="0" err="1" smtClean="0">
                <a:solidFill>
                  <a:srgbClr val="002060"/>
                </a:solidFill>
              </a:rPr>
              <a:t>a</a:t>
            </a:r>
            <a:r>
              <a:rPr lang="hu-HU" sz="1800" dirty="0" smtClean="0">
                <a:solidFill>
                  <a:srgbClr val="002060"/>
                </a:solidFill>
              </a:rPr>
              <a:t> legkisebb kapacitású optikai lemez.</a:t>
            </a:r>
          </a:p>
          <a:p>
            <a:pPr marL="593725" indent="-457200" algn="just">
              <a:buFont typeface="Wingdings 2" pitchFamily="18" charset="2"/>
              <a:buAutoNum type="arabicPeriod"/>
              <a:defRPr/>
            </a:pPr>
            <a:r>
              <a:rPr lang="hu-HU" sz="1800" dirty="0" smtClean="0">
                <a:solidFill>
                  <a:srgbClr val="002060"/>
                </a:solidFill>
              </a:rPr>
              <a:t>A </a:t>
            </a:r>
            <a:r>
              <a:rPr lang="hu-HU" sz="1800" dirty="0" err="1" smtClean="0">
                <a:solidFill>
                  <a:srgbClr val="002060"/>
                </a:solidFill>
              </a:rPr>
              <a:t>Pendrive</a:t>
            </a:r>
            <a:r>
              <a:rPr lang="hu-HU" sz="1800" dirty="0" smtClean="0">
                <a:solidFill>
                  <a:srgbClr val="002060"/>
                </a:solidFill>
              </a:rPr>
              <a:t> elektronikus háttértár.</a:t>
            </a:r>
          </a:p>
          <a:p>
            <a:pPr marL="593725" indent="-457200" algn="just">
              <a:buFont typeface="Wingdings 2" pitchFamily="18" charset="2"/>
              <a:buAutoNum type="arabicPeriod"/>
              <a:defRPr/>
            </a:pPr>
            <a:r>
              <a:rPr lang="hu-HU" sz="1800" dirty="0" smtClean="0">
                <a:solidFill>
                  <a:srgbClr val="002060"/>
                </a:solidFill>
              </a:rPr>
              <a:t>A háttértár áramforrást igénylő memória.</a:t>
            </a:r>
            <a:endParaRPr lang="hu-HU" sz="1800" dirty="0">
              <a:solidFill>
                <a:srgbClr val="002060"/>
              </a:solidFill>
            </a:endParaRPr>
          </a:p>
        </p:txBody>
      </p:sp>
      <p:sp>
        <p:nvSpPr>
          <p:cNvPr id="4" name="Fazetta 3"/>
          <p:cNvSpPr/>
          <p:nvPr/>
        </p:nvSpPr>
        <p:spPr>
          <a:xfrm>
            <a:off x="6072198" y="1357298"/>
            <a:ext cx="1071570" cy="285752"/>
          </a:xfrm>
          <a:prstGeom prst="bevel">
            <a:avLst/>
          </a:prstGeom>
          <a:solidFill>
            <a:srgbClr val="002060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90500" dist="228600" dir="2700000" sy="90000" rotWithShape="0">
              <a:srgbClr val="000000">
                <a:alpha val="255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Igaz</a:t>
            </a:r>
          </a:p>
        </p:txBody>
      </p:sp>
      <p:sp>
        <p:nvSpPr>
          <p:cNvPr id="5" name="Fazetta 4"/>
          <p:cNvSpPr/>
          <p:nvPr/>
        </p:nvSpPr>
        <p:spPr>
          <a:xfrm>
            <a:off x="6715140" y="1714488"/>
            <a:ext cx="1071570" cy="285752"/>
          </a:xfrm>
          <a:prstGeom prst="bevel">
            <a:avLst/>
          </a:prstGeom>
          <a:solidFill>
            <a:srgbClr val="002060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90500" dist="228600" dir="2700000" sy="90000" rotWithShape="0">
              <a:srgbClr val="000000">
                <a:alpha val="255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Igaz</a:t>
            </a:r>
          </a:p>
        </p:txBody>
      </p:sp>
      <p:sp>
        <p:nvSpPr>
          <p:cNvPr id="6" name="Fazetta 5"/>
          <p:cNvSpPr/>
          <p:nvPr/>
        </p:nvSpPr>
        <p:spPr>
          <a:xfrm>
            <a:off x="5500694" y="2714620"/>
            <a:ext cx="1071570" cy="285752"/>
          </a:xfrm>
          <a:prstGeom prst="bevel">
            <a:avLst/>
          </a:prstGeom>
          <a:solidFill>
            <a:srgbClr val="002060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90500" dist="228600" dir="2700000" sy="90000" rotWithShape="0">
              <a:srgbClr val="000000">
                <a:alpha val="255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Igaz</a:t>
            </a:r>
          </a:p>
        </p:txBody>
      </p:sp>
      <p:sp>
        <p:nvSpPr>
          <p:cNvPr id="7" name="Fazetta 6"/>
          <p:cNvSpPr/>
          <p:nvPr/>
        </p:nvSpPr>
        <p:spPr>
          <a:xfrm>
            <a:off x="6429388" y="2071678"/>
            <a:ext cx="1071570" cy="285752"/>
          </a:xfrm>
          <a:prstGeom prst="bevel">
            <a:avLst/>
          </a:prstGeom>
          <a:solidFill>
            <a:srgbClr val="FFC00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90500" dist="228600" dir="2700000" sy="90000" rotWithShape="0">
              <a:srgbClr val="000000">
                <a:alpha val="255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Hamis</a:t>
            </a:r>
          </a:p>
        </p:txBody>
      </p:sp>
      <p:sp>
        <p:nvSpPr>
          <p:cNvPr id="8" name="Fazetta 7"/>
          <p:cNvSpPr/>
          <p:nvPr/>
        </p:nvSpPr>
        <p:spPr>
          <a:xfrm>
            <a:off x="6429388" y="3071810"/>
            <a:ext cx="1071570" cy="285752"/>
          </a:xfrm>
          <a:prstGeom prst="bevel">
            <a:avLst/>
          </a:prstGeom>
          <a:solidFill>
            <a:srgbClr val="FFC00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90500" dist="228600" dir="2700000" sy="90000" rotWithShape="0">
              <a:srgbClr val="000000">
                <a:alpha val="255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Hamis</a:t>
            </a:r>
          </a:p>
        </p:txBody>
      </p:sp>
      <p:sp>
        <p:nvSpPr>
          <p:cNvPr id="9" name="Fazetta 8"/>
          <p:cNvSpPr/>
          <p:nvPr/>
        </p:nvSpPr>
        <p:spPr>
          <a:xfrm>
            <a:off x="6429388" y="2357430"/>
            <a:ext cx="1071570" cy="285752"/>
          </a:xfrm>
          <a:prstGeom prst="bevel">
            <a:avLst/>
          </a:prstGeom>
          <a:solidFill>
            <a:srgbClr val="FFC00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90500" dist="228600" dir="2700000" sy="90000" rotWithShape="0">
              <a:srgbClr val="000000">
                <a:alpha val="255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Hamis</a:t>
            </a:r>
          </a:p>
        </p:txBody>
      </p:sp>
      <p:sp>
        <p:nvSpPr>
          <p:cNvPr id="10" name="Tartalom helye 2"/>
          <p:cNvSpPr txBox="1">
            <a:spLocks/>
          </p:cNvSpPr>
          <p:nvPr/>
        </p:nvSpPr>
        <p:spPr bwMode="auto">
          <a:xfrm>
            <a:off x="0" y="3571875"/>
            <a:ext cx="6357938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7688" indent="-411163" algn="just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  <a:defRPr/>
            </a:pPr>
            <a:r>
              <a:rPr lang="hu-HU" dirty="0">
                <a:solidFill>
                  <a:srgbClr val="002060"/>
                </a:solidFill>
                <a:latin typeface="+mn-lt"/>
              </a:rPr>
              <a:t>Egészítsd ki a mondatot!</a:t>
            </a:r>
          </a:p>
          <a:p>
            <a:pPr marL="593725" indent="-457200" algn="just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AutoNum type="arabicPeriod"/>
              <a:tabLst>
                <a:tab pos="4313238" algn="l"/>
              </a:tabLst>
              <a:defRPr/>
            </a:pPr>
            <a:r>
              <a:rPr lang="hu-HU" dirty="0">
                <a:solidFill>
                  <a:srgbClr val="002060"/>
                </a:solidFill>
                <a:latin typeface="+mn-lt"/>
              </a:rPr>
              <a:t>Az Optikai lemez a ____________.</a:t>
            </a:r>
          </a:p>
          <a:p>
            <a:pPr marL="593725" indent="-457200" algn="just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AutoNum type="arabicPeriod"/>
              <a:defRPr/>
            </a:pPr>
            <a:r>
              <a:rPr lang="hu-HU" dirty="0">
                <a:solidFill>
                  <a:srgbClr val="002060"/>
                </a:solidFill>
                <a:latin typeface="+mn-lt"/>
              </a:rPr>
              <a:t>A </a:t>
            </a:r>
            <a:r>
              <a:rPr lang="hu-HU" dirty="0" err="1">
                <a:solidFill>
                  <a:srgbClr val="002060"/>
                </a:solidFill>
                <a:latin typeface="+mn-lt"/>
              </a:rPr>
              <a:t>Pendrive</a:t>
            </a:r>
            <a:r>
              <a:rPr lang="hu-HU" dirty="0">
                <a:solidFill>
                  <a:srgbClr val="002060"/>
                </a:solidFill>
                <a:latin typeface="+mn-lt"/>
              </a:rPr>
              <a:t> nem más, mint egy ____________ egybeépített </a:t>
            </a:r>
            <a:r>
              <a:rPr lang="hu-HU" dirty="0" err="1">
                <a:solidFill>
                  <a:srgbClr val="002060"/>
                </a:solidFill>
                <a:latin typeface="+mn-lt"/>
              </a:rPr>
              <a:t>flash</a:t>
            </a:r>
            <a:r>
              <a:rPr lang="hu-HU" dirty="0">
                <a:solidFill>
                  <a:srgbClr val="002060"/>
                </a:solidFill>
                <a:latin typeface="+mn-lt"/>
              </a:rPr>
              <a:t> memória.</a:t>
            </a:r>
          </a:p>
          <a:p>
            <a:pPr marL="593725" indent="-457200" algn="just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AutoNum type="arabicPeriod"/>
              <a:defRPr/>
            </a:pPr>
            <a:r>
              <a:rPr lang="hu-HU" dirty="0">
                <a:solidFill>
                  <a:srgbClr val="002060"/>
                </a:solidFill>
                <a:latin typeface="+mn-lt"/>
              </a:rPr>
              <a:t>A DVD </a:t>
            </a:r>
            <a:r>
              <a:rPr lang="hu-HU" dirty="0" smtClean="0">
                <a:solidFill>
                  <a:srgbClr val="002060"/>
                </a:solidFill>
                <a:latin typeface="+mn-lt"/>
              </a:rPr>
              <a:t>___________________ </a:t>
            </a:r>
            <a:r>
              <a:rPr lang="hu-HU" dirty="0">
                <a:solidFill>
                  <a:srgbClr val="002060"/>
                </a:solidFill>
                <a:latin typeface="+mn-lt"/>
              </a:rPr>
              <a:t>optikai tároló.</a:t>
            </a:r>
            <a:endParaRPr lang="hu-HU" dirty="0">
              <a:solidFill>
                <a:srgbClr val="002060"/>
              </a:solidFill>
              <a:latin typeface="+mn-lt"/>
            </a:endParaRPr>
          </a:p>
          <a:p>
            <a:pPr marL="593725" indent="-457200" algn="just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AutoNum type="arabicPeriod"/>
              <a:defRPr/>
            </a:pPr>
            <a:r>
              <a:rPr lang="hu-HU" dirty="0">
                <a:solidFill>
                  <a:srgbClr val="002060"/>
                </a:solidFill>
                <a:latin typeface="+mn-lt"/>
              </a:rPr>
              <a:t>A háttértároló ____________ áramforrás nélküli </a:t>
            </a:r>
            <a:r>
              <a:rPr lang="hu-HU" dirty="0" err="1">
                <a:solidFill>
                  <a:srgbClr val="002060"/>
                </a:solidFill>
                <a:latin typeface="+mn-lt"/>
              </a:rPr>
              <a:t>hosszútávú</a:t>
            </a:r>
            <a:r>
              <a:rPr lang="hu-HU" dirty="0">
                <a:solidFill>
                  <a:srgbClr val="002060"/>
                </a:solidFill>
                <a:latin typeface="+mn-lt"/>
              </a:rPr>
              <a:t> tárolására alkalmas eszköz. </a:t>
            </a:r>
          </a:p>
          <a:p>
            <a:pPr marL="593725" indent="-457200" algn="just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AutoNum type="arabicPeriod"/>
              <a:defRPr/>
            </a:pPr>
            <a:r>
              <a:rPr lang="hu-HU" dirty="0">
                <a:solidFill>
                  <a:srgbClr val="002060"/>
                </a:solidFill>
                <a:latin typeface="+mn-lt"/>
              </a:rPr>
              <a:t>Napjainkban használt mágneses alapú háttértároló a __________.</a:t>
            </a:r>
          </a:p>
          <a:p>
            <a:pPr marL="593725" indent="-457200" algn="just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AutoNum type="arabicPeriod"/>
              <a:defRPr/>
            </a:pPr>
            <a:r>
              <a:rPr lang="hu-HU" dirty="0">
                <a:solidFill>
                  <a:srgbClr val="002060"/>
                </a:solidFill>
                <a:latin typeface="+mn-lt"/>
              </a:rPr>
              <a:t>A DVD kapacitása ____________ a CD lemezének!</a:t>
            </a:r>
          </a:p>
        </p:txBody>
      </p:sp>
      <p:sp>
        <p:nvSpPr>
          <p:cNvPr id="11" name="Téglalap 10"/>
          <p:cNvSpPr/>
          <p:nvPr/>
        </p:nvSpPr>
        <p:spPr>
          <a:xfrm>
            <a:off x="6715098" y="4488428"/>
            <a:ext cx="2428870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hu-HU" dirty="0">
                <a:solidFill>
                  <a:srgbClr val="0070C0"/>
                </a:solidFill>
              </a:rPr>
              <a:t>USB csatlakoztatóval </a:t>
            </a:r>
          </a:p>
        </p:txBody>
      </p:sp>
      <p:sp>
        <p:nvSpPr>
          <p:cNvPr id="13" name="Téglalap 12"/>
          <p:cNvSpPr/>
          <p:nvPr/>
        </p:nvSpPr>
        <p:spPr>
          <a:xfrm>
            <a:off x="6432969" y="4845618"/>
            <a:ext cx="2710999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hu-HU" dirty="0">
                <a:solidFill>
                  <a:srgbClr val="0070C0"/>
                </a:solidFill>
              </a:rPr>
              <a:t>megnövelt adatsűrűségű</a:t>
            </a:r>
          </a:p>
        </p:txBody>
      </p:sp>
      <p:sp>
        <p:nvSpPr>
          <p:cNvPr id="14" name="Téglalap 13"/>
          <p:cNvSpPr/>
          <p:nvPr/>
        </p:nvSpPr>
        <p:spPr>
          <a:xfrm>
            <a:off x="6786546" y="5917188"/>
            <a:ext cx="2357454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hu-HU" dirty="0">
                <a:solidFill>
                  <a:srgbClr val="0070C0"/>
                </a:solidFill>
              </a:rPr>
              <a:t>programok és adatok </a:t>
            </a:r>
          </a:p>
        </p:txBody>
      </p:sp>
      <p:sp>
        <p:nvSpPr>
          <p:cNvPr id="15" name="Téglalap 14"/>
          <p:cNvSpPr/>
          <p:nvPr/>
        </p:nvSpPr>
        <p:spPr>
          <a:xfrm>
            <a:off x="6286512" y="6488668"/>
            <a:ext cx="1505540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u-HU" dirty="0">
                <a:solidFill>
                  <a:srgbClr val="0070C0"/>
                </a:solidFill>
              </a:rPr>
              <a:t>többszöröse </a:t>
            </a:r>
          </a:p>
        </p:txBody>
      </p:sp>
      <p:sp>
        <p:nvSpPr>
          <p:cNvPr id="16" name="Téglalap 15"/>
          <p:cNvSpPr/>
          <p:nvPr/>
        </p:nvSpPr>
        <p:spPr>
          <a:xfrm>
            <a:off x="2643174" y="6072206"/>
            <a:ext cx="1287532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u-HU" dirty="0">
                <a:solidFill>
                  <a:srgbClr val="0070C0"/>
                </a:solidFill>
              </a:rPr>
              <a:t>winchester</a:t>
            </a:r>
          </a:p>
        </p:txBody>
      </p:sp>
      <p:sp>
        <p:nvSpPr>
          <p:cNvPr id="17" name="Fazetta 16"/>
          <p:cNvSpPr/>
          <p:nvPr/>
        </p:nvSpPr>
        <p:spPr>
          <a:xfrm>
            <a:off x="7500938" y="2071688"/>
            <a:ext cx="1643062" cy="214312"/>
          </a:xfrm>
          <a:prstGeom prst="bevel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memóriakártya</a:t>
            </a:r>
          </a:p>
        </p:txBody>
      </p:sp>
      <p:sp>
        <p:nvSpPr>
          <p:cNvPr id="18" name="Fazetta 17"/>
          <p:cNvSpPr/>
          <p:nvPr/>
        </p:nvSpPr>
        <p:spPr>
          <a:xfrm>
            <a:off x="8143875" y="2357438"/>
            <a:ext cx="1000125" cy="214312"/>
          </a:xfrm>
          <a:prstGeom prst="bevel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CD</a:t>
            </a:r>
          </a:p>
        </p:txBody>
      </p:sp>
      <p:sp>
        <p:nvSpPr>
          <p:cNvPr id="19" name="Fazetta 18"/>
          <p:cNvSpPr/>
          <p:nvPr/>
        </p:nvSpPr>
        <p:spPr>
          <a:xfrm>
            <a:off x="7786688" y="3071813"/>
            <a:ext cx="1357312" cy="214312"/>
          </a:xfrm>
          <a:prstGeom prst="bevel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 igénylő</a:t>
            </a:r>
          </a:p>
        </p:txBody>
      </p:sp>
      <p:sp>
        <p:nvSpPr>
          <p:cNvPr id="20" name="Szövegdoboz 19"/>
          <p:cNvSpPr txBox="1"/>
          <p:nvPr/>
        </p:nvSpPr>
        <p:spPr>
          <a:xfrm>
            <a:off x="6929422" y="3786190"/>
            <a:ext cx="2214546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hu-HU" dirty="0">
                <a:solidFill>
                  <a:srgbClr val="0070C0"/>
                </a:solidFill>
              </a:rPr>
              <a:t>Merevlemez, floppy</a:t>
            </a:r>
          </a:p>
        </p:txBody>
      </p:sp>
      <p:sp>
        <p:nvSpPr>
          <p:cNvPr id="21" name="Téglalap 20"/>
          <p:cNvSpPr/>
          <p:nvPr/>
        </p:nvSpPr>
        <p:spPr>
          <a:xfrm>
            <a:off x="7651284" y="4143380"/>
            <a:ext cx="1492716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hu-HU" dirty="0">
                <a:solidFill>
                  <a:srgbClr val="0070C0"/>
                </a:solidFill>
              </a:rPr>
              <a:t>Soros </a:t>
            </a:r>
            <a:r>
              <a:rPr lang="hu-HU" dirty="0" err="1">
                <a:solidFill>
                  <a:srgbClr val="0070C0"/>
                </a:solidFill>
              </a:rPr>
              <a:t>porttal</a:t>
            </a:r>
            <a:endParaRPr lang="hu-HU" dirty="0">
              <a:solidFill>
                <a:srgbClr val="0070C0"/>
              </a:solidFill>
            </a:endParaRPr>
          </a:p>
        </p:txBody>
      </p:sp>
      <p:sp>
        <p:nvSpPr>
          <p:cNvPr id="22" name="Téglalap 21"/>
          <p:cNvSpPr/>
          <p:nvPr/>
        </p:nvSpPr>
        <p:spPr>
          <a:xfrm>
            <a:off x="8074476" y="5202808"/>
            <a:ext cx="1069524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hu-HU" dirty="0">
                <a:solidFill>
                  <a:srgbClr val="0070C0"/>
                </a:solidFill>
              </a:rPr>
              <a:t>nagyobb</a:t>
            </a:r>
          </a:p>
        </p:txBody>
      </p:sp>
      <p:sp>
        <p:nvSpPr>
          <p:cNvPr id="23" name="Téglalap 22"/>
          <p:cNvSpPr/>
          <p:nvPr/>
        </p:nvSpPr>
        <p:spPr>
          <a:xfrm>
            <a:off x="6857984" y="5559998"/>
            <a:ext cx="2286016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hu-HU" dirty="0">
                <a:solidFill>
                  <a:srgbClr val="0070C0"/>
                </a:solidFill>
              </a:rPr>
              <a:t>Internet és rendszer</a:t>
            </a:r>
          </a:p>
        </p:txBody>
      </p:sp>
      <p:sp>
        <p:nvSpPr>
          <p:cNvPr id="24" name="Téglalap 23"/>
          <p:cNvSpPr/>
          <p:nvPr/>
        </p:nvSpPr>
        <p:spPr>
          <a:xfrm>
            <a:off x="4071934" y="6072206"/>
            <a:ext cx="1710725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u-HU" dirty="0">
                <a:solidFill>
                  <a:srgbClr val="0070C0"/>
                </a:solidFill>
              </a:rPr>
              <a:t>memóriakártya</a:t>
            </a:r>
          </a:p>
        </p:txBody>
      </p:sp>
      <p:sp>
        <p:nvSpPr>
          <p:cNvPr id="25" name="Téglalap 24"/>
          <p:cNvSpPr/>
          <p:nvPr/>
        </p:nvSpPr>
        <p:spPr>
          <a:xfrm>
            <a:off x="7971884" y="6488668"/>
            <a:ext cx="1172116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u-HU" dirty="0">
                <a:solidFill>
                  <a:srgbClr val="0070C0"/>
                </a:solidFill>
              </a:rPr>
              <a:t>kevesebb</a:t>
            </a:r>
          </a:p>
        </p:txBody>
      </p:sp>
      <p:sp>
        <p:nvSpPr>
          <p:cNvPr id="26" name="Szövegdoboz 25"/>
          <p:cNvSpPr txBox="1"/>
          <p:nvPr/>
        </p:nvSpPr>
        <p:spPr>
          <a:xfrm>
            <a:off x="4643438" y="4214818"/>
            <a:ext cx="2000264" cy="3231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15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USB csatlakoztatóval</a:t>
            </a:r>
          </a:p>
        </p:txBody>
      </p:sp>
      <p:sp>
        <p:nvSpPr>
          <p:cNvPr id="27" name="Szövegdoboz 26"/>
          <p:cNvSpPr txBox="1"/>
          <p:nvPr/>
        </p:nvSpPr>
        <p:spPr>
          <a:xfrm>
            <a:off x="1428728" y="4786322"/>
            <a:ext cx="2207168" cy="3231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u-HU" sz="15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hu-HU" sz="15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egnövelt adatsűrűségű</a:t>
            </a:r>
            <a:endParaRPr lang="hu-HU" sz="1500" dirty="0">
              <a:ln>
                <a:solidFill>
                  <a:srgbClr val="00206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Szövegdoboz 27"/>
          <p:cNvSpPr txBox="1"/>
          <p:nvPr/>
        </p:nvSpPr>
        <p:spPr>
          <a:xfrm>
            <a:off x="2285984" y="5143512"/>
            <a:ext cx="2000264" cy="3231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15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hu-HU" sz="15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rogramok </a:t>
            </a:r>
            <a:r>
              <a:rPr lang="hu-HU" sz="15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és adatok</a:t>
            </a:r>
          </a:p>
        </p:txBody>
      </p:sp>
      <p:sp>
        <p:nvSpPr>
          <p:cNvPr id="29" name="Szövegdoboz 28"/>
          <p:cNvSpPr txBox="1"/>
          <p:nvPr/>
        </p:nvSpPr>
        <p:spPr>
          <a:xfrm>
            <a:off x="428596" y="6000768"/>
            <a:ext cx="1714512" cy="3231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15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winchester</a:t>
            </a:r>
          </a:p>
        </p:txBody>
      </p:sp>
      <p:sp>
        <p:nvSpPr>
          <p:cNvPr id="30" name="Szövegdoboz 29"/>
          <p:cNvSpPr txBox="1"/>
          <p:nvPr/>
        </p:nvSpPr>
        <p:spPr>
          <a:xfrm>
            <a:off x="2428860" y="6391983"/>
            <a:ext cx="1714512" cy="3231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15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többszöröse</a:t>
            </a:r>
          </a:p>
        </p:txBody>
      </p:sp>
      <p:sp>
        <p:nvSpPr>
          <p:cNvPr id="32" name="Szövegdoboz 31"/>
          <p:cNvSpPr txBox="1"/>
          <p:nvPr/>
        </p:nvSpPr>
        <p:spPr>
          <a:xfrm>
            <a:off x="2571736" y="3891653"/>
            <a:ext cx="1785950" cy="3231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15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CD, DVD, </a:t>
            </a:r>
            <a:r>
              <a:rPr lang="hu-HU" sz="1500" dirty="0" err="1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Blu-ray</a:t>
            </a:r>
            <a:endParaRPr lang="hu-HU" sz="1500" dirty="0">
              <a:ln>
                <a:solidFill>
                  <a:srgbClr val="00206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Szövegdoboz 32"/>
          <p:cNvSpPr txBox="1"/>
          <p:nvPr/>
        </p:nvSpPr>
        <p:spPr>
          <a:xfrm>
            <a:off x="6929454" y="3416858"/>
            <a:ext cx="2214546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hu-HU" dirty="0">
                <a:solidFill>
                  <a:srgbClr val="0070C0"/>
                </a:solidFill>
              </a:rPr>
              <a:t>CD, DVD, </a:t>
            </a:r>
            <a:r>
              <a:rPr lang="hu-HU" dirty="0" err="1">
                <a:solidFill>
                  <a:srgbClr val="0070C0"/>
                </a:solidFill>
              </a:rPr>
              <a:t>Blu-ray</a:t>
            </a:r>
            <a:endParaRPr lang="hu-HU" dirty="0">
              <a:solidFill>
                <a:srgbClr val="0070C0"/>
              </a:solidFill>
            </a:endParaRPr>
          </a:p>
        </p:txBody>
      </p:sp>
      <p:sp>
        <p:nvSpPr>
          <p:cNvPr id="34" name="Cím 1"/>
          <p:cNvSpPr txBox="1">
            <a:spLocks/>
          </p:cNvSpPr>
          <p:nvPr/>
        </p:nvSpPr>
        <p:spPr>
          <a:xfrm>
            <a:off x="7429520" y="0"/>
            <a:ext cx="1714480" cy="357166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0" hangingPunct="0">
              <a:defRPr/>
            </a:pPr>
            <a:r>
              <a:rPr lang="hu-HU" sz="25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Helyes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6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000"/>
                            </p:stCondLst>
                            <p:childTnLst>
                              <p:par>
                                <p:cTn id="17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0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000"/>
                            </p:stCondLst>
                            <p:childTnLst>
                              <p:par>
                                <p:cTn id="20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000"/>
                            </p:stCondLst>
                            <p:childTnLst>
                              <p:par>
                                <p:cTn id="24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7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2000"/>
                            </p:stCondLst>
                            <p:childTnLst>
                              <p:par>
                                <p:cTn id="27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0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2000"/>
                            </p:stCondLst>
                            <p:childTnLst>
                              <p:par>
                                <p:cTn id="31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2000"/>
                            </p:stCondLst>
                            <p:childTnLst>
                              <p:par>
                                <p:cTn id="34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>
                      <p:stCondLst>
                        <p:cond delay="indefinite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6" fill="hold">
                      <p:stCondLst>
                        <p:cond delay="indefinite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build="p"/>
      <p:bldP spid="11" grpId="0" animBg="1"/>
      <p:bldP spid="11" grpId="1" animBg="1"/>
      <p:bldP spid="13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8" grpId="0" animBg="1"/>
      <p:bldP spid="19" grpId="0" animBg="1"/>
      <p:bldP spid="20" grpId="0" animBg="1"/>
      <p:bldP spid="20" grpId="1" animBg="1"/>
      <p:bldP spid="21" grpId="0" animBg="1"/>
      <p:bldP spid="21" grpId="1" animBg="1"/>
      <p:bldP spid="22" grpId="0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  <p:bldP spid="27" grpId="0"/>
      <p:bldP spid="28" grpId="0"/>
      <p:bldP spid="29" grpId="0"/>
      <p:bldP spid="30" grpId="0"/>
      <p:bldP spid="32" grpId="0"/>
      <p:bldP spid="33" grpId="0" animBg="1"/>
      <p:bldP spid="3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egycsúcs">
  <a:themeElements>
    <a:clrScheme name="Hegycsúcs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Hegycsúcs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egycsúcs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795</TotalTime>
  <Words>730</Words>
  <Application>Microsoft Office PowerPoint</Application>
  <PresentationFormat>Diavetítés a képernyőre (4:3 oldalarány)</PresentationFormat>
  <Paragraphs>119</Paragraphs>
  <Slides>10</Slides>
  <Notes>10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9" baseType="lpstr">
      <vt:lpstr>Arial</vt:lpstr>
      <vt:lpstr>Lucida Sans</vt:lpstr>
      <vt:lpstr>Book Antiqua</vt:lpstr>
      <vt:lpstr>Wingdings 2</vt:lpstr>
      <vt:lpstr>Wingdings</vt:lpstr>
      <vt:lpstr>Wingdings 3</vt:lpstr>
      <vt:lpstr>Calibri</vt:lpstr>
      <vt:lpstr>Times New Roman</vt:lpstr>
      <vt:lpstr>Hegycsúcs</vt:lpstr>
      <vt:lpstr>Napjaink háttértárolói</vt:lpstr>
      <vt:lpstr>Mi a háttértároló?</vt:lpstr>
      <vt:lpstr>Háttértárolók fejlődése (típus szerint)</vt:lpstr>
      <vt:lpstr>A Winchester (Merevlemez, HDD)</vt:lpstr>
      <vt:lpstr>Pendrive (USB-flash)</vt:lpstr>
      <vt:lpstr>Memóriakártyák (flash memória)</vt:lpstr>
      <vt:lpstr>Optikai háttértárolók</vt:lpstr>
      <vt:lpstr>Érdekességek</vt:lpstr>
      <vt:lpstr>Ellenőrző feladatok</vt:lpstr>
      <vt:lpstr>Források:</vt:lpstr>
    </vt:vector>
  </TitlesOfParts>
  <Company>iskola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Napjaink háttértárolói</dc:title>
  <dc:creator>tanulo</dc:creator>
  <cp:lastModifiedBy>Zsuzsa</cp:lastModifiedBy>
  <cp:revision>90</cp:revision>
  <dcterms:created xsi:type="dcterms:W3CDTF">2011-01-26T07:03:54Z</dcterms:created>
  <dcterms:modified xsi:type="dcterms:W3CDTF">2011-02-12T11:07:05Z</dcterms:modified>
</cp:coreProperties>
</file>