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69" r:id="rId2"/>
    <p:sldId id="257" r:id="rId3"/>
    <p:sldId id="259" r:id="rId4"/>
    <p:sldId id="266" r:id="rId5"/>
    <p:sldId id="258" r:id="rId6"/>
    <p:sldId id="260" r:id="rId7"/>
    <p:sldId id="263" r:id="rId8"/>
    <p:sldId id="264" r:id="rId9"/>
    <p:sldId id="275" r:id="rId10"/>
    <p:sldId id="270" r:id="rId11"/>
    <p:sldId id="273" r:id="rId12"/>
    <p:sldId id="274" r:id="rId13"/>
    <p:sldId id="267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64" d="100"/>
          <a:sy n="64" d="100"/>
        </p:scale>
        <p:origin x="-13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45E00-BD2D-49C4-B1A4-16B667709A4E}" type="datetimeFigureOut">
              <a:rPr lang="hu-HU" smtClean="0"/>
              <a:pPr/>
              <a:t>2011.02.12.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52B82-64BD-424B-9257-7413672E51B3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52B82-64BD-424B-9257-7413672E51B3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52B82-64BD-424B-9257-7413672E51B3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52B82-64BD-424B-9257-7413672E51B3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52B82-64BD-424B-9257-7413672E51B3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52B82-64BD-424B-9257-7413672E51B3}" type="slidenum">
              <a:rPr lang="hu-HU" smtClean="0"/>
              <a:pPr/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52B82-64BD-424B-9257-7413672E51B3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52B82-64BD-424B-9257-7413672E51B3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52B82-64BD-424B-9257-7413672E51B3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52B82-64BD-424B-9257-7413672E51B3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52B82-64BD-424B-9257-7413672E51B3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52B82-64BD-424B-9257-7413672E51B3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52B82-64BD-424B-9257-7413672E51B3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52B82-64BD-424B-9257-7413672E51B3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áromszög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1CACD78-BD21-48DE-AA06-3C60FB2DEEB6}" type="datetimeFigureOut">
              <a:rPr lang="hu-HU" smtClean="0"/>
              <a:pPr/>
              <a:t>2011.02.12.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9F2066C-1634-4586-86FB-1BCFC171E2F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CD78-BD21-48DE-AA06-3C60FB2DEEB6}" type="datetimeFigureOut">
              <a:rPr lang="hu-HU" smtClean="0"/>
              <a:pPr/>
              <a:t>2011.02.12.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066C-1634-4586-86FB-1BCFC171E2F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CD78-BD21-48DE-AA06-3C60FB2DEEB6}" type="datetimeFigureOut">
              <a:rPr lang="hu-HU" smtClean="0"/>
              <a:pPr/>
              <a:t>2011.02.12.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066C-1634-4586-86FB-1BCFC171E2F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1CACD78-BD21-48DE-AA06-3C60FB2DEEB6}" type="datetimeFigureOut">
              <a:rPr lang="hu-HU" smtClean="0"/>
              <a:pPr/>
              <a:t>2011.02.12.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066C-1634-4586-86FB-1BCFC171E2F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erékszögű háromszög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Háromszög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1CACD78-BD21-48DE-AA06-3C60FB2DEEB6}" type="datetimeFigureOut">
              <a:rPr lang="hu-HU" smtClean="0"/>
              <a:pPr/>
              <a:t>2011.02.12.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9F2066C-1634-4586-86FB-1BCFC171E2FF}" type="slidenum">
              <a:rPr lang="hu-HU" smtClean="0"/>
              <a:pPr/>
              <a:t>‹#›</a:t>
            </a:fld>
            <a:endParaRPr lang="hu-HU"/>
          </a:p>
        </p:txBody>
      </p:sp>
      <p:cxnSp>
        <p:nvCxnSpPr>
          <p:cNvPr id="11" name="Egyenes összekötő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1CACD78-BD21-48DE-AA06-3C60FB2DEEB6}" type="datetimeFigureOut">
              <a:rPr lang="hu-HU" smtClean="0"/>
              <a:pPr/>
              <a:t>2011.02.12.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9F2066C-1634-4586-86FB-1BCFC171E2F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1CACD78-BD21-48DE-AA06-3C60FB2DEEB6}" type="datetimeFigureOut">
              <a:rPr lang="hu-HU" smtClean="0"/>
              <a:pPr/>
              <a:t>2011.02.12.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9F2066C-1634-4586-86FB-1BCFC171E2F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ACD78-BD21-48DE-AA06-3C60FB2DEEB6}" type="datetimeFigureOut">
              <a:rPr lang="hu-HU" smtClean="0"/>
              <a:pPr/>
              <a:t>2011.02.12.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2066C-1634-4586-86FB-1BCFC171E2F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1CACD78-BD21-48DE-AA06-3C60FB2DEEB6}" type="datetimeFigureOut">
              <a:rPr lang="hu-HU" smtClean="0"/>
              <a:pPr/>
              <a:t>2011.02.12.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9F2066C-1634-4586-86FB-1BCFC171E2F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1CACD78-BD21-48DE-AA06-3C60FB2DEEB6}" type="datetimeFigureOut">
              <a:rPr lang="hu-HU" smtClean="0"/>
              <a:pPr/>
              <a:t>2011.02.12.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9F2066C-1634-4586-86FB-1BCFC171E2F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1CACD78-BD21-48DE-AA06-3C60FB2DEEB6}" type="datetimeFigureOut">
              <a:rPr lang="hu-HU" smtClean="0"/>
              <a:pPr/>
              <a:t>2011.02.12.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9F2066C-1634-4586-86FB-1BCFC171E2F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erékszögű háromszög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1CACD78-BD21-48DE-AA06-3C60FB2DEEB6}" type="datetimeFigureOut">
              <a:rPr lang="hu-HU" smtClean="0"/>
              <a:pPr/>
              <a:t>2011.02.12.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9F2066C-1634-4586-86FB-1BCFC171E2F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slide" Target="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jhelyi.sulinet.hu/x3/c3/c_19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lideshare.net/hatekonysag.hu/korlevel" TargetMode="External"/><Relationship Id="rId4" Type="http://schemas.openxmlformats.org/officeDocument/2006/relationships/hyperlink" Target="http://office.microsoft.com/hu-hu/word-help/a-korlevelhasznalat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1399032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00" dist="23000" dir="7020000" algn="tl">
                    <a:schemeClr val="accent5">
                      <a:lumMod val="60000"/>
                      <a:lumOff val="40000"/>
                      <a:alpha val="5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Így tanítanám a kördokumentumok készítését</a:t>
            </a:r>
            <a:endParaRPr lang="hu-H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988840"/>
            <a:ext cx="7992888" cy="4248472"/>
          </a:xfrm>
        </p:spPr>
        <p:txBody>
          <a:bodyPr>
            <a:noAutofit/>
          </a:bodyPr>
          <a:lstStyle/>
          <a:p>
            <a:pPr>
              <a:buNone/>
            </a:pPr>
            <a:endParaRPr lang="hu-HU" sz="1800" b="1" u="sng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u-HU" sz="1800" b="1" u="sng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u-HU" sz="1800" b="1" u="sng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u-HU" sz="1800" b="1" u="sng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b="1" u="sng" dirty="0" smtClean="0">
                <a:latin typeface="Arial" pitchFamily="34" charset="0"/>
                <a:cs typeface="Arial" pitchFamily="34" charset="0"/>
              </a:rPr>
              <a:t>Készítette:</a:t>
            </a:r>
            <a:r>
              <a:rPr lang="hu-HU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László </a:t>
            </a:r>
            <a:r>
              <a:rPr lang="hu-HU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Flóra</a:t>
            </a:r>
          </a:p>
          <a:p>
            <a:pPr>
              <a:buNone/>
            </a:pPr>
            <a:endParaRPr lang="hu-HU" sz="18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b="1" u="sng" dirty="0" smtClean="0">
                <a:latin typeface="Arial" pitchFamily="34" charset="0"/>
                <a:cs typeface="Arial" pitchFamily="34" charset="0"/>
              </a:rPr>
              <a:t>Felkészítő tanár:</a:t>
            </a:r>
            <a:r>
              <a:rPr lang="hu-HU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8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Blazsán</a:t>
            </a:r>
            <a:r>
              <a:rPr lang="hu-HU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Gabriella</a:t>
            </a:r>
          </a:p>
          <a:p>
            <a:pPr>
              <a:buNone/>
            </a:pPr>
            <a:endParaRPr lang="hu-HU" sz="1800" b="1" u="sng" dirty="0" smtClean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hu-HU" sz="1800" b="1" u="sng" dirty="0" smtClean="0">
                <a:latin typeface="Arial" pitchFamily="34" charset="0"/>
                <a:cs typeface="Arial" pitchFamily="34" charset="0"/>
              </a:rPr>
              <a:t>Iskola neve, címe:</a:t>
            </a:r>
            <a:r>
              <a:rPr lang="hu-HU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u-HU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u-HU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Dr. Török Béla Óvoda, Általános Iskola, Speciális Szakiskola, </a:t>
            </a:r>
          </a:p>
          <a:p>
            <a:pPr marL="0" indent="0">
              <a:buNone/>
            </a:pPr>
            <a:r>
              <a:rPr lang="hu-HU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Egységes Gyógypedagógiai Módszertani Intézmény, Diákotthon és Gyermekotthon</a:t>
            </a:r>
            <a:br>
              <a:rPr lang="hu-HU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u-HU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1144 Budapest, Újváros park 1.</a:t>
            </a:r>
            <a:endParaRPr lang="hu-HU" sz="1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92464" y="326544"/>
            <a:ext cx="8435280" cy="1189854"/>
          </a:xfrm>
        </p:spPr>
        <p:txBody>
          <a:bodyPr>
            <a:noAutofit/>
          </a:bodyPr>
          <a:lstStyle/>
          <a:p>
            <a:pPr algn="ctr"/>
            <a:r>
              <a:rPr lang="hu-HU" sz="3600" b="1" dirty="0" smtClean="0">
                <a:latin typeface="Arial" pitchFamily="34" charset="0"/>
                <a:cs typeface="Arial" pitchFamily="34" charset="0"/>
              </a:rPr>
              <a:t>Igaz vagy hamis?</a:t>
            </a:r>
            <a:br>
              <a:rPr lang="hu-HU" sz="3600" b="1" dirty="0" smtClean="0">
                <a:latin typeface="Arial" pitchFamily="34" charset="0"/>
                <a:cs typeface="Arial" pitchFamily="34" charset="0"/>
              </a:rPr>
            </a:br>
            <a:r>
              <a:rPr lang="hu-HU" sz="3600" b="1" dirty="0" smtClean="0">
                <a:latin typeface="Arial" pitchFamily="34" charset="0"/>
                <a:cs typeface="Arial" pitchFamily="34" charset="0"/>
              </a:rPr>
              <a:t> Kattints az igaz állítás sorszámára!</a:t>
            </a:r>
            <a:endParaRPr lang="hu-H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3776" y="1931904"/>
            <a:ext cx="7920880" cy="4233400"/>
          </a:xfrm>
        </p:spPr>
        <p:txBody>
          <a:bodyPr>
            <a:normAutofit fontScale="92500" lnSpcReduction="20000"/>
          </a:bodyPr>
          <a:lstStyle/>
          <a:p>
            <a:pPr marL="578358" indent="-514350">
              <a:buNone/>
            </a:pPr>
            <a:r>
              <a:rPr lang="hu-HU" sz="280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1.</a:t>
            </a:r>
            <a:r>
              <a:rPr lang="hu-HU" dirty="0" smtClean="0">
                <a:hlinkClick r:id="rId3" action="ppaction://hlinksldjump"/>
              </a:rPr>
              <a:t> </a:t>
            </a:r>
            <a:r>
              <a:rPr lang="hu-HU" dirty="0" smtClean="0"/>
              <a:t> 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körlevél tartalmaz azonos szövegrészeket!</a:t>
            </a:r>
          </a:p>
          <a:p>
            <a:pPr marL="578358" indent="-514350">
              <a:buNone/>
            </a:pPr>
            <a:r>
              <a:rPr lang="hu-HU" sz="2800" dirty="0" smtClean="0">
                <a:latin typeface="Arial" pitchFamily="34" charset="0"/>
                <a:cs typeface="Arial" pitchFamily="34" charset="0"/>
                <a:hlinkClick r:id="rId4" action="ppaction://hlinksldjump"/>
              </a:rPr>
              <a:t>2.</a:t>
            </a:r>
            <a:r>
              <a:rPr lang="hu-HU" sz="2400" dirty="0" smtClean="0">
                <a:latin typeface="Arial" pitchFamily="34" charset="0"/>
                <a:cs typeface="Arial" pitchFamily="34" charset="0"/>
                <a:hlinkClick r:id="rId4" action="ppaction://hlinksldjump"/>
              </a:rPr>
              <a:t> 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 A 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változó szövegrészeket tartalmazó dokumentumot törzsforrásnak nevezzük!</a:t>
            </a:r>
          </a:p>
          <a:p>
            <a:pPr marL="578358" indent="-514350">
              <a:buNone/>
            </a:pPr>
            <a:r>
              <a:rPr lang="hu-HU" sz="280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3. </a:t>
            </a:r>
            <a:r>
              <a:rPr lang="hu-H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változó szövegrészeket tartalmazó dokumentumot adatforrásnak nevezzük!</a:t>
            </a:r>
          </a:p>
          <a:p>
            <a:pPr marL="578358" indent="-514350">
              <a:buNone/>
            </a:pPr>
            <a:r>
              <a:rPr lang="hu-HU" sz="2800" dirty="0" smtClean="0">
                <a:latin typeface="Arial" pitchFamily="34" charset="0"/>
                <a:cs typeface="Arial" pitchFamily="34" charset="0"/>
                <a:hlinkClick r:id="rId4" action="ppaction://hlinksldjump"/>
              </a:rPr>
              <a:t>4.</a:t>
            </a:r>
            <a:r>
              <a:rPr lang="hu-HU" sz="2400" dirty="0" smtClean="0">
                <a:latin typeface="Arial" pitchFamily="34" charset="0"/>
                <a:cs typeface="Arial" pitchFamily="34" charset="0"/>
                <a:hlinkClick r:id="rId4" action="ppaction://hlinksldjump"/>
              </a:rPr>
              <a:t> 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 Helyes 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sorrend: egyesítés – törzsdokumentum - adatforrás</a:t>
            </a:r>
          </a:p>
          <a:p>
            <a:pPr marL="578358" indent="-514350">
              <a:buNone/>
            </a:pPr>
            <a:r>
              <a:rPr lang="hu-HU" sz="2800" dirty="0" smtClean="0">
                <a:latin typeface="Arial" pitchFamily="34" charset="0"/>
                <a:cs typeface="Arial" pitchFamily="34" charset="0"/>
                <a:hlinkClick r:id="rId4" action="ppaction://hlinksldjump"/>
              </a:rPr>
              <a:t>5</a:t>
            </a:r>
            <a:r>
              <a:rPr lang="hu-HU" sz="2400" dirty="0" smtClean="0">
                <a:latin typeface="Arial" pitchFamily="34" charset="0"/>
                <a:cs typeface="Arial" pitchFamily="34" charset="0"/>
                <a:hlinkClick r:id="rId4" action="ppaction://hlinksldjump"/>
              </a:rPr>
              <a:t>. 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 Egyesítés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: a táblázat létrehozása változó adatokkal</a:t>
            </a:r>
          </a:p>
          <a:p>
            <a:pPr marL="578358" indent="-514350">
              <a:buNone/>
            </a:pPr>
            <a:r>
              <a:rPr lang="hu-HU" sz="280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6.</a:t>
            </a:r>
            <a:r>
              <a:rPr lang="hu-HU" sz="240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 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 A 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törzsdokumentum létrehozása: a levél szövegének megírása és formázása </a:t>
            </a:r>
          </a:p>
          <a:p>
            <a:pPr marL="578358" indent="-514350">
              <a:buNone/>
            </a:pPr>
            <a:r>
              <a:rPr lang="hu-HU" sz="280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7.</a:t>
            </a:r>
            <a:r>
              <a:rPr lang="hu-HU" sz="2400" dirty="0" smtClean="0">
                <a:latin typeface="Arial" pitchFamily="34" charset="0"/>
                <a:cs typeface="Arial" pitchFamily="34" charset="0"/>
                <a:hlinkClick r:id="rId3" action="ppaction://hlinksldjump"/>
              </a:rPr>
              <a:t> 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 Egyesítés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: a dokumentum összekapcsolása adatforrással</a:t>
            </a:r>
          </a:p>
          <a:p>
            <a:pPr marL="578358" indent="-514350">
              <a:buNone/>
            </a:pPr>
            <a:endParaRPr lang="hu-H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699792" y="332656"/>
            <a:ext cx="4320480" cy="1073274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latin typeface="Arial" pitchFamily="34" charset="0"/>
                <a:cs typeface="Arial" pitchFamily="34" charset="0"/>
              </a:rPr>
              <a:t>Gratulálok!</a:t>
            </a:r>
            <a:endParaRPr lang="hu-H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              </a:t>
            </a:r>
            <a:r>
              <a:rPr lang="hu-HU" sz="4400" dirty="0" smtClean="0">
                <a:latin typeface="Times New Roman" pitchFamily="18" charset="0"/>
                <a:cs typeface="Times New Roman" pitchFamily="18" charset="0"/>
              </a:rPr>
              <a:t>vissza</a:t>
            </a:r>
            <a:endParaRPr lang="hu-H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1966119"/>
            <a:ext cx="4038600" cy="4038600"/>
          </a:xfrm>
        </p:spPr>
      </p:pic>
      <p:sp>
        <p:nvSpPr>
          <p:cNvPr id="6" name="Balra nyíl 5">
            <a:hlinkClick r:id="rId4" action="ppaction://hlinksldjump"/>
          </p:cNvPr>
          <p:cNvSpPr/>
          <p:nvPr/>
        </p:nvSpPr>
        <p:spPr>
          <a:xfrm>
            <a:off x="4857752" y="1857364"/>
            <a:ext cx="1000132" cy="7143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267494"/>
            <a:ext cx="8003232" cy="1399032"/>
          </a:xfrm>
        </p:spPr>
        <p:txBody>
          <a:bodyPr>
            <a:normAutofit/>
          </a:bodyPr>
          <a:lstStyle/>
          <a:p>
            <a:pPr algn="ctr"/>
            <a:r>
              <a:rPr lang="hu-HU" sz="7200" dirty="0" smtClean="0">
                <a:latin typeface="Times New Roman" pitchFamily="18" charset="0"/>
                <a:cs typeface="Times New Roman" pitchFamily="18" charset="0"/>
              </a:rPr>
              <a:t>Sajnos rossz válasz!</a:t>
            </a:r>
            <a:endParaRPr lang="hu-HU" sz="72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               </a:t>
            </a:r>
            <a:r>
              <a:rPr lang="hu-HU" sz="5400" dirty="0" smtClean="0">
                <a:latin typeface="Times New Roman" pitchFamily="18" charset="0"/>
                <a:cs typeface="Times New Roman" pitchFamily="18" charset="0"/>
              </a:rPr>
              <a:t>vissza</a:t>
            </a:r>
            <a:endParaRPr lang="hu-HU" sz="5400" dirty="0"/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44824"/>
            <a:ext cx="4464496" cy="318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Balra nyíl 5">
            <a:hlinkClick r:id="rId4" action="ppaction://hlinksldjump"/>
          </p:cNvPr>
          <p:cNvSpPr/>
          <p:nvPr/>
        </p:nvSpPr>
        <p:spPr>
          <a:xfrm>
            <a:off x="4857752" y="1857364"/>
            <a:ext cx="1071570" cy="7858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6048672" cy="864096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latin typeface="Arial" pitchFamily="34" charset="0"/>
                <a:cs typeface="Arial" pitchFamily="34" charset="0"/>
              </a:rPr>
              <a:t>Felhasznált források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484784"/>
            <a:ext cx="8064896" cy="37444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sz="2400" dirty="0" smtClean="0">
                <a:latin typeface="Arial" pitchFamily="34" charset="0"/>
                <a:cs typeface="Arial" pitchFamily="34" charset="0"/>
              </a:rPr>
              <a:t>Berkes József – Kollár Katalin:</a:t>
            </a:r>
          </a:p>
          <a:p>
            <a:pPr>
              <a:buNone/>
            </a:pPr>
            <a:r>
              <a:rPr lang="hu-HU" sz="2400" dirty="0" smtClean="0">
                <a:latin typeface="Arial" pitchFamily="34" charset="0"/>
                <a:cs typeface="Arial" pitchFamily="34" charset="0"/>
              </a:rPr>
              <a:t>Szövegszerkesztés tanulási útmutató </a:t>
            </a:r>
            <a:r>
              <a:rPr lang="hu-HU" sz="2400" dirty="0" err="1" smtClean="0">
                <a:latin typeface="Arial" pitchFamily="34" charset="0"/>
                <a:cs typeface="Arial" pitchFamily="34" charset="0"/>
              </a:rPr>
              <a:t>ÉRÁK-Miskolc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, 2002</a:t>
            </a:r>
          </a:p>
          <a:p>
            <a:pPr>
              <a:buNone/>
            </a:pPr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2400" dirty="0" smtClean="0">
                <a:latin typeface="Arial" pitchFamily="34" charset="0"/>
                <a:cs typeface="Arial" pitchFamily="34" charset="0"/>
                <a:hlinkClick r:id="rId3"/>
              </a:rPr>
              <a:t>http://</a:t>
            </a:r>
            <a:r>
              <a:rPr lang="hu-HU" sz="2400" dirty="0" smtClean="0">
                <a:latin typeface="Arial" pitchFamily="34" charset="0"/>
                <a:cs typeface="Arial" pitchFamily="34" charset="0"/>
                <a:hlinkClick r:id="rId3"/>
              </a:rPr>
              <a:t>www.ujhelyi.sulinet.hu/x3/c3/c_19.htm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2400" dirty="0" smtClean="0">
                <a:latin typeface="Arial" pitchFamily="34" charset="0"/>
                <a:cs typeface="Arial" pitchFamily="34" charset="0"/>
                <a:hlinkClick r:id="rId4"/>
              </a:rPr>
              <a:t>http://</a:t>
            </a:r>
            <a:r>
              <a:rPr lang="hu-HU" sz="2400" dirty="0" smtClean="0">
                <a:latin typeface="Arial" pitchFamily="34" charset="0"/>
                <a:cs typeface="Arial" pitchFamily="34" charset="0"/>
                <a:hlinkClick r:id="rId4"/>
              </a:rPr>
              <a:t>office.microsoft.com/hu-hu/word-help/a-korlevelhasznalata</a:t>
            </a:r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2400" dirty="0" smtClean="0">
                <a:latin typeface="Arial" pitchFamily="34" charset="0"/>
                <a:cs typeface="Arial" pitchFamily="34" charset="0"/>
                <a:hlinkClick r:id="rId5"/>
              </a:rPr>
              <a:t>http://</a:t>
            </a:r>
            <a:r>
              <a:rPr lang="hu-HU" sz="2400" dirty="0" smtClean="0">
                <a:latin typeface="Arial" pitchFamily="34" charset="0"/>
                <a:cs typeface="Arial" pitchFamily="34" charset="0"/>
                <a:hlinkClick r:id="rId5"/>
              </a:rPr>
              <a:t>www.slideshare.net/hatekonysag.hu/korlevel</a:t>
            </a:r>
            <a:r>
              <a:rPr lang="hu-HU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2400" dirty="0" smtClean="0">
                <a:latin typeface="Arial" pitchFamily="34" charset="0"/>
                <a:cs typeface="Arial" pitchFamily="34" charset="0"/>
              </a:rPr>
              <a:t>A képeket magam készítettem.</a:t>
            </a:r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2388232" y="215936"/>
            <a:ext cx="3816424" cy="1073274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b="1" dirty="0" smtClean="0">
                <a:latin typeface="Arial" pitchFamily="34" charset="0"/>
                <a:cs typeface="Arial" pitchFamily="34" charset="0"/>
              </a:rPr>
              <a:t>Mi a körlevél?</a:t>
            </a:r>
            <a:endParaRPr lang="hu-H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427984" y="1412777"/>
            <a:ext cx="3456384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Kedves Barátnőm Anna!</a:t>
            </a:r>
          </a:p>
          <a:p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 marL="87313" indent="-22225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Nagyon régen találkoztunk! Gondoltam írok neked pár sort!</a:t>
            </a:r>
          </a:p>
          <a:p>
            <a:pPr marL="87313" indent="-22225"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Hogy vagy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87313" indent="-22225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800" dirty="0">
                <a:latin typeface="Arial" pitchFamily="34" charset="0"/>
                <a:cs typeface="Arial" pitchFamily="34" charset="0"/>
              </a:rPr>
              <a:t>Új osztályba kerültem, irodai asszisztensnek tanulok. Kicsit nehéz ez a szakma, de remélem ügyes leszek!</a:t>
            </a:r>
          </a:p>
          <a:p>
            <a:pPr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Várom válaszod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!</a:t>
            </a: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dirty="0">
                <a:latin typeface="Arial" pitchFamily="34" charset="0"/>
                <a:cs typeface="Arial" pitchFamily="34" charset="0"/>
              </a:rPr>
              <a:t>Üdvözöllek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:</a:t>
            </a:r>
            <a:endParaRPr lang="hu-HU" sz="18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Flóra</a:t>
            </a:r>
            <a:endParaRPr lang="hu-H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340768"/>
            <a:ext cx="3816424" cy="2732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4509120"/>
            <a:ext cx="2033786" cy="2159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Egyenes összekötő nyíllal 7"/>
          <p:cNvCxnSpPr/>
          <p:nvPr/>
        </p:nvCxnSpPr>
        <p:spPr>
          <a:xfrm rot="5400000" flipH="1" flipV="1">
            <a:off x="900386" y="4797152"/>
            <a:ext cx="230346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 flipV="1">
            <a:off x="2339752" y="4149080"/>
            <a:ext cx="2160240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1763688" y="594928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Nem</a:t>
            </a:r>
            <a:r>
              <a:rPr lang="hu-HU" dirty="0" smtClean="0"/>
              <a:t> </a:t>
            </a:r>
            <a:r>
              <a:rPr lang="hu-HU" sz="36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ez!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357166"/>
            <a:ext cx="764927" cy="134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5736" y="404664"/>
            <a:ext cx="4896544" cy="1255016"/>
          </a:xfrm>
        </p:spPr>
        <p:txBody>
          <a:bodyPr>
            <a:noAutofit/>
          </a:bodyPr>
          <a:lstStyle/>
          <a:p>
            <a:pPr algn="ctr"/>
            <a:r>
              <a:rPr lang="hu-HU" sz="36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hu-H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3600" b="1" dirty="0" smtClean="0">
                <a:latin typeface="Arial" pitchFamily="34" charset="0"/>
                <a:cs typeface="Arial" pitchFamily="34" charset="0"/>
              </a:rPr>
              <a:t>körlevél fogalma: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844824"/>
            <a:ext cx="6984776" cy="1944216"/>
          </a:xfrm>
        </p:spPr>
        <p:txBody>
          <a:bodyPr>
            <a:normAutofit fontScale="92500"/>
          </a:bodyPr>
          <a:lstStyle/>
          <a:p>
            <a:pPr marL="87313" indent="-22225">
              <a:buNone/>
            </a:pPr>
            <a:r>
              <a:rPr lang="hu-HU" sz="2800" dirty="0" smtClean="0">
                <a:latin typeface="Arial" pitchFamily="34" charset="0"/>
                <a:cs typeface="Arial" pitchFamily="34" charset="0"/>
              </a:rPr>
              <a:t>Körlevél </a:t>
            </a:r>
            <a:r>
              <a:rPr lang="hu-HU" sz="2800" dirty="0" smtClean="0">
                <a:latin typeface="Arial" pitchFamily="34" charset="0"/>
                <a:cs typeface="Arial" pitchFamily="34" charset="0"/>
              </a:rPr>
              <a:t>olyan több </a:t>
            </a:r>
            <a:r>
              <a:rPr lang="hu-HU" sz="2800" dirty="0" smtClean="0">
                <a:latin typeface="Arial" pitchFamily="34" charset="0"/>
                <a:cs typeface="Arial" pitchFamily="34" charset="0"/>
              </a:rPr>
              <a:t>példányos dokumentum, </a:t>
            </a:r>
            <a:r>
              <a:rPr lang="hu-HU" sz="2800" dirty="0" smtClean="0">
                <a:latin typeface="Arial" pitchFamily="34" charset="0"/>
                <a:cs typeface="Arial" pitchFamily="34" charset="0"/>
              </a:rPr>
              <a:t>ahol </a:t>
            </a:r>
            <a:r>
              <a:rPr lang="hu-HU" sz="2800" dirty="0" smtClean="0">
                <a:latin typeface="Arial" pitchFamily="34" charset="0"/>
                <a:cs typeface="Arial" pitchFamily="34" charset="0"/>
              </a:rPr>
              <a:t>a levél </a:t>
            </a:r>
            <a:r>
              <a:rPr lang="hu-HU" sz="2800" dirty="0" smtClean="0">
                <a:latin typeface="Arial" pitchFamily="34" charset="0"/>
                <a:cs typeface="Arial" pitchFamily="34" charset="0"/>
              </a:rPr>
              <a:t>szövegezése és tárgya </a:t>
            </a:r>
            <a:r>
              <a:rPr lang="hu-HU" sz="2800" dirty="0" smtClean="0">
                <a:latin typeface="Arial" pitchFamily="34" charset="0"/>
                <a:cs typeface="Arial" pitchFamily="34" charset="0"/>
              </a:rPr>
              <a:t>azonos</a:t>
            </a:r>
            <a:r>
              <a:rPr lang="hu-HU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u-HU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de</a:t>
            </a:r>
            <a:endParaRPr lang="hu-HU" sz="28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7313" indent="-22225">
              <a:buNone/>
            </a:pPr>
            <a:r>
              <a:rPr lang="hu-HU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hu-H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címzett </a:t>
            </a:r>
            <a:r>
              <a:rPr lang="hu-H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neve</a:t>
            </a:r>
            <a:r>
              <a:rPr lang="hu-HU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u-H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címe</a:t>
            </a:r>
            <a:r>
              <a:rPr lang="hu-HU" sz="2800" dirty="0" smtClean="0">
                <a:latin typeface="Arial" pitchFamily="34" charset="0"/>
                <a:cs typeface="Arial" pitchFamily="34" charset="0"/>
              </a:rPr>
              <a:t> példányonként </a:t>
            </a:r>
            <a:r>
              <a:rPr lang="hu-H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eltérő</a:t>
            </a:r>
            <a:r>
              <a:rPr lang="hu-HU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hu-H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577" y="4861106"/>
            <a:ext cx="2664296" cy="158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65024" y="4365104"/>
            <a:ext cx="293370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3861048"/>
            <a:ext cx="2792911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Egyenes összekötő nyíllal 6"/>
          <p:cNvCxnSpPr/>
          <p:nvPr/>
        </p:nvCxnSpPr>
        <p:spPr>
          <a:xfrm rot="16200000" flipH="1">
            <a:off x="793138" y="4183527"/>
            <a:ext cx="1216082" cy="4271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2195736" y="3789040"/>
            <a:ext cx="93610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>
            <a:off x="2627784" y="3645024"/>
            <a:ext cx="360040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643192" cy="108012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latin typeface="Arial" pitchFamily="34" charset="0"/>
                <a:cs typeface="Arial" pitchFamily="34" charset="0"/>
              </a:rPr>
              <a:t>A körlevél készítés lépései: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357298"/>
            <a:ext cx="5472608" cy="26097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800" dirty="0" smtClean="0">
                <a:latin typeface="Arial" pitchFamily="34" charset="0"/>
                <a:cs typeface="Arial" pitchFamily="34" charset="0"/>
              </a:rPr>
              <a:t>1.Adatforrás készítése</a:t>
            </a:r>
          </a:p>
          <a:p>
            <a:pPr>
              <a:buNone/>
            </a:pPr>
            <a:r>
              <a:rPr lang="hu-HU" sz="18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Elkészítünk egy táblázatot, változó adatokkal.</a:t>
            </a:r>
          </a:p>
          <a:p>
            <a:pPr>
              <a:buNone/>
            </a:pPr>
            <a:r>
              <a:rPr lang="hu-HU" sz="2800" dirty="0" smtClean="0">
                <a:latin typeface="Arial" pitchFamily="34" charset="0"/>
                <a:cs typeface="Arial" pitchFamily="34" charset="0"/>
              </a:rPr>
              <a:t>2.Törzsdokumentum létrehozása</a:t>
            </a:r>
          </a:p>
          <a:p>
            <a:pPr>
              <a:buNone/>
            </a:pPr>
            <a:r>
              <a:rPr lang="hu-HU" sz="18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 A levél szövegének a megírása és formázása</a:t>
            </a:r>
          </a:p>
          <a:p>
            <a:pPr marL="0" indent="0">
              <a:buNone/>
            </a:pPr>
            <a:r>
              <a:rPr lang="hu-HU" dirty="0" smtClean="0">
                <a:latin typeface="Arial" pitchFamily="34" charset="0"/>
                <a:cs typeface="Arial" pitchFamily="34" charset="0"/>
              </a:rPr>
              <a:t> 3.</a:t>
            </a:r>
            <a:r>
              <a:rPr lang="hu-HU" sz="2800" dirty="0" smtClean="0">
                <a:latin typeface="Arial" pitchFamily="34" charset="0"/>
                <a:cs typeface="Arial" pitchFamily="34" charset="0"/>
              </a:rPr>
              <a:t>Egyesítés</a:t>
            </a:r>
          </a:p>
          <a:p>
            <a:pPr marL="0" indent="0">
              <a:buNone/>
            </a:pPr>
            <a:r>
              <a:rPr lang="hu-HU" sz="16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  Dokumentum összekapcsolása az adatforrással.</a:t>
            </a:r>
            <a:endParaRPr lang="hu-HU" sz="1600" b="1" i="1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Egyenes összekötő nyíllal 4"/>
          <p:cNvCxnSpPr/>
          <p:nvPr/>
        </p:nvCxnSpPr>
        <p:spPr>
          <a:xfrm>
            <a:off x="3995936" y="1700808"/>
            <a:ext cx="151216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012160" y="3356992"/>
            <a:ext cx="2880121" cy="309619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hu-HU" sz="1200" b="1" dirty="0">
                <a:solidFill>
                  <a:srgbClr val="000000"/>
                </a:solidFill>
                <a:latin typeface="Arial" charset="0"/>
              </a:rPr>
              <a:t>«Megszólítás</a:t>
            </a:r>
            <a:r>
              <a:rPr lang="hu-HU" sz="1200" b="1" noProof="1">
                <a:solidFill>
                  <a:srgbClr val="000000"/>
                </a:solidFill>
                <a:latin typeface="Arial" charset="0"/>
              </a:rPr>
              <a:t>»</a:t>
            </a:r>
            <a:r>
              <a:rPr lang="hu-HU" sz="1200" b="1" dirty="0">
                <a:solidFill>
                  <a:srgbClr val="000000"/>
                </a:solidFill>
                <a:latin typeface="Arial" charset="0"/>
              </a:rPr>
              <a:t> «Vezetéknév</a:t>
            </a:r>
            <a:r>
              <a:rPr lang="hu-HU" sz="1200" b="1" noProof="1">
                <a:solidFill>
                  <a:srgbClr val="000000"/>
                </a:solidFill>
                <a:latin typeface="Arial" charset="0"/>
              </a:rPr>
              <a:t>»</a:t>
            </a:r>
            <a:r>
              <a:rPr lang="hu-HU" sz="2800" b="1" noProof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hu-HU" sz="1200" b="1" dirty="0">
                <a:solidFill>
                  <a:srgbClr val="000000"/>
                </a:solidFill>
                <a:latin typeface="Arial" charset="0"/>
              </a:rPr>
              <a:t>«Keresztnév</a:t>
            </a:r>
            <a:r>
              <a:rPr lang="hu-HU" sz="1200" b="1" noProof="1">
                <a:solidFill>
                  <a:srgbClr val="000000"/>
                </a:solidFill>
                <a:latin typeface="Arial" charset="0"/>
              </a:rPr>
              <a:t>»</a:t>
            </a:r>
            <a:r>
              <a:rPr lang="hu-HU" sz="12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hu-HU" sz="1200" dirty="0" smtClean="0">
                <a:solidFill>
                  <a:srgbClr val="000000"/>
                </a:solidFill>
                <a:latin typeface="Arial" charset="0"/>
              </a:rPr>
              <a:t>!</a:t>
            </a:r>
          </a:p>
          <a:p>
            <a:pPr algn="ctr">
              <a:defRPr/>
            </a:pPr>
            <a:endParaRPr lang="hu-HU" sz="1200" dirty="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endParaRPr lang="hu-HU" sz="900" dirty="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endParaRPr lang="hu-HU" sz="900" dirty="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r>
              <a:rPr lang="hu-HU" sz="900" dirty="0">
                <a:solidFill>
                  <a:srgbClr val="000000"/>
                </a:solidFill>
                <a:latin typeface="Arial" charset="0"/>
              </a:rPr>
              <a:t>		</a:t>
            </a:r>
          </a:p>
          <a:p>
            <a:pPr>
              <a:defRPr/>
            </a:pPr>
            <a:r>
              <a:rPr lang="hu-HU" sz="900" dirty="0">
                <a:solidFill>
                  <a:srgbClr val="000000"/>
                </a:solidFill>
                <a:latin typeface="Arial" charset="0"/>
              </a:rPr>
              <a:t>		</a:t>
            </a:r>
            <a:endParaRPr lang="hu-HU" sz="900" i="1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509120"/>
            <a:ext cx="25050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Egyenes összekötő nyíllal 9"/>
          <p:cNvCxnSpPr/>
          <p:nvPr/>
        </p:nvCxnSpPr>
        <p:spPr>
          <a:xfrm>
            <a:off x="5076056" y="2996952"/>
            <a:ext cx="122413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5" name="Csoportba foglalás 14"/>
          <p:cNvGrpSpPr/>
          <p:nvPr/>
        </p:nvGrpSpPr>
        <p:grpSpPr>
          <a:xfrm>
            <a:off x="360705" y="4365104"/>
            <a:ext cx="3744416" cy="2098770"/>
            <a:chOff x="324652" y="3628824"/>
            <a:chExt cx="4068359" cy="2314794"/>
          </a:xfrm>
        </p:grpSpPr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4652" y="3628824"/>
              <a:ext cx="2933700" cy="173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48754" y="3985492"/>
              <a:ext cx="2664296" cy="15816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600100" y="4359442"/>
              <a:ext cx="2792911" cy="1584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6" name="Egyenes összekötő nyíllal 15"/>
          <p:cNvCxnSpPr/>
          <p:nvPr/>
        </p:nvCxnSpPr>
        <p:spPr>
          <a:xfrm rot="16200000" flipH="1">
            <a:off x="2213976" y="4001074"/>
            <a:ext cx="86409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68105" y="1472878"/>
            <a:ext cx="3507655" cy="648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" name="Csoportba foglalás 19"/>
          <p:cNvGrpSpPr/>
          <p:nvPr/>
        </p:nvGrpSpPr>
        <p:grpSpPr>
          <a:xfrm>
            <a:off x="4355976" y="6165304"/>
            <a:ext cx="1656184" cy="504056"/>
            <a:chOff x="4355976" y="6165304"/>
            <a:chExt cx="1656184" cy="504056"/>
          </a:xfrm>
        </p:grpSpPr>
        <p:sp>
          <p:nvSpPr>
            <p:cNvPr id="19" name="Téglalap 18"/>
            <p:cNvSpPr/>
            <p:nvPr/>
          </p:nvSpPr>
          <p:spPr>
            <a:xfrm>
              <a:off x="4716016" y="6165304"/>
              <a:ext cx="1008112" cy="504056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7" name="Szövegdoboz 16"/>
            <p:cNvSpPr txBox="1"/>
            <p:nvPr/>
          </p:nvSpPr>
          <p:spPr>
            <a:xfrm>
              <a:off x="4355976" y="6237312"/>
              <a:ext cx="16561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>
                  <a:solidFill>
                    <a:schemeClr val="accent4">
                      <a:lumMod val="50000"/>
                    </a:schemeClr>
                  </a:solidFill>
                </a:rPr>
                <a:t>l</a:t>
              </a:r>
              <a:r>
                <a:rPr lang="hu-HU" sz="2000" dirty="0" smtClean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evél</a:t>
              </a:r>
              <a:endParaRPr lang="hu-HU" sz="20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056784" cy="966984"/>
          </a:xfrm>
        </p:spPr>
        <p:txBody>
          <a:bodyPr>
            <a:normAutofit/>
          </a:bodyPr>
          <a:lstStyle/>
          <a:p>
            <a:r>
              <a:rPr lang="hu-HU" sz="3600" b="1" dirty="0" smtClean="0">
                <a:latin typeface="Arial" pitchFamily="34" charset="0"/>
                <a:cs typeface="Arial" pitchFamily="34" charset="0"/>
              </a:rPr>
              <a:t>A körlevélkészítés menete 1. </a:t>
            </a:r>
            <a:endParaRPr lang="hu-HU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23528" y="1340768"/>
            <a:ext cx="7200800" cy="177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llipszis 5"/>
          <p:cNvSpPr/>
          <p:nvPr/>
        </p:nvSpPr>
        <p:spPr>
          <a:xfrm>
            <a:off x="1146680" y="1916832"/>
            <a:ext cx="1080120" cy="108012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/>
          <p:cNvSpPr/>
          <p:nvPr/>
        </p:nvSpPr>
        <p:spPr>
          <a:xfrm>
            <a:off x="4716016" y="1268760"/>
            <a:ext cx="93610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latin typeface="Arial" pitchFamily="34" charset="0"/>
                <a:cs typeface="Arial" pitchFamily="34" charset="0"/>
              </a:rPr>
              <a:t>1.</a:t>
            </a:r>
            <a:endParaRPr lang="hu-H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lipszis 8"/>
          <p:cNvSpPr/>
          <p:nvPr/>
        </p:nvSpPr>
        <p:spPr>
          <a:xfrm>
            <a:off x="1835696" y="1628800"/>
            <a:ext cx="864096" cy="551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latin typeface="Arial" pitchFamily="34" charset="0"/>
                <a:cs typeface="Arial" pitchFamily="34" charset="0"/>
              </a:rPr>
              <a:t>2.</a:t>
            </a:r>
            <a:endParaRPr lang="hu-H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068960"/>
            <a:ext cx="2592289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llipszis 10"/>
          <p:cNvSpPr/>
          <p:nvPr/>
        </p:nvSpPr>
        <p:spPr>
          <a:xfrm>
            <a:off x="4067944" y="1628800"/>
            <a:ext cx="936104" cy="43204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2843808" y="4149080"/>
            <a:ext cx="864096" cy="551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latin typeface="Arial" pitchFamily="34" charset="0"/>
                <a:cs typeface="Arial" pitchFamily="34" charset="0"/>
              </a:rPr>
              <a:t>3.</a:t>
            </a:r>
            <a:endParaRPr lang="hu-H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1700808"/>
            <a:ext cx="2808312" cy="4973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Egyenes összekötő nyíllal 13"/>
          <p:cNvCxnSpPr/>
          <p:nvPr/>
        </p:nvCxnSpPr>
        <p:spPr>
          <a:xfrm flipV="1">
            <a:off x="3491880" y="3140968"/>
            <a:ext cx="1872208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Ellipszis 16"/>
          <p:cNvSpPr/>
          <p:nvPr/>
        </p:nvSpPr>
        <p:spPr>
          <a:xfrm>
            <a:off x="5436096" y="2852936"/>
            <a:ext cx="1152128" cy="43204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Ellipszis 17"/>
          <p:cNvSpPr/>
          <p:nvPr/>
        </p:nvSpPr>
        <p:spPr>
          <a:xfrm>
            <a:off x="6156176" y="2420888"/>
            <a:ext cx="864096" cy="551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latin typeface="Arial" pitchFamily="34" charset="0"/>
                <a:cs typeface="Arial" pitchFamily="34" charset="0"/>
              </a:rPr>
              <a:t>4.</a:t>
            </a:r>
            <a:endParaRPr lang="hu-H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llipszis 7"/>
          <p:cNvSpPr/>
          <p:nvPr/>
        </p:nvSpPr>
        <p:spPr>
          <a:xfrm>
            <a:off x="899592" y="4653136"/>
            <a:ext cx="3168352" cy="43204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9" grpId="0" animBg="1"/>
      <p:bldP spid="11" grpId="0" animBg="1"/>
      <p:bldP spid="12" grpId="0" animBg="1"/>
      <p:bldP spid="17" grpId="0" animBg="1"/>
      <p:bldP spid="18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132856"/>
            <a:ext cx="235745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1916832"/>
            <a:ext cx="2777269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llipszis 8"/>
          <p:cNvSpPr/>
          <p:nvPr/>
        </p:nvSpPr>
        <p:spPr>
          <a:xfrm>
            <a:off x="395536" y="3212976"/>
            <a:ext cx="2232248" cy="50405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1259632" y="2708920"/>
            <a:ext cx="93610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latin typeface="Arial" pitchFamily="34" charset="0"/>
                <a:cs typeface="Arial" pitchFamily="34" charset="0"/>
              </a:rPr>
              <a:t>1.</a:t>
            </a:r>
            <a:endParaRPr lang="hu-HU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Egyenes összekötő nyíllal 10"/>
          <p:cNvCxnSpPr/>
          <p:nvPr/>
        </p:nvCxnSpPr>
        <p:spPr>
          <a:xfrm flipV="1">
            <a:off x="2123728" y="2564904"/>
            <a:ext cx="864096" cy="6446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Cím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2008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b="1" dirty="0" smtClean="0">
                <a:latin typeface="Arial" pitchFamily="34" charset="0"/>
                <a:cs typeface="Arial" pitchFamily="34" charset="0"/>
              </a:rPr>
              <a:t>A körlevél készítés menete 2.</a:t>
            </a:r>
            <a:br>
              <a:rPr lang="hu-HU" sz="4000" b="1" dirty="0" smtClean="0">
                <a:latin typeface="Arial" pitchFamily="34" charset="0"/>
                <a:cs typeface="Arial" pitchFamily="34" charset="0"/>
              </a:rPr>
            </a:br>
            <a:r>
              <a:rPr lang="hu-H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Adatforrás megnyitása</a:t>
            </a:r>
            <a:endParaRPr lang="hu-H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zis 12"/>
          <p:cNvSpPr/>
          <p:nvPr/>
        </p:nvSpPr>
        <p:spPr>
          <a:xfrm>
            <a:off x="2915816" y="2420888"/>
            <a:ext cx="1872208" cy="288032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Ellipszis 13"/>
          <p:cNvSpPr/>
          <p:nvPr/>
        </p:nvSpPr>
        <p:spPr>
          <a:xfrm>
            <a:off x="4139952" y="1988840"/>
            <a:ext cx="93610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latin typeface="Arial" pitchFamily="34" charset="0"/>
                <a:cs typeface="Arial" pitchFamily="34" charset="0"/>
              </a:rPr>
              <a:t>2.</a:t>
            </a:r>
            <a:endParaRPr lang="hu-H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3789040"/>
            <a:ext cx="371477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Ellipszis 16"/>
          <p:cNvSpPr/>
          <p:nvPr/>
        </p:nvSpPr>
        <p:spPr>
          <a:xfrm>
            <a:off x="3131840" y="3861048"/>
            <a:ext cx="1357322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/>
      <p:bldP spid="13" grpId="0" animBg="1"/>
      <p:bldP spid="14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2319844"/>
            <a:ext cx="2463348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ím 1"/>
          <p:cNvSpPr txBox="1">
            <a:spLocks/>
          </p:cNvSpPr>
          <p:nvPr/>
        </p:nvSpPr>
        <p:spPr>
          <a:xfrm>
            <a:off x="971600" y="188640"/>
            <a:ext cx="7172300" cy="122413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 körlevél készítés menete 3.</a:t>
            </a:r>
          </a:p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6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Adatmezők beszúrása</a:t>
            </a:r>
            <a:endParaRPr kumimoji="0" lang="hu-HU" sz="36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516216" y="4941168"/>
            <a:ext cx="2160240" cy="36004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1714488"/>
            <a:ext cx="5784575" cy="436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llipszis 7"/>
          <p:cNvSpPr/>
          <p:nvPr/>
        </p:nvSpPr>
        <p:spPr>
          <a:xfrm>
            <a:off x="3923928" y="2132856"/>
            <a:ext cx="93610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latin typeface="Arial" pitchFamily="34" charset="0"/>
                <a:cs typeface="Arial" pitchFamily="34" charset="0"/>
              </a:rPr>
              <a:t>1.</a:t>
            </a:r>
            <a:endParaRPr lang="hu-H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Ellipszis 8"/>
          <p:cNvSpPr/>
          <p:nvPr/>
        </p:nvSpPr>
        <p:spPr>
          <a:xfrm>
            <a:off x="7740352" y="4509120"/>
            <a:ext cx="93610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latin typeface="Arial" pitchFamily="34" charset="0"/>
                <a:cs typeface="Arial" pitchFamily="34" charset="0"/>
              </a:rPr>
              <a:t>2.</a:t>
            </a:r>
            <a:endParaRPr lang="hu-H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844824"/>
            <a:ext cx="2489215" cy="466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844824"/>
            <a:ext cx="2534521" cy="4666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1412776"/>
            <a:ext cx="330075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ím 1"/>
          <p:cNvSpPr txBox="1">
            <a:spLocks/>
          </p:cNvSpPr>
          <p:nvPr/>
        </p:nvSpPr>
        <p:spPr>
          <a:xfrm>
            <a:off x="1043608" y="188640"/>
            <a:ext cx="7056784" cy="122413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 körlevél készítés menete 4.</a:t>
            </a:r>
          </a:p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600" b="1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Egyesítés</a:t>
            </a:r>
            <a:endParaRPr kumimoji="0" lang="hu-HU" sz="36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Ellipszis 8"/>
          <p:cNvSpPr/>
          <p:nvPr/>
        </p:nvSpPr>
        <p:spPr>
          <a:xfrm>
            <a:off x="395536" y="4797152"/>
            <a:ext cx="2448272" cy="50405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1547664" y="4365104"/>
            <a:ext cx="93610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latin typeface="Arial" pitchFamily="34" charset="0"/>
                <a:cs typeface="Arial" pitchFamily="34" charset="0"/>
              </a:rPr>
              <a:t>1.</a:t>
            </a:r>
            <a:endParaRPr lang="hu-HU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Egyenes összekötő nyíllal 10"/>
          <p:cNvCxnSpPr/>
          <p:nvPr/>
        </p:nvCxnSpPr>
        <p:spPr>
          <a:xfrm flipV="1">
            <a:off x="2483768" y="2348880"/>
            <a:ext cx="3600400" cy="2448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Ellipszis 11"/>
          <p:cNvSpPr/>
          <p:nvPr/>
        </p:nvSpPr>
        <p:spPr>
          <a:xfrm>
            <a:off x="5652120" y="1934248"/>
            <a:ext cx="936104" cy="50405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Ellipszis 12"/>
          <p:cNvSpPr/>
          <p:nvPr/>
        </p:nvSpPr>
        <p:spPr>
          <a:xfrm>
            <a:off x="3707904" y="2060848"/>
            <a:ext cx="93610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latin typeface="Arial" pitchFamily="34" charset="0"/>
                <a:cs typeface="Arial" pitchFamily="34" charset="0"/>
              </a:rPr>
              <a:t>2.</a:t>
            </a:r>
            <a:endParaRPr lang="hu-H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llipszis 13"/>
          <p:cNvSpPr/>
          <p:nvPr/>
        </p:nvSpPr>
        <p:spPr>
          <a:xfrm>
            <a:off x="6300192" y="1556792"/>
            <a:ext cx="93610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latin typeface="Arial" pitchFamily="34" charset="0"/>
                <a:cs typeface="Arial" pitchFamily="34" charset="0"/>
              </a:rPr>
              <a:t>3.</a:t>
            </a:r>
            <a:endParaRPr lang="hu-H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43808" y="404664"/>
            <a:ext cx="4104456" cy="901822"/>
          </a:xfrm>
        </p:spPr>
        <p:txBody>
          <a:bodyPr/>
          <a:lstStyle/>
          <a:p>
            <a:r>
              <a:rPr lang="hu-HU" sz="3600" b="1" dirty="0" smtClean="0">
                <a:latin typeface="Arial" pitchFamily="34" charset="0"/>
                <a:cs typeface="Arial" pitchFamily="34" charset="0"/>
              </a:rPr>
              <a:t>A körlevél</a:t>
            </a:r>
            <a:endParaRPr lang="hu-HU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484784"/>
            <a:ext cx="3672408" cy="4237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484784"/>
            <a:ext cx="3600400" cy="4259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ndület">
  <a:themeElements>
    <a:clrScheme name="Lendüle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endüle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444</TotalTime>
  <Words>312</Words>
  <Application>Microsoft Office PowerPoint</Application>
  <PresentationFormat>Diavetítés a képernyőre (4:3 oldalarány)</PresentationFormat>
  <Paragraphs>92</Paragraphs>
  <Slides>13</Slides>
  <Notes>13</Notes>
  <HiddenSlides>2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Lendület</vt:lpstr>
      <vt:lpstr>Így tanítanám a kördokumentumok készítését</vt:lpstr>
      <vt:lpstr>Mi a körlevél?</vt:lpstr>
      <vt:lpstr>A körlevél fogalma:</vt:lpstr>
      <vt:lpstr>A körlevél készítés lépései:</vt:lpstr>
      <vt:lpstr>A körlevélkészítés menete 1. </vt:lpstr>
      <vt:lpstr>A körlevél készítés menete 2. Adatforrás megnyitása</vt:lpstr>
      <vt:lpstr>7. dia</vt:lpstr>
      <vt:lpstr>8. dia</vt:lpstr>
      <vt:lpstr>A körlevél</vt:lpstr>
      <vt:lpstr>Igaz vagy hamis?  Kattints az igaz állítás sorszámára!</vt:lpstr>
      <vt:lpstr>Gratulálok!</vt:lpstr>
      <vt:lpstr>Sajnos rossz válasz!</vt:lpstr>
      <vt:lpstr>Felhasznált források</vt:lpstr>
    </vt:vector>
  </TitlesOfParts>
  <Company>iskola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tanulo</dc:creator>
  <cp:lastModifiedBy>Zsuzsa</cp:lastModifiedBy>
  <cp:revision>61</cp:revision>
  <dcterms:created xsi:type="dcterms:W3CDTF">2011-01-26T10:32:31Z</dcterms:created>
  <dcterms:modified xsi:type="dcterms:W3CDTF">2011-02-12T08:33:03Z</dcterms:modified>
</cp:coreProperties>
</file>