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  <p:sldMasterId id="2147484428" r:id="rId2"/>
    <p:sldMasterId id="2147484656" r:id="rId3"/>
    <p:sldMasterId id="2147484680" r:id="rId4"/>
    <p:sldMasterId id="2147484728" r:id="rId5"/>
    <p:sldMasterId id="2147484752" r:id="rId6"/>
    <p:sldMasterId id="2147484788" r:id="rId7"/>
    <p:sldMasterId id="2147484834" r:id="rId8"/>
    <p:sldMasterId id="2147484835" r:id="rId9"/>
    <p:sldMasterId id="2147484836" r:id="rId10"/>
  </p:sldMasterIdLst>
  <p:notesMasterIdLst>
    <p:notesMasterId r:id="rId28"/>
  </p:notesMasterIdLst>
  <p:sldIdLst>
    <p:sldId id="256" r:id="rId11"/>
    <p:sldId id="266" r:id="rId12"/>
    <p:sldId id="269" r:id="rId13"/>
    <p:sldId id="257" r:id="rId14"/>
    <p:sldId id="270" r:id="rId15"/>
    <p:sldId id="258" r:id="rId16"/>
    <p:sldId id="271" r:id="rId17"/>
    <p:sldId id="259" r:id="rId18"/>
    <p:sldId id="272" r:id="rId19"/>
    <p:sldId id="260" r:id="rId20"/>
    <p:sldId id="273" r:id="rId21"/>
    <p:sldId id="274" r:id="rId22"/>
    <p:sldId id="261" r:id="rId23"/>
    <p:sldId id="275" r:id="rId24"/>
    <p:sldId id="262" r:id="rId25"/>
    <p:sldId id="268" r:id="rId26"/>
    <p:sldId id="264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66"/>
    <a:srgbClr val="990000"/>
    <a:srgbClr val="FFFF00"/>
    <a:srgbClr val="3366CC"/>
    <a:srgbClr val="0033CC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76" d="100"/>
          <a:sy n="76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0AA04-89A7-4444-B913-1205D6B3E2DE}" type="datetimeFigureOut">
              <a:rPr lang="hu-HU"/>
              <a:pPr>
                <a:defRPr/>
              </a:pPr>
              <a:t>2011. 01. 31.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897311-477F-43E8-83FB-E609E94529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26979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93A50-6A64-4165-83FE-BBA85016D6A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D48EC-965D-4529-AF9E-6EE2B98D1070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B684907-756E-4582-B147-FAFAC29AED9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CEC8-92EE-461E-A88E-74702538B342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3484-3F3B-4692-80E6-3291D19081D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9FF8-01A5-4890-B74F-089C848361C7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A56E-0EBB-4DBF-93FF-8DDAA91F0BE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626C-E219-42D9-9FEF-C70A12A0C9E8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65A9-C35E-4323-BF17-8C0FF223AA2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26E2-BB03-429C-8D1E-9FFFE72EB40E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AC9B-4DC7-433B-BFCC-CEC0B94C63F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7D62-3F34-475A-AADD-994FAEA1ECD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4BEE-B305-4839-A42C-E330E9CDA82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8EB1-F6AC-461A-AD3F-7926B64BF05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E978-C5A9-40B8-AA40-B8DBAB3374A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CFCE-5463-43ED-A896-66D0DA008FB0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BDEB-3BE1-4F9D-8D6A-38899653789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7D4D-1409-462D-8E6E-05273CF1BFA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1A01-FCD1-4686-A3E0-E1957E47723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E1F7-F813-4DA9-A966-D63EAB410E4C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C448-453A-4A04-B4B5-CDB5D63F4AD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99BE-1883-46F5-8263-F9255900C6C6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BFC8-9914-4838-8D0F-63CFC756E87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DEA9-E15A-4464-827B-5355584560F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CC78-7317-4EF8-8587-1089D966CDD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7F8A-E0B5-4314-AF04-670C0D4029BB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60A5-A256-4524-8D17-3DFE79CA5BA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F710-9BC9-4E80-9A9B-7602B0552AF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2E1E-7EEC-4C07-A8C5-39F8B655556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C0B6-8EAB-4EA9-83C5-5EAF4F8068C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6D0E-AFF4-4BAE-9D6A-2F3F6685388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1A42-652C-4D2E-A7FB-BF5F1F04C898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AEC8-7C52-4631-8BE4-9035445B6D5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936C-81FE-458A-AFE6-735A8AA70919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F1A0-420E-47C1-83C4-F089AC31FDB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D636-D999-49AA-97A1-28ABD1F1C00A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039A-FEF5-49B2-831D-0040A21A352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0827-5D34-4637-A4E2-3A160CACEC3E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993C-7568-4875-86B1-977C7FBF549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41D5-47AB-4197-A1BC-D842786F3EF2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AC3A-62E0-4730-8ECF-D545143B773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9B1E-DFF6-4D69-9CC9-00364E8E81A2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C53-095A-4C96-A43C-80BF433C09C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D332-EE70-4A51-AC37-E9F20F5310BC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A905-6518-470D-89FD-953F143A5FE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93FA-E22C-434D-981C-CB0E72C516E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FC54-9D23-479B-AB7E-07E4831F913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01C6-405F-45C4-BAFD-B7D62C742E1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D697-CA5A-4417-9405-BC4A679BF68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9038-CD5D-409B-9170-3477FFF45A1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1BB-7BCB-47D5-AD2B-D45CA3DA3CD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2475-2C26-443E-8C45-39EA496CECA0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8E00-B582-4C89-A04D-B8043BE7E09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150E-94D8-4B58-AA6F-24E4A52FFBE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5AF4-0689-4DA1-A2D1-1938405E9ED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2D8D-76B2-44BC-B949-702307AE7CFC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8B6D-F7BE-4982-B693-09ED2464A9D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FB98-2903-4594-9E84-8F53B72D8B99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4BC1-9854-4557-A214-D07A3B6D9D4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B850-9355-4DE0-B2AA-617768735266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33D39-B184-4344-AA2E-F601105F95E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9CD7-F9F3-44FE-84C8-A1FB092FDC78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2B98-2C94-4E7A-A853-2DA9F35E105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95BB-D598-4314-AD2C-7F6882315EA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759D-785B-4DD6-9584-9321E6FDB2D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70EF-8CAE-4F0B-BF60-DF7934121CFD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51E9-1579-47A0-9D8F-4677CF143C8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471F-4D12-45FB-BCA1-A82DACA6785F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F95D-CFC3-41FC-A5BF-4808AF79CE1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E782-0821-4B37-9551-4934A1302E86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BC88-ECCA-48EF-82FF-416F9BB9709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2EC0-A72E-4C3D-B730-3A3605FD789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CDFA-A366-4344-919D-81E913153D4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4160-22E0-4B55-B5EF-B8BB6D94947C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4B57-1A5E-4F8B-9A2F-24776E8E3C8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3170-D531-4F1C-8BB7-4E3D0CBF292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EEEE-3089-487B-8C2C-E65DF8E7403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99F1-6C96-41EA-926B-22D8522F72EA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B256-B557-4905-AF19-ED1A8D1D021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7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EBB6C0-72E8-4263-B545-B5709324B459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977DE4-DDB7-439E-BA45-77E17C8DA82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2486-4745-4428-9A84-52C1E56F8FD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82AC-D85A-4226-A478-3E9B5F49C88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1D9DA6-4DE9-4F50-852C-A9962B4D4D17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30D0F2-84EE-44DC-AF45-353DD478D55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CD61-578E-40FB-901D-B87D4D9DBEDE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7511-97DA-410E-B3E2-92EDAE26640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EA73-6B17-46A3-9657-EAC57FED4EB2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5C8D-A849-4D2F-A6F7-7C21B4DFCA7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2DDD-DE57-4A48-ADED-F7FAC170B77A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0584-9DB0-4A64-B05D-9E34794DDFB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C7D7-7789-4584-B239-4F545AC77A6B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4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76D2-2516-49CD-B790-140591ADF78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CD2A9D-0995-4A55-82FD-6AAD73378376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ED3911-3737-4458-AA89-B04F36E542E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9DD0-72D4-47EA-B792-F62E0B457056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7219-3335-4CD2-A0CF-EE3E8447267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gy sarkán kerekített téglalap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1D6C2-CE3C-436F-84D3-04DDD7595C3F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E32979-677B-441E-805E-259A2B41EEC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DE73-2730-4C58-BEE2-45B420700E6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2C8-67E8-4967-8C11-4CCBA6778E9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077C-25F4-4439-AA05-DE8D74BD5F8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47F1-6B8A-466A-BB8A-24298891E20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églalap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17743-9F9D-4D02-B642-B0F948DF61A0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3653-31A4-4997-9D24-859B1AE2BCF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9552-90EE-4749-8471-494A4AC74F80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BADF-F1C3-4F18-BF56-E4ABBD23CBA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églalap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86FA-637F-4CB9-89BE-DB23A5FA1BDB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CD99-ED1C-43DD-8B11-6B8CD8360AF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FF2A-F8BA-4F4F-8C2D-9188EFE5A29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589F-72D5-4F9C-91CB-E95EFA05390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258A-41B3-419D-9C4D-EC8D4F83381C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1A78-497A-401B-8928-4F08C92985D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9070-F75F-4651-AF4E-BCAAD2BF0AF6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7A03-C836-44A0-A7C2-B18B80CEF36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9B76-499E-438D-BE1E-81E8E66CB24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C4DD-1C68-483C-900C-0E67AD64E3F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65B5-B35D-440F-9C5B-C916EE9489A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851F-219D-4B63-9278-7D0A7AEA234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églalap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2636-485E-41DF-968B-A957BF0A9A77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BF95-C898-49D9-942E-52F52633BAA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églalap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D9B3-663E-4561-8685-26FD966061B2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D38C-F9F4-4453-9891-DBF812A7C7A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1F13-38A0-42CA-A28E-C398E426041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785F-04A6-4641-B093-A94049200B8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églalap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0D6A-0B12-4452-B5BF-1E8705114F0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D464-161F-45CD-9CC0-5C1FEB10B6F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545E-EBE3-406B-ADB4-880B84907BEB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CDBA-0E15-46C1-885E-37FCFA72CFB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6F60-E52B-4274-A578-92A266DA588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058D-90FA-45CA-A289-5D1C92C49CA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9EC-783A-48B6-AECE-601526743AA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6871-2FB4-4F91-AAF0-BE7FAFE5BDF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9417-61BF-4396-896D-7E3F7C4AC13B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9BDF-E206-4747-AA1B-DD8D63ADEE9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24D7-7CEE-46AF-8FC7-3E18E0ACB810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315-AA66-4DC8-AD38-1761FF3F2D6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BF45-9C88-4C48-BA54-56F20368D4B2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6FB8-D74B-4621-A6AC-6C664B28E6B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D5EE-31D2-4872-85FB-A5FAE3C6546D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3D3B-86C1-4242-8EB2-DF958774E96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65AC-D0B5-4CDE-9111-9CF85119A27A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2333-4088-43F7-8AF1-37648860EA6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BCF39-4B49-4902-B683-3831A67D801A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9CC0-EF18-4FDE-8E22-84B4F0B3180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1B30-0AAF-4CA7-9164-7C03C5A562A0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5F9B-658B-4604-A480-D093E464A74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1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1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1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1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1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81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81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816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2816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28161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6C2FE1B-31F5-4716-95F3-818FEE25329B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147D7B-6641-46E6-B336-AB30E41735D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Kliknite sem a upravte štýly predlohy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Tretia úroveň</a:t>
            </a:r>
          </a:p>
          <a:p>
            <a:pPr lvl="3"/>
            <a:r>
              <a:rPr lang="en-US"/>
              <a:t>Štvrtá úroveň</a:t>
            </a:r>
          </a:p>
          <a:p>
            <a:pPr lvl="4"/>
            <a:r>
              <a:rPr lang="en-US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9807D-07AC-4598-A9DD-691A339EA9DA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CDA2A-597E-4B1F-9C55-A194FF8D5C5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FA27F-46B7-4F0E-821A-67AF62A121EE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3F690-3A28-4681-A9C0-9BDAE671B34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Kliknite sem a upravte štýly predlohy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Tretia úroveň</a:t>
            </a:r>
          </a:p>
          <a:p>
            <a:pPr lvl="3"/>
            <a:r>
              <a:rPr lang="en-US"/>
              <a:t>Štvrtá úroveň</a:t>
            </a:r>
          </a:p>
          <a:p>
            <a:pPr lvl="4"/>
            <a:r>
              <a:rPr lang="en-US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Kliknite sem a upravte štýly predlohy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Tretia úroveň</a:t>
            </a:r>
          </a:p>
          <a:p>
            <a:pPr lvl="3"/>
            <a:r>
              <a:rPr lang="en-US"/>
              <a:t>Štvrtá úroveň</a:t>
            </a:r>
          </a:p>
          <a:p>
            <a:pPr lvl="4"/>
            <a:r>
              <a:rPr lang="en-US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FD60A-B05D-4AE6-A456-A9057B85E4EF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B6CD7-246B-45ED-A019-D6318BA5813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740CC-82D3-492E-8D56-27044370AA40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5F92-A431-4BA1-B165-E24D3751A23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Kliknite sem a upravte štýly predlohy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Tretia úroveň</a:t>
            </a:r>
          </a:p>
          <a:p>
            <a:pPr lvl="3"/>
            <a:r>
              <a:rPr lang="en-US"/>
              <a:t>Štvrtá úroveň</a:t>
            </a:r>
          </a:p>
          <a:p>
            <a:pPr lvl="4"/>
            <a:r>
              <a:rPr lang="en-US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Kliknite sem a upravte štýly predlohy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Tretia úroveň</a:t>
            </a:r>
          </a:p>
          <a:p>
            <a:pPr lvl="3"/>
            <a:r>
              <a:rPr lang="en-US"/>
              <a:t>Štvrtá úroveň</a:t>
            </a:r>
          </a:p>
          <a:p>
            <a:pPr lvl="4"/>
            <a:r>
              <a:rPr lang="en-US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5C91C-00FD-482C-8A8D-8019B0CD7889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A53E3-A833-4D89-AB1C-9D1ED96C760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BEFFB-8013-43AF-8BB4-4E9EF53B94BF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FEDE2-C861-4B81-AC64-E6D057928C3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751B1-E489-428F-A41E-4346BE386690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78784-C3F7-4AED-A6AD-E8C5F0CB150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Kliknite sem a upravte štýly predlohy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Tretia úroveň</a:t>
            </a:r>
          </a:p>
          <a:p>
            <a:pPr lvl="3"/>
            <a:r>
              <a:rPr lang="en-US"/>
              <a:t>Štvrtá úroveň</a:t>
            </a:r>
          </a:p>
          <a:p>
            <a:pPr lvl="4"/>
            <a:r>
              <a:rPr lang="en-US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BADB6-A6E7-4DD2-9772-F24B2F5BF58A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D7B7C-9C4C-445B-8C02-67287E05FB8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F610E-3B1C-4A48-9FEF-17CA6090BFC3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50271-BB51-4B73-9FDF-AA6A6257FB2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Kliknite sem a upravte štýly predlohy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Tretia úroveň</a:t>
            </a:r>
          </a:p>
          <a:p>
            <a:pPr lvl="3"/>
            <a:r>
              <a:rPr lang="en-US"/>
              <a:t>Štvrtá úroveň</a:t>
            </a:r>
          </a:p>
          <a:p>
            <a:pPr lvl="4"/>
            <a:r>
              <a:rPr lang="en-US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7310B-01C7-49DF-AE2A-EA70B3B68149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D2B7D-9406-424E-9854-F768A6BC977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Kliknite sem a upravte štýly predlohy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Tretia úroveň</a:t>
            </a:r>
          </a:p>
          <a:p>
            <a:pPr lvl="3"/>
            <a:r>
              <a:rPr lang="en-US"/>
              <a:t>Štvrtá úroveň</a:t>
            </a:r>
          </a:p>
          <a:p>
            <a:pPr lvl="4"/>
            <a:r>
              <a:rPr lang="en-US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04EF6-AD1D-4650-B66F-D951D0DFA8BE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88CEA-98FC-4F45-96C7-61491166517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Csoportba foglalás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zabadkézi sokszög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Szabadkézi sokszög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11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85F516-3011-4C3F-8958-C84F4DF18B1A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2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3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E6B782-71D3-443D-84C9-79DD7E88B31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zabadkézi sokszög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8AC9E-1068-4299-BAC3-6426BE35ABF9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1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2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062A47-37C0-488D-9A87-D284D776AC1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608BB2-F539-4C00-9517-BEAA5174B71A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8726A3-CDAE-4F16-911A-04EBA3A8B5D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0AC6-513C-46DF-93C6-8665CC38659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569-51FA-4F94-8385-E7D29DDFAF1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badkézi sokszög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zabadkézi sokszög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5EE6AD-4093-458D-93B8-6B2375CE89D4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9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783FF6-E3BA-4801-BEB6-7CD2847B6E7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96DB08-1D5D-453D-9518-39A2D14F6A3D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6600F4-98F6-47DB-B5F8-C8816BB354E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7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75FFD1-E128-48FA-AE7B-E61AE6EA7BB7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D88F30-703C-42D8-8FBE-7605DB8A5DD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992957-0491-4412-B50B-0602CF12BEC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5627D-166E-4006-B77F-BDEB456E282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4C3385-88B8-4243-9561-F6F18C9C6AD5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E2E53F-8A52-47B2-A966-7ADFABD6774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gy sarkán kerekített téglalap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E10A6F-34E9-43E0-8742-15393B8D02AC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4D63B0-2C33-4D66-9FC2-A891CFF62C0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2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3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9455FEA-4D07-4740-B60A-582E6D81CC2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A8220636-F80F-402F-8E62-9A7B75E2CF2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43" r:id="rId2"/>
    <p:sldLayoutId id="2147484842" r:id="rId3"/>
    <p:sldLayoutId id="2147484841" r:id="rId4"/>
    <p:sldLayoutId id="2147484840" r:id="rId5"/>
    <p:sldLayoutId id="2147484839" r:id="rId6"/>
    <p:sldLayoutId id="2147484838" r:id="rId7"/>
    <p:sldLayoutId id="2147484894" r:id="rId8"/>
    <p:sldLayoutId id="2147484895" r:id="rId9"/>
    <p:sldLayoutId id="2147484837" r:id="rId10"/>
    <p:sldLayoutId id="2147484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65893" name="Szöveg hely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2" name="Dátum helye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C9123E7-D4F4-4905-800C-0D2911D73B99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4" name="Élőláb helye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5" name="Dia számának helye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BB11981-E592-44CA-BAAE-B3B339CEE1C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1AA1BB-CD44-4FC3-A7C0-B9CB8891986B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A5277F-2652-449E-AF0C-2995830C773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847" r:id="rId7"/>
    <p:sldLayoutId id="2147484846" r:id="rId8"/>
    <p:sldLayoutId id="2147484902" r:id="rId9"/>
    <p:sldLayoutId id="2147484845" r:id="rId10"/>
    <p:sldLayoutId id="2147484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C0784E-45B7-4EF8-A3D5-395E915CA7C2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513BE73-EC9D-4694-AD7E-ADCC5324647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854" r:id="rId2"/>
    <p:sldLayoutId id="2147484904" r:id="rId3"/>
    <p:sldLayoutId id="2147484853" r:id="rId4"/>
    <p:sldLayoutId id="2147484905" r:id="rId5"/>
    <p:sldLayoutId id="2147484852" r:id="rId6"/>
    <p:sldLayoutId id="2147484851" r:id="rId7"/>
    <p:sldLayoutId id="2147484906" r:id="rId8"/>
    <p:sldLayoutId id="2147484850" r:id="rId9"/>
    <p:sldLayoutId id="2147484849" r:id="rId10"/>
    <p:sldLayoutId id="2147484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C6D4DEF-D09E-4DAA-BFDF-CF249D0DA383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FFE63A2-645F-4EFB-B2B4-DCD0D3203ED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07" r:id="rId1"/>
    <p:sldLayoutId id="2147484862" r:id="rId2"/>
    <p:sldLayoutId id="2147484908" r:id="rId3"/>
    <p:sldLayoutId id="2147484861" r:id="rId4"/>
    <p:sldLayoutId id="2147484860" r:id="rId5"/>
    <p:sldLayoutId id="2147484859" r:id="rId6"/>
    <p:sldLayoutId id="2147484858" r:id="rId7"/>
    <p:sldLayoutId id="2147484857" r:id="rId8"/>
    <p:sldLayoutId id="2147484909" r:id="rId9"/>
    <p:sldLayoutId id="2147484856" r:id="rId10"/>
    <p:sldLayoutId id="2147484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4759" name="Szöveg hely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6980A52-A5F9-4271-AE32-B5793EA58263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3AF9CD1-F6BC-4164-8269-706648D2141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869" r:id="rId2"/>
    <p:sldLayoutId id="2147484915" r:id="rId3"/>
    <p:sldLayoutId id="2147484868" r:id="rId4"/>
    <p:sldLayoutId id="2147484867" r:id="rId5"/>
    <p:sldLayoutId id="2147484866" r:id="rId6"/>
    <p:sldLayoutId id="2147484916" r:id="rId7"/>
    <p:sldLayoutId id="2147484865" r:id="rId8"/>
    <p:sldLayoutId id="2147484917" r:id="rId9"/>
    <p:sldLayoutId id="2147484864" r:id="rId10"/>
    <p:sldLayoutId id="2147484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églalap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704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F82BC94-A2B6-4992-8DF5-E3E4ED3EC82F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E0355D1-826F-4124-A96C-0F55AFFA297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874" r:id="rId2"/>
    <p:sldLayoutId id="2147484919" r:id="rId3"/>
    <p:sldLayoutId id="2147484873" r:id="rId4"/>
    <p:sldLayoutId id="2147484872" r:id="rId5"/>
    <p:sldLayoutId id="2147484871" r:id="rId6"/>
    <p:sldLayoutId id="2147484920" r:id="rId7"/>
    <p:sldLayoutId id="2147484921" r:id="rId8"/>
    <p:sldLayoutId id="2147484922" r:id="rId9"/>
    <p:sldLayoutId id="2147484870" r:id="rId10"/>
    <p:sldLayoutId id="2147484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621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116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D70893C-67C3-47F0-9801-3B10CF95B688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72C829-3450-4115-A8D8-E0AF56D2B15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877" r:id="rId5"/>
    <p:sldLayoutId id="2147484876" r:id="rId6"/>
    <p:sldLayoutId id="2147484875" r:id="rId7"/>
    <p:sldLayoutId id="2147484928" r:id="rId8"/>
    <p:sldLayoutId id="214748492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05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05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05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05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05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805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805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805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805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280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21FB65C0-A994-44C2-BEAB-5137D6BCD541}" type="datetimeFigureOut">
              <a:rPr lang="hu-HU"/>
              <a:pPr/>
              <a:t>2011. 01. 31.</a:t>
            </a:fld>
            <a:endParaRPr lang="sk-SK"/>
          </a:p>
        </p:txBody>
      </p:sp>
      <p:sp>
        <p:nvSpPr>
          <p:cNvPr id="280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280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66D68B6-1844-4765-A269-2A1D2BF7CBF9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35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336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  <a:extLst/>
          </a:lstStyle>
          <a:p>
            <a:pPr>
              <a:defRPr/>
            </a:pPr>
            <a:fld id="{39938043-6133-4BEB-9525-5DFE33265431}" type="datetimeFigureOut">
              <a:rPr lang="hu-HU"/>
              <a:pPr>
                <a:defRPr/>
              </a:pPr>
              <a:t>2011. 01. 31.</a:t>
            </a:fld>
            <a:endParaRPr lang="hu-HU" dirty="0"/>
          </a:p>
        </p:txBody>
      </p:sp>
      <p:sp>
        <p:nvSpPr>
          <p:cNvPr id="16" name="Élőláb helye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7" name="Dia számának helye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  <a:extLst/>
          </a:lstStyle>
          <a:p>
            <a:pPr>
              <a:defRPr/>
            </a:pPr>
            <a:fld id="{5AAE23D6-2EC9-418B-8DBF-A36C989886C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zsgazz.hu/index.php?option=com_content&amp;task=view&amp;id=59&amp;Itemid=223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6" Type="http://schemas.openxmlformats.org/officeDocument/2006/relationships/hyperlink" Target="http://ganymedes.lib.unideb.hu:8080/dea/bitstream/2437/3133/1/Szakdolgozat.pdf" TargetMode="External"/><Relationship Id="rId5" Type="http://schemas.openxmlformats.org/officeDocument/2006/relationships/hyperlink" Target="http://www.linuxvilag.hu/content/files/cikk/75/cikk_75_56_58.pdf" TargetMode="External"/><Relationship Id="rId4" Type="http://schemas.openxmlformats.org/officeDocument/2006/relationships/hyperlink" Target="http://hu.wikipedia.org/wiki/Bluetoot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472808" cy="1584176"/>
          </a:xfrm>
        </p:spPr>
        <p:txBody>
          <a:bodyPr numCol="1">
            <a:prstTxWarp prst="textWave1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 vezeték nélküli hálózatok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450" y="3429000"/>
            <a:ext cx="7129463" cy="2016125"/>
          </a:xfrm>
        </p:spPr>
        <p:txBody>
          <a:bodyPr/>
          <a:lstStyle/>
          <a:p>
            <a:pPr eaLnBrk="1" hangingPunct="1"/>
            <a:r>
              <a:rPr lang="hu-HU" sz="2400" b="1" smtClean="0">
                <a:solidFill>
                  <a:srgbClr val="595959"/>
                </a:solidFill>
              </a:rPr>
              <a:t>Készítette : Szente Szilvia</a:t>
            </a:r>
            <a:br>
              <a:rPr lang="hu-HU" sz="2400" b="1" smtClean="0">
                <a:solidFill>
                  <a:srgbClr val="595959"/>
                </a:solidFill>
              </a:rPr>
            </a:br>
            <a:r>
              <a:rPr lang="hu-HU" sz="2400" b="1" smtClean="0">
                <a:solidFill>
                  <a:srgbClr val="595959"/>
                </a:solidFill>
              </a:rPr>
              <a:t>Felkészítő tanár : </a:t>
            </a:r>
            <a:r>
              <a:rPr lang="en-US" sz="2400" b="1" smtClean="0">
                <a:solidFill>
                  <a:srgbClr val="595959"/>
                </a:solidFill>
              </a:rPr>
              <a:t>Mgr. </a:t>
            </a:r>
            <a:r>
              <a:rPr lang="hu-HU" sz="2400" b="1" smtClean="0">
                <a:solidFill>
                  <a:srgbClr val="595959"/>
                </a:solidFill>
              </a:rPr>
              <a:t>Spek Krisztina</a:t>
            </a:r>
            <a:br>
              <a:rPr lang="hu-HU" sz="2400" b="1" smtClean="0">
                <a:solidFill>
                  <a:srgbClr val="595959"/>
                </a:solidFill>
              </a:rPr>
            </a:br>
            <a:r>
              <a:rPr lang="hu-HU" sz="2400" b="1" smtClean="0">
                <a:solidFill>
                  <a:srgbClr val="595959"/>
                </a:solidFill>
              </a:rPr>
              <a:t>Iskola :</a:t>
            </a:r>
            <a:r>
              <a:rPr lang="en-US" sz="2400" b="1" smtClean="0">
                <a:solidFill>
                  <a:srgbClr val="595959"/>
                </a:solidFill>
              </a:rPr>
              <a:t> Magyar </a:t>
            </a:r>
            <a:r>
              <a:rPr lang="hu-HU" sz="2400" b="1" smtClean="0">
                <a:solidFill>
                  <a:srgbClr val="595959"/>
                </a:solidFill>
              </a:rPr>
              <a:t>Tannyelvű Magán Szakközépiskola</a:t>
            </a:r>
            <a:r>
              <a:rPr lang="en-US" sz="2400" b="1" smtClean="0">
                <a:solidFill>
                  <a:srgbClr val="595959"/>
                </a:solidFill>
              </a:rPr>
              <a:t>,</a:t>
            </a:r>
            <a:r>
              <a:rPr lang="hu-HU" sz="2400" b="1" smtClean="0">
                <a:solidFill>
                  <a:srgbClr val="595959"/>
                </a:solidFill>
              </a:rPr>
              <a:t> Gúta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idx="4294967295"/>
          </p:nvPr>
        </p:nvSpPr>
        <p:spPr>
          <a:xfrm>
            <a:off x="971550" y="2060575"/>
            <a:ext cx="7272338" cy="3529013"/>
          </a:xfrm>
        </p:spPr>
        <p:txBody>
          <a:bodyPr lIns="182880" tIns="91440">
            <a:normAutofit/>
          </a:bodyPr>
          <a:lstStyle/>
          <a:p>
            <a:pPr marL="36513" indent="0" algn="ctr" eaLnBrk="1" hangingPunct="1">
              <a:buFont typeface="Brush Script MT"/>
              <a:buNone/>
            </a:pPr>
            <a:r>
              <a:rPr lang="sk-SK" sz="3200" b="1" smtClean="0">
                <a:latin typeface="Monotype Corsiva" pitchFamily="66" charset="0"/>
              </a:rPr>
              <a:t>Vezetéknélküli hálózatok kialakítására asztali vagy hordozható számítógépek közöttnincs szükség nagy sávszélességre, így könnyedén tudunk a Bluetooth segítségével kapcsolatot termeteni.</a:t>
            </a:r>
            <a:endParaRPr lang="hu-HU" sz="3200" b="1" smtClean="0">
              <a:latin typeface="Monotype Corsiva" pitchFamily="66" charset="0"/>
            </a:endParaRPr>
          </a:p>
          <a:p>
            <a:pPr marL="36513" indent="0" algn="ctr" eaLnBrk="1" hangingPunct="1">
              <a:buFont typeface="Brush Script MT"/>
              <a:buNone/>
            </a:pPr>
            <a:endParaRPr lang="hu-HU" sz="3200" b="1" smtClean="0">
              <a:latin typeface="Monotype Corsiva" pitchFamily="66" charset="0"/>
            </a:endParaRPr>
          </a:p>
          <a:p>
            <a:pPr marL="36513" indent="0" eaLnBrk="1" hangingPunct="1">
              <a:buFont typeface="Brush Script MT"/>
              <a:buNone/>
            </a:pPr>
            <a:endParaRPr lang="hu-HU" sz="3200" smtClean="0">
              <a:latin typeface="Monotype Corsiva" pitchFamily="66" charset="0"/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013325"/>
            <a:ext cx="12207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5043488"/>
            <a:ext cx="12207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827088" y="836613"/>
            <a:ext cx="74168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3200" b="1">
                <a:latin typeface="Monotype Corsiva" pitchFamily="66" charset="0"/>
              </a:rPr>
              <a:t>Számítógép-perifériák csatlakoztatására nyomtatók, billentyűzetek, egerek esetében.</a:t>
            </a:r>
          </a:p>
          <a:p>
            <a:pPr algn="ctr"/>
            <a:endParaRPr lang="hu-HU" sz="3200" b="1">
              <a:latin typeface="Monotype Corsiva" pitchFamily="66" charset="0"/>
            </a:endParaRPr>
          </a:p>
          <a:p>
            <a:pPr algn="ctr"/>
            <a:r>
              <a:rPr lang="en-US" sz="3200" b="1">
                <a:latin typeface="Monotype Corsiva" pitchFamily="66" charset="0"/>
              </a:rPr>
              <a:t>Fájlok és adatok átvitelére </a:t>
            </a:r>
            <a:r>
              <a:rPr lang="hu-HU" sz="3200" b="1">
                <a:latin typeface="Monotype Corsiva" pitchFamily="66" charset="0"/>
              </a:rPr>
              <a:t> </a:t>
            </a:r>
            <a:r>
              <a:rPr lang="en-US" sz="3200" b="1">
                <a:latin typeface="Monotype Corsiva" pitchFamily="66" charset="0"/>
              </a:rPr>
              <a:t>PDA-k, mobiltelefonok</a:t>
            </a:r>
            <a:r>
              <a:rPr lang="hu-HU" sz="3200" b="1">
                <a:latin typeface="Monotype Corsiva" pitchFamily="66" charset="0"/>
              </a:rPr>
              <a:t> </a:t>
            </a:r>
            <a:r>
              <a:rPr lang="en-US" sz="3200" b="1">
                <a:latin typeface="Monotype Corsiva" pitchFamily="66" charset="0"/>
              </a:rPr>
              <a:t>és a számítógép között</a:t>
            </a:r>
            <a:r>
              <a:rPr lang="hu-HU" sz="3200" b="1">
                <a:latin typeface="Monotype Corsiva" pitchFamily="66" charset="0"/>
              </a:rPr>
              <a:t>.</a:t>
            </a:r>
          </a:p>
          <a:p>
            <a:pPr algn="ctr"/>
            <a:endParaRPr lang="hu-HU" sz="3200" b="1">
              <a:latin typeface="Monotype Corsiva" pitchFamily="66" charset="0"/>
            </a:endParaRPr>
          </a:p>
          <a:p>
            <a:pPr algn="ctr"/>
            <a:r>
              <a:rPr lang="en-US" sz="3200" b="1">
                <a:latin typeface="Monotype Corsiva" pitchFamily="66" charset="0"/>
              </a:rPr>
              <a:t>Orvosi és GPS-készülékek</a:t>
            </a:r>
            <a:endParaRPr lang="hu-HU" sz="3200" b="1">
              <a:latin typeface="Monotype Corsiva" pitchFamily="66" charset="0"/>
            </a:endParaRPr>
          </a:p>
        </p:txBody>
      </p:sp>
      <p:pic>
        <p:nvPicPr>
          <p:cNvPr id="293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365625"/>
            <a:ext cx="48974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WordArt 4"/>
          <p:cNvSpPr>
            <a:spLocks noChangeArrowheads="1" noChangeShapeType="1" noTextEdit="1"/>
          </p:cNvSpPr>
          <p:nvPr/>
        </p:nvSpPr>
        <p:spPr bwMode="auto">
          <a:xfrm>
            <a:off x="684213" y="2276475"/>
            <a:ext cx="78486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Biztonsági tanácsok</a:t>
            </a:r>
          </a:p>
        </p:txBody>
      </p:sp>
    </p:spTree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>
            <a:lum bright="2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750" y="1484313"/>
            <a:ext cx="838835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3200" b="1" smtClean="0">
                <a:latin typeface="Monotype Corsiva" pitchFamily="66" charset="0"/>
              </a:rPr>
              <a:t>Csak használatkor kapcsoljuk be a Bluetooth-ot.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u-HU" sz="3200" b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sz="3200" b="1" smtClean="0">
                <a:latin typeface="Monotype Corsiva" pitchFamily="66" charset="0"/>
              </a:rPr>
              <a:t>Használjunk hosszú, nehezen kitalálható számkódot az eszközök párosításához – pl. 5698853.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u-HU" sz="3200" b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sz="3200" b="1" smtClean="0">
                <a:latin typeface="Monotype Corsiva" pitchFamily="66" charset="0"/>
              </a:rPr>
              <a:t>Párosítás után az eszköz legyen „rejtett” </a:t>
            </a:r>
            <a:r>
              <a:rPr lang="sk-SK" sz="3200" b="1" i="1" smtClean="0">
                <a:latin typeface="Monotype Corsiva" pitchFamily="66" charset="0"/>
              </a:rPr>
              <a:t>(hidden)</a:t>
            </a:r>
            <a:r>
              <a:rPr lang="sk-SK" sz="3200" b="1" smtClean="0">
                <a:latin typeface="Monotype Corsiva" pitchFamily="66" charset="0"/>
              </a:rPr>
              <a:t> állapotban, így is működni fog a már párosított másik eszközzel.</a:t>
            </a:r>
            <a:endParaRPr lang="hu-HU" sz="3200" b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u-HU" sz="3200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2">
            <a:lum bright="2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059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08962" cy="4614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800" b="1" smtClean="0">
                <a:latin typeface="Monotype Corsiva" pitchFamily="66" charset="0"/>
              </a:rPr>
              <a:t>Utasítsunk vissza minden ismeretlen kapcsolódási kísérletet,</a:t>
            </a:r>
            <a:endParaRPr lang="hu-HU" sz="2800" b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hu-HU" sz="2800" b="1" smtClean="0">
                <a:latin typeface="Monotype Corsiva" pitchFamily="66" charset="0"/>
              </a:rPr>
              <a:t>    e</a:t>
            </a:r>
            <a:r>
              <a:rPr lang="en-US" sz="2800" b="1" smtClean="0">
                <a:latin typeface="Monotype Corsiva" pitchFamily="66" charset="0"/>
              </a:rPr>
              <a:t>ngedélyezzük a titkosítást </a:t>
            </a:r>
            <a:r>
              <a:rPr lang="en-US" sz="2800" b="1" i="1" smtClean="0">
                <a:latin typeface="Monotype Corsiva" pitchFamily="66" charset="0"/>
              </a:rPr>
              <a:t>(encryption)</a:t>
            </a:r>
            <a:r>
              <a:rPr lang="hu-HU" sz="2800" b="1" i="1" smtClean="0">
                <a:latin typeface="Monotype Corsiva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u-HU" sz="2800" b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Monotype Corsiva" pitchFamily="66" charset="0"/>
              </a:rPr>
              <a:t>Időnként nézzük meg a párosított eszközök listáját, nincs-e köztünk olyan, amit nem mi állítottunk be</a:t>
            </a:r>
            <a:r>
              <a:rPr lang="hu-HU" sz="2800" b="1" smtClean="0">
                <a:latin typeface="Monotype Corsiva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u-HU" sz="2800" b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Monotype Corsiva" pitchFamily="66" charset="0"/>
              </a:rPr>
              <a:t>Frissítsük a mobilunk firmware-szoftverét a legújabb verzióra a gyártó honlapjáról</a:t>
            </a:r>
            <a:r>
              <a:rPr lang="hu-HU" sz="2800" b="1" smtClean="0">
                <a:latin typeface="Monotype Corsiva" pitchFamily="66" charset="0"/>
              </a:rPr>
              <a:t>.</a:t>
            </a:r>
          </a:p>
          <a:p>
            <a:endParaRPr lang="sk-SK" sz="2800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346575" y="371475"/>
            <a:ext cx="4648200" cy="20494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</a:pPr>
            <a:r>
              <a:rPr lang="hu-HU" sz="2000" b="1" smtClean="0">
                <a:solidFill>
                  <a:srgbClr val="FFCC66"/>
                </a:solidFill>
              </a:rPr>
              <a:t>Mi is az a Wi-Fi?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Egyesek szerint a „wirelles fidelity” rövidítése, van aki szerint a Hi-Fi szócska mintájára épült, van aki szerint semmit nem jelent.</a:t>
            </a:r>
          </a:p>
          <a:p>
            <a:pPr eaLnBrk="1" hangingPunct="1"/>
            <a:r>
              <a:rPr lang="hu-HU" b="1" smtClean="0">
                <a:solidFill>
                  <a:schemeClr val="tx2"/>
                </a:solidFill>
              </a:rPr>
              <a:t>A Wi-Fi egy vezeték nélküli technológia.</a:t>
            </a:r>
          </a:p>
          <a:p>
            <a:pPr eaLnBrk="1" hangingPunct="1"/>
            <a:endParaRPr lang="hu-HU" b="1" smtClean="0">
              <a:solidFill>
                <a:schemeClr val="tx2"/>
              </a:solidFill>
            </a:endParaRPr>
          </a:p>
          <a:p>
            <a:pPr eaLnBrk="1" hangingPunct="1"/>
            <a:endParaRPr lang="hu-HU" smtClean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612775" y="2547938"/>
            <a:ext cx="2971800" cy="3167062"/>
          </a:xfrm>
        </p:spPr>
        <p:txBody>
          <a:bodyPr/>
          <a:lstStyle/>
          <a:p>
            <a:pPr eaLnBrk="1" fontAlgn="auto" hangingPunct="1">
              <a:buFont typeface="Arial" pitchFamily="34" charset="0"/>
              <a:buNone/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410368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068638"/>
            <a:ext cx="33845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5" name="WordArt 7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2590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54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Wi-Fi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WordArt 2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84963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Köszönöm a figyelmet!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429000"/>
            <a:ext cx="37084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4"/>
          <p:cNvPicPr>
            <a:picLocks noChangeAspect="1" noChangeArrowheads="1"/>
          </p:cNvPicPr>
          <p:nvPr/>
        </p:nvPicPr>
        <p:blipFill>
          <a:blip r:embed="rId2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611188" y="1989138"/>
            <a:ext cx="8207375" cy="3744912"/>
          </a:xfrm>
        </p:spPr>
        <p:txBody>
          <a:bodyPr/>
          <a:lstStyle/>
          <a:p>
            <a:pPr eaLnBrk="1" hangingPunct="1"/>
            <a:r>
              <a:rPr lang="hu-HU" b="1" smtClean="0">
                <a:hlinkClick r:id="rId3"/>
              </a:rPr>
              <a:t>http://www.vizsgazz.hu/index.php?option=com_content&amp;task=view&amp;id=59&amp;Itemid=223</a:t>
            </a:r>
            <a:endParaRPr lang="hu-HU" b="1" smtClean="0"/>
          </a:p>
          <a:p>
            <a:pPr eaLnBrk="1" hangingPunct="1"/>
            <a:r>
              <a:rPr lang="en-US" b="1" smtClean="0">
                <a:hlinkClick r:id="rId4"/>
              </a:rPr>
              <a:t>http://hu.wikipedia.org/wiki/Bluetooth</a:t>
            </a:r>
            <a:endParaRPr lang="hu-HU" b="1" smtClean="0"/>
          </a:p>
          <a:p>
            <a:pPr eaLnBrk="1" hangingPunct="1"/>
            <a:r>
              <a:rPr lang="en-US" b="1" u="sng" smtClean="0">
                <a:hlinkClick r:id="rId5"/>
              </a:rPr>
              <a:t>http://www.linuxvilag.hu/content/files/cikk/75/cikk_75_56_58.pdf</a:t>
            </a:r>
            <a:endParaRPr lang="hu-HU" b="1" smtClean="0"/>
          </a:p>
          <a:p>
            <a:pPr eaLnBrk="1" hangingPunct="1"/>
            <a:r>
              <a:rPr lang="en-US" b="1" u="sng" smtClean="0">
                <a:hlinkClick r:id="rId6"/>
              </a:rPr>
              <a:t>http://ganymedes.lib.unideb.hu:8080/dea/bitstream/2437/3133/1/Szakdolgozat.pdf</a:t>
            </a:r>
            <a:endParaRPr lang="hu-HU" b="1" smtClean="0"/>
          </a:p>
          <a:p>
            <a:pPr eaLnBrk="1" hangingPunct="1"/>
            <a:r>
              <a:rPr lang="en-US" b="1" smtClean="0"/>
              <a:t> </a:t>
            </a:r>
            <a:r>
              <a:rPr lang="sk-SK" b="1" smtClean="0">
                <a:solidFill>
                  <a:schemeClr val="hlink"/>
                </a:solidFill>
              </a:rPr>
              <a:t>http://www.fuvesi.com/halozatok/wifi.html</a:t>
            </a:r>
            <a:endParaRPr lang="en-US" b="1" smtClean="0">
              <a:solidFill>
                <a:schemeClr val="hlink"/>
              </a:solidFill>
            </a:endParaRPr>
          </a:p>
          <a:p>
            <a:pPr eaLnBrk="1" hangingPunct="1"/>
            <a:r>
              <a:rPr lang="hu-HU" b="1" smtClean="0">
                <a:solidFill>
                  <a:schemeClr val="hlink"/>
                </a:solidFill>
              </a:rPr>
              <a:t>http://ganymedes.lib.unideb.hu:8080/dea/bitstream/2437/90312/1/Szakdolgozat-RG.pdf</a:t>
            </a:r>
          </a:p>
          <a:p>
            <a:pPr eaLnBrk="1" hangingPunct="1"/>
            <a:endParaRPr lang="hu-HU" b="1" smtClean="0">
              <a:solidFill>
                <a:schemeClr val="hlink"/>
              </a:solidFill>
            </a:endParaRPr>
          </a:p>
          <a:p>
            <a:pPr eaLnBrk="1" hangingPunct="1"/>
            <a:endParaRPr lang="hu-HU" smtClean="0"/>
          </a:p>
        </p:txBody>
      </p:sp>
      <p:sp>
        <p:nvSpPr>
          <p:cNvPr id="137219" name="WordArt 5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624637" cy="1584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Felhasznált irodalom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75"/>
            <a:ext cx="10429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Text Box 3"/>
          <p:cNvSpPr txBox="1">
            <a:spLocks noChangeArrowheads="1"/>
          </p:cNvSpPr>
          <p:nvPr/>
        </p:nvSpPr>
        <p:spPr bwMode="auto">
          <a:xfrm>
            <a:off x="1258888" y="2205038"/>
            <a:ext cx="6769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Monotype Corsiva" pitchFamily="66" charset="0"/>
              </a:rPr>
              <a:t>A kommunik</a:t>
            </a:r>
            <a:r>
              <a:rPr lang="hu-HU" sz="3200" b="1">
                <a:latin typeface="Monotype Corsiva" pitchFamily="66" charset="0"/>
              </a:rPr>
              <a:t>áció és annak igénye egyre fontosabbá válik napjainkban. </a:t>
            </a:r>
          </a:p>
          <a:p>
            <a:pPr algn="ctr">
              <a:spcBef>
                <a:spcPct val="50000"/>
              </a:spcBef>
            </a:pPr>
            <a:r>
              <a:rPr lang="hu-HU" sz="3200" b="1">
                <a:latin typeface="Monotype Corsiva" pitchFamily="66" charset="0"/>
              </a:rPr>
              <a:t>Az emberiség különösen törekedett a kommunikáció hatékonyságának növelésére. </a:t>
            </a:r>
            <a:endParaRPr lang="sk-SK" sz="3200" b="1">
              <a:latin typeface="Monotype Corsiva" pitchFamily="66" charset="0"/>
            </a:endParaRPr>
          </a:p>
        </p:txBody>
      </p:sp>
      <p:pic>
        <p:nvPicPr>
          <p:cNvPr id="1249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713" y="5862638"/>
            <a:ext cx="10429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916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-22225"/>
            <a:ext cx="9318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628775"/>
            <a:ext cx="7272338" cy="3603625"/>
          </a:xfrm>
        </p:spPr>
        <p:txBody>
          <a:bodyPr/>
          <a:lstStyle/>
          <a:p>
            <a:pPr algn="ctr">
              <a:buFont typeface="Brush Script MT"/>
              <a:buNone/>
            </a:pPr>
            <a:r>
              <a:rPr lang="hu-HU" sz="2800" b="1" smtClean="0">
                <a:latin typeface="Monotype Corsiva" pitchFamily="66" charset="0"/>
              </a:rPr>
              <a:t>A kommunikáció alapvető elemei – adó, vevő, csatorna, üzenet – a vezeték nélküli kommunikációban is megjelennek: az adónak és a vevőnek a hálózathoz tartozó állomások felelnek meg , míg a csatornát a levegő jelenti. </a:t>
            </a:r>
          </a:p>
          <a:p>
            <a:pPr algn="ctr">
              <a:buFont typeface="Brush Script MT"/>
              <a:buNone/>
            </a:pPr>
            <a:r>
              <a:rPr lang="hu-HU" sz="2800" b="1" smtClean="0">
                <a:latin typeface="Monotype Corsiva" pitchFamily="66" charset="0"/>
              </a:rPr>
              <a:t>A vezeték nélküli hálózatok 10 éves múltra tekintenek vissza.</a:t>
            </a:r>
            <a:endParaRPr lang="sk-SK" sz="2800" b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WordArt 6"/>
          <p:cNvSpPr>
            <a:spLocks noChangeArrowheads="1" noChangeShapeType="1" noTextEdit="1"/>
          </p:cNvSpPr>
          <p:nvPr/>
        </p:nvSpPr>
        <p:spPr bwMode="auto">
          <a:xfrm>
            <a:off x="900113" y="3716338"/>
            <a:ext cx="23764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path path="rect">
                    <a:fillToRect r="100000" b="100000"/>
                  </a:path>
                </a:gradFill>
                <a:latin typeface="Arial Black"/>
              </a:rPr>
              <a:t>Előnyei:</a:t>
            </a:r>
            <a:endParaRPr lang="sk-SK" sz="3600" kern="1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path path="rect">
                  <a:fillToRect r="100000" b="100000"/>
                </a:path>
              </a:gradFill>
              <a:latin typeface="Arial Black"/>
            </a:endParaRPr>
          </a:p>
        </p:txBody>
      </p:sp>
      <p:sp>
        <p:nvSpPr>
          <p:cNvPr id="126978" name="WordArt 7"/>
          <p:cNvSpPr>
            <a:spLocks noChangeArrowheads="1" noChangeShapeType="1" noTextEdit="1"/>
          </p:cNvSpPr>
          <p:nvPr/>
        </p:nvSpPr>
        <p:spPr bwMode="auto">
          <a:xfrm>
            <a:off x="1908175" y="5661025"/>
            <a:ext cx="2879725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Hátrányai:</a:t>
            </a:r>
          </a:p>
        </p:txBody>
      </p:sp>
      <p:sp>
        <p:nvSpPr>
          <p:cNvPr id="126979" name="AutoShape 8"/>
          <p:cNvSpPr>
            <a:spLocks noChangeArrowheads="1"/>
          </p:cNvSpPr>
          <p:nvPr/>
        </p:nvSpPr>
        <p:spPr bwMode="auto">
          <a:xfrm>
            <a:off x="1331913" y="549275"/>
            <a:ext cx="4032250" cy="2374900"/>
          </a:xfrm>
          <a:prstGeom prst="cloudCallout">
            <a:avLst>
              <a:gd name="adj1" fmla="val -33069"/>
              <a:gd name="adj2" fmla="val 77139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hu-HU" sz="2400" b="1">
                <a:latin typeface="Monotype Corsiva" pitchFamily="66" charset="0"/>
              </a:rPr>
              <a:t>Egyszerű kialakítás</a:t>
            </a:r>
          </a:p>
          <a:p>
            <a:pPr algn="ctr">
              <a:buFont typeface="Wingdings" pitchFamily="2" charset="2"/>
              <a:buChar char="v"/>
            </a:pPr>
            <a:r>
              <a:rPr lang="hu-HU" sz="2400" b="1">
                <a:latin typeface="Monotype Corsiva" pitchFamily="66" charset="0"/>
              </a:rPr>
              <a:t>Mobilitás</a:t>
            </a:r>
          </a:p>
          <a:p>
            <a:pPr algn="ctr">
              <a:buFont typeface="Wingdings" pitchFamily="2" charset="2"/>
              <a:buChar char="v"/>
            </a:pPr>
            <a:r>
              <a:rPr lang="hu-HU" sz="2400" b="1">
                <a:latin typeface="Monotype Corsiva" pitchFamily="66" charset="0"/>
              </a:rPr>
              <a:t>Rugalmas</a:t>
            </a:r>
          </a:p>
          <a:p>
            <a:pPr algn="ctr">
              <a:buFont typeface="Wingdings" pitchFamily="2" charset="2"/>
              <a:buChar char="v"/>
            </a:pPr>
            <a:r>
              <a:rPr lang="hu-HU" sz="2400" b="1">
                <a:latin typeface="Monotype Corsiva" pitchFamily="66" charset="0"/>
              </a:rPr>
              <a:t>Könnyen bővíthető</a:t>
            </a:r>
            <a:endParaRPr lang="sk-SK" sz="2400" b="1">
              <a:latin typeface="Monotype Corsiva" pitchFamily="66" charset="0"/>
            </a:endParaRPr>
          </a:p>
        </p:txBody>
      </p:sp>
      <p:sp>
        <p:nvSpPr>
          <p:cNvPr id="126980" name="AutoShape 9"/>
          <p:cNvSpPr>
            <a:spLocks noChangeArrowheads="1"/>
          </p:cNvSpPr>
          <p:nvPr/>
        </p:nvSpPr>
        <p:spPr bwMode="auto">
          <a:xfrm>
            <a:off x="4356100" y="3270250"/>
            <a:ext cx="4248150" cy="2317750"/>
          </a:xfrm>
          <a:prstGeom prst="cloudCallout">
            <a:avLst>
              <a:gd name="adj1" fmla="val -60463"/>
              <a:gd name="adj2" fmla="val 47398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r>
              <a:rPr lang="hu-HU" sz="2400" b="1">
                <a:latin typeface="Monotype Corsiva" pitchFamily="66" charset="0"/>
              </a:rPr>
              <a:t>Drágább</a:t>
            </a:r>
          </a:p>
          <a:p>
            <a:pPr algn="ctr">
              <a:buFontTx/>
              <a:buChar char="•"/>
            </a:pPr>
            <a:r>
              <a:rPr lang="hu-HU" sz="2400" b="1">
                <a:latin typeface="Monotype Corsiva" pitchFamily="66" charset="0"/>
              </a:rPr>
              <a:t>Biztonsági </a:t>
            </a:r>
            <a:r>
              <a:rPr lang="en-US" sz="2400" b="1">
                <a:latin typeface="Monotype Corsiva" pitchFamily="66" charset="0"/>
              </a:rPr>
              <a:t> </a:t>
            </a:r>
            <a:r>
              <a:rPr lang="hu-HU" sz="2400" b="1">
                <a:latin typeface="Monotype Corsiva" pitchFamily="66" charset="0"/>
              </a:rPr>
              <a:t>kérdéseknél figyelmesnek kell lenni</a:t>
            </a:r>
            <a:endParaRPr lang="sk-SK" sz="2400" b="1">
              <a:latin typeface="Monotype Corsiva" pitchFamily="66" charset="0"/>
            </a:endParaRPr>
          </a:p>
        </p:txBody>
      </p:sp>
      <p:pic>
        <p:nvPicPr>
          <p:cNvPr id="12698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575" y="484188"/>
            <a:ext cx="23749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/>
          <a:stretch>
            <a:fillRect/>
          </a:stretch>
        </p:blipFill>
        <p:spPr bwMode="auto">
          <a:xfrm>
            <a:off x="395288" y="404813"/>
            <a:ext cx="83534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1258888" y="1989138"/>
            <a:ext cx="6842125" cy="2016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k-SK" sz="44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6699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Rounded MT Bold"/>
              </a:rPr>
              <a:t>Bluetooth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0825" y="2205038"/>
            <a:ext cx="8893175" cy="348297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sk-SK" sz="3600" b="1" smtClean="0">
                <a:solidFill>
                  <a:srgbClr val="000066"/>
                </a:solidFill>
                <a:latin typeface="Monotype Corsiva" pitchFamily="66" charset="0"/>
              </a:rPr>
              <a:t>Rövid hatótávolságú, adatcseréhez használt, nyílt, vezetéknélküli szabvány.</a:t>
            </a:r>
            <a:endParaRPr lang="en-US" sz="3600" b="1" smtClean="0">
              <a:solidFill>
                <a:srgbClr val="000066"/>
              </a:solidFill>
              <a:latin typeface="Monotype Corsiva" pitchFamily="66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sk-SK" sz="3600" b="1" smtClean="0">
              <a:solidFill>
                <a:srgbClr val="000066"/>
              </a:solidFill>
              <a:latin typeface="Monotype Corsiva" pitchFamily="66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sk-SK" sz="3600" b="1" smtClean="0">
                <a:solidFill>
                  <a:srgbClr val="000066"/>
                </a:solidFill>
                <a:latin typeface="Monotype Corsiva" pitchFamily="66" charset="0"/>
              </a:rPr>
              <a:t>Alkalmazásával számítógépek, mobiltelefonok és más készülékek között automatikusan létrehozhatunk kis hatótávolságú rádiós kapcsolatot.</a:t>
            </a:r>
          </a:p>
          <a:p>
            <a:pPr eaLnBrk="1" hangingPunct="1"/>
            <a:endParaRPr lang="hu-HU" sz="3600" b="1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0"/>
            <a:ext cx="48244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684213" y="2205038"/>
            <a:ext cx="8172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66"/>
                </a:solidFill>
                <a:latin typeface="Monotype Corsiva" pitchFamily="66" charset="0"/>
              </a:rPr>
              <a:t>Egy hálózatban egy időben 1 „mester” eszközhöz </a:t>
            </a:r>
            <a:r>
              <a:rPr lang="hu-HU" sz="3600" b="1">
                <a:solidFill>
                  <a:srgbClr val="000066"/>
                </a:solidFill>
                <a:latin typeface="Monotype Corsiva" pitchFamily="66" charset="0"/>
              </a:rPr>
              <a:t>maximum</a:t>
            </a:r>
            <a:r>
              <a:rPr lang="en-US" sz="3600" b="1">
                <a:solidFill>
                  <a:srgbClr val="000066"/>
                </a:solidFill>
                <a:latin typeface="Monotype Corsiva" pitchFamily="66" charset="0"/>
              </a:rPr>
              <a:t> 7 másik eszköz csatlakozhat. </a:t>
            </a:r>
          </a:p>
          <a:p>
            <a:pPr algn="ctr"/>
            <a:endParaRPr lang="hu-HU" sz="3600" b="1">
              <a:solidFill>
                <a:srgbClr val="000066"/>
              </a:solidFill>
              <a:latin typeface="Monotype Corsiva" pitchFamily="66" charset="0"/>
            </a:endParaRPr>
          </a:p>
          <a:p>
            <a:pPr algn="ctr"/>
            <a:r>
              <a:rPr lang="sk-SK" sz="3600" b="1">
                <a:solidFill>
                  <a:srgbClr val="000066"/>
                </a:solidFill>
                <a:latin typeface="Monotype Corsiva" pitchFamily="66" charset="0"/>
              </a:rPr>
              <a:t>Alkalmas hordozható eszközök számára.Nem jelentenek akadályt a falak.</a:t>
            </a:r>
            <a:endParaRPr lang="hu-HU" sz="3600" b="1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-1588"/>
            <a:ext cx="69532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-7938"/>
            <a:ext cx="69532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715963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175" y="3175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708025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163" y="-3175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8363" y="715963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725" y="15875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708025"/>
            <a:ext cx="695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717550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738" y="1588"/>
            <a:ext cx="7889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 rot="60000">
            <a:off x="4740275" y="879475"/>
            <a:ext cx="3384550" cy="550068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000" smtClean="0"/>
              <a:t>A név I</a:t>
            </a:r>
            <a:r>
              <a:rPr lang="hu-HU" sz="2000" smtClean="0"/>
              <a:t>.</a:t>
            </a:r>
            <a:r>
              <a:rPr lang="en-US" sz="2000" smtClean="0"/>
              <a:t> Harald d</a:t>
            </a:r>
            <a:r>
              <a:rPr lang="hu-HU" sz="2000" smtClean="0"/>
              <a:t>án</a:t>
            </a:r>
            <a:r>
              <a:rPr lang="en-US" sz="2000" smtClean="0"/>
              <a:t> király nevének angol változata</a:t>
            </a:r>
            <a:r>
              <a:rPr lang="hu-HU" sz="2000" smtClean="0"/>
              <a:t>.</a:t>
            </a:r>
          </a:p>
          <a:p>
            <a:pPr algn="just" eaLnBrk="1" hangingPunct="1"/>
            <a:r>
              <a:rPr lang="hu-HU" sz="2000" smtClean="0"/>
              <a:t>N</a:t>
            </a:r>
            <a:r>
              <a:rPr lang="en-US" sz="2000" smtClean="0"/>
              <a:t>agyon szerette az áfonyát, ezért kék lett a foga</a:t>
            </a:r>
            <a:r>
              <a:rPr lang="hu-HU" sz="2000" smtClean="0"/>
              <a:t>.</a:t>
            </a:r>
          </a:p>
          <a:p>
            <a:pPr algn="just" eaLnBrk="1" hangingPunct="1"/>
            <a:r>
              <a:rPr lang="hu-HU" sz="2000" smtClean="0"/>
              <a:t>Nevezetessége,</a:t>
            </a:r>
            <a:r>
              <a:rPr lang="en-US" sz="2000" smtClean="0"/>
              <a:t>hogy egyesítette a lázongó dán, norvég és svéd</a:t>
            </a:r>
            <a:r>
              <a:rPr lang="hu-HU" sz="2000" smtClean="0"/>
              <a:t> </a:t>
            </a:r>
            <a:r>
              <a:rPr lang="en-US" sz="2000" smtClean="0"/>
              <a:t>törzseket</a:t>
            </a:r>
            <a:r>
              <a:rPr lang="hu-HU" sz="2000" smtClean="0"/>
              <a:t>,</a:t>
            </a:r>
            <a:r>
              <a:rPr lang="en-US" sz="2000" smtClean="0"/>
              <a:t> </a:t>
            </a:r>
            <a:r>
              <a:rPr lang="hu-HU" sz="2000" smtClean="0"/>
              <a:t>H</a:t>
            </a:r>
            <a:r>
              <a:rPr lang="en-US" sz="2000" smtClean="0"/>
              <a:t>asonlóan a Bluetooth-t is arra szánták, hogy egyesítsen különböző eszközöket, mint a számítógép vagy a mobiltelefon. A Bluetooth logója a </a:t>
            </a:r>
            <a:r>
              <a:rPr lang="hu-HU" sz="2000" smtClean="0"/>
              <a:t>  </a:t>
            </a:r>
            <a:r>
              <a:rPr lang="en-US" sz="2000" smtClean="0"/>
              <a:t> </a:t>
            </a:r>
            <a:r>
              <a:rPr lang="hu-HU" sz="2000" smtClean="0"/>
              <a:t>  </a:t>
            </a:r>
            <a:r>
              <a:rPr lang="en-US" sz="2000" smtClean="0"/>
              <a:t>és  </a:t>
            </a:r>
            <a:r>
              <a:rPr lang="hu-HU" sz="2000" smtClean="0"/>
              <a:t>-    </a:t>
            </a:r>
            <a:r>
              <a:rPr lang="en-US" sz="2000" i="1" smtClean="0"/>
              <a:t>Haglaz</a:t>
            </a:r>
            <a:r>
              <a:rPr lang="en-US" sz="2000" smtClean="0"/>
              <a:t>t és a </a:t>
            </a:r>
            <a:r>
              <a:rPr lang="en-US" sz="2000" i="1" smtClean="0"/>
              <a:t>Berkanan</a:t>
            </a:r>
            <a:r>
              <a:rPr lang="en-US" sz="2000" smtClean="0"/>
              <a:t>t idézi.</a:t>
            </a:r>
            <a:endParaRPr lang="hu-HU" sz="2000" smtClean="0"/>
          </a:p>
          <a:p>
            <a:pPr eaLnBrk="1" hangingPunct="1"/>
            <a:endParaRPr lang="hu-HU" sz="2000" smtClean="0"/>
          </a:p>
        </p:txBody>
      </p:sp>
      <p:sp>
        <p:nvSpPr>
          <p:cNvPr id="132099" name="Szöveg helye 8"/>
          <p:cNvSpPr>
            <a:spLocks noGrp="1"/>
          </p:cNvSpPr>
          <p:nvPr>
            <p:ph type="body" sz="half" idx="2"/>
          </p:nvPr>
        </p:nvSpPr>
        <p:spPr>
          <a:xfrm rot="21540000">
            <a:off x="1147763" y="3624263"/>
            <a:ext cx="3049587" cy="2100262"/>
          </a:xfrm>
        </p:spPr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913" y="5334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5319713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5" y="1827213"/>
            <a:ext cx="34036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4" name="WordArt 8"/>
          <p:cNvSpPr>
            <a:spLocks noChangeArrowheads="1" noChangeShapeType="1" noTextEdit="1"/>
          </p:cNvSpPr>
          <p:nvPr/>
        </p:nvSpPr>
        <p:spPr bwMode="auto">
          <a:xfrm>
            <a:off x="1331913" y="908050"/>
            <a:ext cx="2735262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Kékfog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1061">
            <a:off x="4067175" y="3500438"/>
            <a:ext cx="8429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1061">
            <a:off x="3059113" y="2636838"/>
            <a:ext cx="842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1061">
            <a:off x="2124075" y="1773238"/>
            <a:ext cx="8429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0884" name="WordArt 4"/>
          <p:cNvSpPr>
            <a:spLocks noChangeArrowheads="1" noChangeShapeType="1" noTextEdit="1"/>
          </p:cNvSpPr>
          <p:nvPr/>
        </p:nvSpPr>
        <p:spPr bwMode="auto">
          <a:xfrm>
            <a:off x="250825" y="2060575"/>
            <a:ext cx="8497888" cy="1873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k-SK" sz="54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66"/>
                    </a:gs>
                    <a:gs pos="100000">
                      <a:srgbClr val="3366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Bluetooth alkalmazása</a:t>
            </a:r>
          </a:p>
        </p:txBody>
      </p:sp>
      <p:pic>
        <p:nvPicPr>
          <p:cNvPr id="2508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1061">
            <a:off x="96838" y="79375"/>
            <a:ext cx="90646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1061">
            <a:off x="1181100" y="985838"/>
            <a:ext cx="8429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1061">
            <a:off x="5076825" y="4365625"/>
            <a:ext cx="8429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9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1061">
            <a:off x="6062663" y="5203825"/>
            <a:ext cx="842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1061">
            <a:off x="7029450" y="5813425"/>
            <a:ext cx="8429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1_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bežná dráha">
  <a:themeElements>
    <a:clrScheme name="Obežná dráh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be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e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Sétaté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776</TotalTime>
  <Words>332</Words>
  <Application>Microsoft Office PowerPoint</Application>
  <PresentationFormat>Prezentácia na obrazovke (4:3)</PresentationFormat>
  <Paragraphs>47</Paragraphs>
  <Slides>17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18</vt:i4>
      </vt:variant>
      <vt:variant>
        <vt:lpstr>Šablóna návrhu</vt:lpstr>
      </vt:variant>
      <vt:variant>
        <vt:i4>50</vt:i4>
      </vt:variant>
      <vt:variant>
        <vt:lpstr>Nadpisy snímok</vt:lpstr>
      </vt:variant>
      <vt:variant>
        <vt:i4>17</vt:i4>
      </vt:variant>
    </vt:vector>
  </HeadingPairs>
  <TitlesOfParts>
    <vt:vector size="85" baseType="lpstr">
      <vt:lpstr>Arial</vt:lpstr>
      <vt:lpstr>Constantia</vt:lpstr>
      <vt:lpstr>Franklin Gothic Book</vt:lpstr>
      <vt:lpstr>Brush Script MT</vt:lpstr>
      <vt:lpstr>Calibri</vt:lpstr>
      <vt:lpstr>Garamond</vt:lpstr>
      <vt:lpstr>Wingdings</vt:lpstr>
      <vt:lpstr>Impact</vt:lpstr>
      <vt:lpstr>Times New Roman</vt:lpstr>
      <vt:lpstr>Arial Narrow</vt:lpstr>
      <vt:lpstr>Verdana</vt:lpstr>
      <vt:lpstr>Wingdings 2</vt:lpstr>
      <vt:lpstr>Corbel</vt:lpstr>
      <vt:lpstr>Wingdings 3</vt:lpstr>
      <vt:lpstr>Book Antiqua</vt:lpstr>
      <vt:lpstr>Lucida Sans Unicode</vt:lpstr>
      <vt:lpstr>Rage Italic</vt:lpstr>
      <vt:lpstr>Monotype Corsiva</vt:lpstr>
      <vt:lpstr>1_Rajzszög</vt:lpstr>
      <vt:lpstr>1_Divat</vt:lpstr>
      <vt:lpstr>NewsPrint</vt:lpstr>
      <vt:lpstr>Horizont</vt:lpstr>
      <vt:lpstr>1_Aspektus</vt:lpstr>
      <vt:lpstr>Modul</vt:lpstr>
      <vt:lpstr>Kemény kötés</vt:lpstr>
      <vt:lpstr>1_Sétatér</vt:lpstr>
      <vt:lpstr>1_Sétatér</vt:lpstr>
      <vt:lpstr>1_Sétatér</vt:lpstr>
      <vt:lpstr>1_Sétatér</vt:lpstr>
      <vt:lpstr>1_Sétatér</vt:lpstr>
      <vt:lpstr>1_Rajzszög</vt:lpstr>
      <vt:lpstr>1_Rajzszög</vt:lpstr>
      <vt:lpstr>1_Rajzszög</vt:lpstr>
      <vt:lpstr>1_Divat</vt:lpstr>
      <vt:lpstr>1_Divat</vt:lpstr>
      <vt:lpstr>1_Divat</vt:lpstr>
      <vt:lpstr>1_Divat</vt:lpstr>
      <vt:lpstr>1_Divat</vt:lpstr>
      <vt:lpstr>1_Divat</vt:lpstr>
      <vt:lpstr>1_Divat</vt:lpstr>
      <vt:lpstr>NewsPrint</vt:lpstr>
      <vt:lpstr>NewsPrint</vt:lpstr>
      <vt:lpstr>NewsPrint</vt:lpstr>
      <vt:lpstr>NewsPrint</vt:lpstr>
      <vt:lpstr>Horizont</vt:lpstr>
      <vt:lpstr>Horizont</vt:lpstr>
      <vt:lpstr>Horizont</vt:lpstr>
      <vt:lpstr>Aspektus</vt:lpstr>
      <vt:lpstr>Aspektus</vt:lpstr>
      <vt:lpstr>Aspektus</vt:lpstr>
      <vt:lpstr>Aspektus</vt:lpstr>
      <vt:lpstr>1_Aspektus</vt:lpstr>
      <vt:lpstr>1_Aspektus</vt:lpstr>
      <vt:lpstr>1_Aspektus</vt:lpstr>
      <vt:lpstr>1_Aspektus</vt:lpstr>
      <vt:lpstr>Modul</vt:lpstr>
      <vt:lpstr>Modul</vt:lpstr>
      <vt:lpstr>Modul</vt:lpstr>
      <vt:lpstr>Modul</vt:lpstr>
      <vt:lpstr>Modul</vt:lpstr>
      <vt:lpstr>Modul</vt:lpstr>
      <vt:lpstr>Kemény kötés</vt:lpstr>
      <vt:lpstr>Kemény kötés</vt:lpstr>
      <vt:lpstr>Kemény kötés</vt:lpstr>
      <vt:lpstr>Kemény kötés</vt:lpstr>
      <vt:lpstr>Kemény kötés</vt:lpstr>
      <vt:lpstr>Kemény kötés</vt:lpstr>
      <vt:lpstr>Obežná dráha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vezeték nélküli hálózatok</dc:title>
  <dc:creator>Szente Szilvia</dc:creator>
  <cp:lastModifiedBy>Krisztina</cp:lastModifiedBy>
  <cp:revision>38</cp:revision>
  <dcterms:created xsi:type="dcterms:W3CDTF">2010-12-29T12:23:22Z</dcterms:created>
  <dcterms:modified xsi:type="dcterms:W3CDTF">2011-01-31T19:00:38Z</dcterms:modified>
</cp:coreProperties>
</file>