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ED21D0"/>
    <a:srgbClr val="CCFF33"/>
    <a:srgbClr val="000000"/>
    <a:srgbClr val="FFFF00"/>
    <a:srgbClr val="99FF33"/>
    <a:srgbClr val="7315FD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767D3-BE39-40FE-BD41-E457814CF611}" type="datetimeFigureOut">
              <a:rPr lang="hu-HU" smtClean="0"/>
              <a:t>2011.02.01.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D683A-9FF0-43C2-809B-FD3E4FB959AF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Egyenes összekötő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Cím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25" name="Alcím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6" name="Dátum helye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7" name="Élőláb helye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8" name="Dia számának helye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F0916F3-C1DF-40AE-8F7E-C9D6D4C548A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3760-0569-4125-88EB-A360964436C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60AA76B-578C-49FB-9803-553809615BD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Cím és szöveg a tartalom fe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8665F-0A07-4CFF-8AB9-7F8882B0A79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Cím, tartalo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C03DB-272D-4E78-A417-AB753E0A6EB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D8525-F5E5-4220-9D10-2A6525156A6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3C225-64DF-4605-82D3-35C50BD50CA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F3F07B-8253-46C1-99B7-74D9D3ADCBD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E4F7D-D4DC-4DFD-AF84-4EA9751E6E8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338CF-0C00-48C6-98FC-35BE6A920F4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F6B19-DA38-4D75-997D-72B695C0A29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B5B1B-8622-4E34-902D-1F09714BA88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35BF2-119F-4CDB-8111-8F7F1491942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églalap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Téglalap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0" name="Kép hely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hu-HU" noProof="0" smtClean="0"/>
              <a:t>Kép beszúrásához kattintson az ikonra</a:t>
            </a:r>
            <a:endParaRPr lang="en-US" noProof="0" dirty="0"/>
          </a:p>
        </p:txBody>
      </p:sp>
      <p:sp>
        <p:nvSpPr>
          <p:cNvPr id="7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8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7372E1-0FCC-4265-B594-1955EED8449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6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Cím helye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1030" name="Szöveg helye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smtClean="0"/>
          </a:p>
        </p:txBody>
      </p:sp>
      <p:sp>
        <p:nvSpPr>
          <p:cNvPr id="27" name="Dátum helye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16" name="Dia számának helye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22046FB-3E91-4813-9C26-F2935D92B5A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45" r:id="rId2"/>
    <p:sldLayoutId id="2147483753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4" r:id="rId9"/>
    <p:sldLayoutId id="2147483751" r:id="rId10"/>
    <p:sldLayoutId id="2147483755" r:id="rId11"/>
    <p:sldLayoutId id="2147483756" r:id="rId12"/>
    <p:sldLayoutId id="2147483757" r:id="rId13"/>
    <p:sldLayoutId id="214748375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b&#225;sztet.doc" TargetMode="External"/><Relationship Id="rId2" Type="http://schemas.openxmlformats.org/officeDocument/2006/relationships/hyperlink" Target="feladatki&#237;r&#225;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inta.pd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Cím 1"/>
          <p:cNvSpPr>
            <a:spLocks noGrp="1"/>
          </p:cNvSpPr>
          <p:nvPr>
            <p:ph type="ctrTitle"/>
          </p:nvPr>
        </p:nvSpPr>
        <p:spPr>
          <a:xfrm>
            <a:off x="827088" y="1700213"/>
            <a:ext cx="7772400" cy="1470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dirty="0" smtClean="0"/>
              <a:t>Így tanítanám a kördokumentumok készítését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3644900"/>
            <a:ext cx="5976938" cy="8159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u-HU" sz="2800" smtClean="0"/>
              <a:t>Készítette: Hovanecz Annamária</a:t>
            </a:r>
          </a:p>
          <a:p>
            <a:pPr>
              <a:lnSpc>
                <a:spcPct val="80000"/>
              </a:lnSpc>
            </a:pPr>
            <a:r>
              <a:rPr lang="hu-HU" sz="2000" smtClean="0"/>
              <a:t>10. évfolyam</a:t>
            </a:r>
          </a:p>
        </p:txBody>
      </p:sp>
      <p:sp>
        <p:nvSpPr>
          <p:cNvPr id="9220" name="Szövegdoboz 3"/>
          <p:cNvSpPr txBox="1">
            <a:spLocks noChangeArrowheads="1"/>
          </p:cNvSpPr>
          <p:nvPr/>
        </p:nvSpPr>
        <p:spPr bwMode="auto">
          <a:xfrm>
            <a:off x="2843213" y="5391150"/>
            <a:ext cx="54006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1400"/>
              <a:t>Táncsics Mihály Kereskedelmi és Vendéglátóipari Tagintézmény</a:t>
            </a:r>
          </a:p>
          <a:p>
            <a:pPr algn="ctr"/>
            <a:r>
              <a:rPr lang="hu-HU" sz="1400"/>
              <a:t>3100 Salgótarján, Zemlinszky R. u. 4.</a:t>
            </a:r>
          </a:p>
          <a:p>
            <a:pPr algn="ctr"/>
            <a:endParaRPr lang="hu-HU" sz="1400"/>
          </a:p>
          <a:p>
            <a:pPr algn="ctr"/>
            <a:r>
              <a:rPr lang="hu-HU" sz="1400"/>
              <a:t>Felkészítő tanár: Szókis Eszter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sz="4000" dirty="0" smtClean="0">
                <a:solidFill>
                  <a:schemeClr val="tx1"/>
                </a:solidFill>
              </a:rPr>
              <a:t>3. LÉPÉS:</a:t>
            </a:r>
            <a:br>
              <a:rPr lang="hu-HU" sz="4000" dirty="0" smtClean="0">
                <a:solidFill>
                  <a:schemeClr val="tx1"/>
                </a:solidFill>
              </a:rPr>
            </a:br>
            <a:r>
              <a:rPr lang="hu-HU" sz="4000" dirty="0" smtClean="0">
                <a:solidFill>
                  <a:schemeClr val="tx1"/>
                </a:solidFill>
              </a:rPr>
              <a:t>MEZŐNEVEK TESTRESZABÁSA</a:t>
            </a:r>
            <a:r>
              <a:rPr lang="hu-HU" sz="4000" dirty="0" smtClean="0"/>
              <a:t> </a:t>
            </a:r>
            <a:endParaRPr lang="hu-HU" sz="4000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16112"/>
            <a:ext cx="7604149" cy="4441845"/>
          </a:xfrm>
        </p:spPr>
        <p:txBody>
          <a:bodyPr/>
          <a:lstStyle/>
          <a:p>
            <a:pPr marL="533400" indent="-533400" algn="just">
              <a:buFontTx/>
              <a:buAutoNum type="arabicPeriod"/>
            </a:pPr>
            <a:r>
              <a:rPr lang="hu-HU" sz="2800" dirty="0" smtClean="0"/>
              <a:t>Kattintsunk az </a:t>
            </a:r>
            <a:r>
              <a:rPr lang="hu-HU" sz="2800" i="1" dirty="0" smtClean="0"/>
              <a:t>Új címlista</a:t>
            </a:r>
            <a:r>
              <a:rPr lang="hu-HU" sz="2800" dirty="0" smtClean="0"/>
              <a:t> ablakban a </a:t>
            </a:r>
            <a:r>
              <a:rPr lang="hu-HU" sz="2800" i="1" dirty="0" smtClean="0"/>
              <a:t>Testreszabás</a:t>
            </a:r>
            <a:r>
              <a:rPr lang="hu-HU" sz="2800" dirty="0" smtClean="0"/>
              <a:t> gombra.</a:t>
            </a:r>
          </a:p>
          <a:p>
            <a:pPr marL="533400" indent="-533400" algn="just">
              <a:buFontTx/>
              <a:buAutoNum type="arabicPeriod"/>
            </a:pPr>
            <a:r>
              <a:rPr lang="hu-HU" sz="2800" dirty="0" smtClean="0"/>
              <a:t>A megjelenő </a:t>
            </a:r>
            <a:r>
              <a:rPr lang="hu-HU" sz="2800" dirty="0" smtClean="0"/>
              <a:t>párbeszédablakban </a:t>
            </a:r>
            <a:r>
              <a:rPr lang="hu-HU" sz="2800" dirty="0" smtClean="0"/>
              <a:t>a </a:t>
            </a:r>
            <a:r>
              <a:rPr lang="hu-HU" sz="2800" dirty="0" smtClean="0"/>
              <a:t>következő </a:t>
            </a:r>
            <a:r>
              <a:rPr lang="hu-HU" sz="2800" dirty="0" smtClean="0"/>
              <a:t>lehetőségek közül választhatunk:</a:t>
            </a:r>
          </a:p>
          <a:p>
            <a:pPr marL="914400" lvl="1" indent="-457200" algn="just"/>
            <a:r>
              <a:rPr lang="hu-HU" sz="2400" dirty="0" smtClean="0"/>
              <a:t>Új mezőnév létrehozása</a:t>
            </a:r>
          </a:p>
          <a:p>
            <a:pPr marL="914400" lvl="1" indent="-457200" algn="just"/>
            <a:r>
              <a:rPr lang="hu-HU" sz="2400" dirty="0" smtClean="0"/>
              <a:t>Meglévő mezőnév átnevezése</a:t>
            </a:r>
          </a:p>
          <a:p>
            <a:pPr marL="914400" lvl="1" indent="-457200" algn="just"/>
            <a:r>
              <a:rPr lang="hu-HU" sz="2400" dirty="0" smtClean="0"/>
              <a:t>Meglévő mezőnév törlése</a:t>
            </a:r>
          </a:p>
          <a:p>
            <a:pPr marL="914400" lvl="1" indent="-457200"/>
            <a:r>
              <a:rPr lang="hu-HU" sz="2400" dirty="0" smtClean="0"/>
              <a:t>Meglévő mezőnevek sorrendjének megváltoztatása.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12"/>
          <p:cNvGrpSpPr>
            <a:grpSpLocks/>
          </p:cNvGrpSpPr>
          <p:nvPr/>
        </p:nvGrpSpPr>
        <p:grpSpPr bwMode="auto">
          <a:xfrm>
            <a:off x="785786" y="357166"/>
            <a:ext cx="7200900" cy="2233613"/>
            <a:chOff x="158" y="164"/>
            <a:chExt cx="4034" cy="1089"/>
          </a:xfrm>
        </p:grpSpPr>
        <p:pic>
          <p:nvPicPr>
            <p:cNvPr id="19465" name="Picture 4"/>
            <p:cNvPicPr>
              <a:picLocks noChangeAspect="1" noChangeArrowheads="1"/>
            </p:cNvPicPr>
            <p:nvPr/>
          </p:nvPicPr>
          <p:blipFill>
            <a:blip r:embed="rId2"/>
            <a:srcRect l="24902" t="40147" r="20476" b="36220"/>
            <a:stretch>
              <a:fillRect/>
            </a:stretch>
          </p:blipFill>
          <p:spPr bwMode="auto">
            <a:xfrm>
              <a:off x="158" y="164"/>
              <a:ext cx="3356" cy="1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466" name="AutoShape 5"/>
            <p:cNvSpPr>
              <a:spLocks/>
            </p:cNvSpPr>
            <p:nvPr/>
          </p:nvSpPr>
          <p:spPr bwMode="auto">
            <a:xfrm>
              <a:off x="3787" y="482"/>
              <a:ext cx="405" cy="253"/>
            </a:xfrm>
            <a:prstGeom prst="borderCallout1">
              <a:avLst>
                <a:gd name="adj1" fmla="val 28458"/>
                <a:gd name="adj2" fmla="val -11852"/>
                <a:gd name="adj3" fmla="val 210278"/>
                <a:gd name="adj4" fmla="val -97532"/>
              </a:avLst>
            </a:prstGeom>
            <a:noFill/>
            <a:ln w="2540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pPr algn="ctr"/>
              <a:r>
                <a:rPr lang="hu-HU" sz="2000">
                  <a:solidFill>
                    <a:srgbClr val="FF3300"/>
                  </a:solidFill>
                </a:rPr>
                <a:t>1.</a:t>
              </a:r>
            </a:p>
          </p:txBody>
        </p:sp>
      </p:grpSp>
      <p:grpSp>
        <p:nvGrpSpPr>
          <p:cNvPr id="19459" name="Group 11"/>
          <p:cNvGrpSpPr>
            <a:grpSpLocks/>
          </p:cNvGrpSpPr>
          <p:nvPr/>
        </p:nvGrpSpPr>
        <p:grpSpPr bwMode="auto">
          <a:xfrm>
            <a:off x="1041679" y="3357562"/>
            <a:ext cx="6511621" cy="3168650"/>
            <a:chOff x="953" y="1661"/>
            <a:chExt cx="3602" cy="1814"/>
          </a:xfrm>
        </p:grpSpPr>
        <p:pic>
          <p:nvPicPr>
            <p:cNvPr id="19460" name="Picture 6"/>
            <p:cNvPicPr>
              <a:picLocks noChangeAspect="1" noChangeArrowheads="1"/>
            </p:cNvPicPr>
            <p:nvPr/>
          </p:nvPicPr>
          <p:blipFill>
            <a:blip r:embed="rId3"/>
            <a:srcRect l="33223" t="26193" r="32854" b="34441"/>
            <a:stretch>
              <a:fillRect/>
            </a:stretch>
          </p:blipFill>
          <p:spPr bwMode="auto">
            <a:xfrm>
              <a:off x="953" y="1661"/>
              <a:ext cx="2084" cy="1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461" name="AutoShape 7"/>
            <p:cNvSpPr>
              <a:spLocks/>
            </p:cNvSpPr>
            <p:nvPr/>
          </p:nvSpPr>
          <p:spPr bwMode="auto">
            <a:xfrm>
              <a:off x="4150" y="2359"/>
              <a:ext cx="405" cy="253"/>
            </a:xfrm>
            <a:prstGeom prst="borderCallout1">
              <a:avLst>
                <a:gd name="adj1" fmla="val 28458"/>
                <a:gd name="adj2" fmla="val -11852"/>
                <a:gd name="adj3" fmla="val 244662"/>
                <a:gd name="adj4" fmla="val -264199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pPr algn="ctr"/>
              <a:r>
                <a:rPr lang="hu-HU" sz="2000">
                  <a:solidFill>
                    <a:srgbClr val="FF3300"/>
                  </a:solidFill>
                </a:rPr>
                <a:t>2.</a:t>
              </a:r>
            </a:p>
          </p:txBody>
        </p:sp>
        <p:sp>
          <p:nvSpPr>
            <p:cNvPr id="19462" name="Line 8"/>
            <p:cNvSpPr>
              <a:spLocks noChangeShapeType="1"/>
            </p:cNvSpPr>
            <p:nvPr/>
          </p:nvSpPr>
          <p:spPr bwMode="auto">
            <a:xfrm flipH="1" flipV="1">
              <a:off x="3152" y="2069"/>
              <a:ext cx="907" cy="36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9463" name="Line 9"/>
            <p:cNvSpPr>
              <a:spLocks noChangeShapeType="1"/>
            </p:cNvSpPr>
            <p:nvPr/>
          </p:nvSpPr>
          <p:spPr bwMode="auto">
            <a:xfrm flipH="1" flipV="1">
              <a:off x="3107" y="2251"/>
              <a:ext cx="907" cy="18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19464" name="Line 10"/>
            <p:cNvSpPr>
              <a:spLocks noChangeShapeType="1"/>
            </p:cNvSpPr>
            <p:nvPr/>
          </p:nvSpPr>
          <p:spPr bwMode="auto">
            <a:xfrm flipH="1">
              <a:off x="3107" y="2432"/>
              <a:ext cx="86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15" name="Csoportba foglalás 14"/>
          <p:cNvGrpSpPr/>
          <p:nvPr/>
        </p:nvGrpSpPr>
        <p:grpSpPr>
          <a:xfrm>
            <a:off x="3499636" y="2643182"/>
            <a:ext cx="1288266" cy="500860"/>
            <a:chOff x="3499636" y="2643182"/>
            <a:chExt cx="1288266" cy="500860"/>
          </a:xfrm>
        </p:grpSpPr>
        <p:cxnSp>
          <p:nvCxnSpPr>
            <p:cNvPr id="12" name="Egyenes összekötő nyíllal 11"/>
            <p:cNvCxnSpPr/>
            <p:nvPr/>
          </p:nvCxnSpPr>
          <p:spPr>
            <a:xfrm rot="5400000">
              <a:off x="3250397" y="2893215"/>
              <a:ext cx="500066" cy="1588"/>
            </a:xfrm>
            <a:prstGeom prst="straightConnector1">
              <a:avLst/>
            </a:prstGeom>
            <a:ln w="25400" cmpd="sng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Egyenes összekötő nyíllal 12"/>
            <p:cNvCxnSpPr/>
            <p:nvPr/>
          </p:nvCxnSpPr>
          <p:spPr>
            <a:xfrm rot="5400000">
              <a:off x="3894133" y="2892421"/>
              <a:ext cx="500066" cy="1588"/>
            </a:xfrm>
            <a:prstGeom prst="straightConnector1">
              <a:avLst/>
            </a:prstGeom>
            <a:ln w="25400" cmpd="sng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gyenes összekötő nyíllal 13"/>
            <p:cNvCxnSpPr/>
            <p:nvPr/>
          </p:nvCxnSpPr>
          <p:spPr>
            <a:xfrm rot="5400000">
              <a:off x="4537075" y="2892421"/>
              <a:ext cx="500066" cy="1588"/>
            </a:xfrm>
            <a:prstGeom prst="straightConnector1">
              <a:avLst/>
            </a:prstGeom>
            <a:ln w="25400" cmpd="sng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3600" dirty="0" err="1" smtClean="0">
                <a:solidFill>
                  <a:schemeClr val="tx1"/>
                </a:solidFill>
              </a:rPr>
              <a:t>Címzettlista</a:t>
            </a:r>
            <a:r>
              <a:rPr lang="hu-HU" sz="3600" dirty="0" smtClean="0">
                <a:solidFill>
                  <a:schemeClr val="tx1"/>
                </a:solidFill>
              </a:rPr>
              <a:t> mentése</a:t>
            </a:r>
            <a:endParaRPr lang="hu-HU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Az elkészült címlistát el kell menteni.</a:t>
            </a:r>
          </a:p>
          <a:p>
            <a:r>
              <a:rPr lang="hu-HU" dirty="0" smtClean="0"/>
              <a:t>Mentéskor megadandó adatok:</a:t>
            </a:r>
          </a:p>
          <a:p>
            <a:pPr lvl="1"/>
            <a:r>
              <a:rPr lang="hu-HU" dirty="0" smtClean="0"/>
              <a:t>Fájlnév</a:t>
            </a:r>
          </a:p>
          <a:p>
            <a:pPr lvl="1"/>
            <a:r>
              <a:rPr lang="hu-HU" dirty="0" smtClean="0"/>
              <a:t>Mentés helye</a:t>
            </a:r>
          </a:p>
          <a:p>
            <a:pPr algn="just">
              <a:spcBef>
                <a:spcPct val="100000"/>
              </a:spcBef>
              <a:buFontTx/>
              <a:buNone/>
            </a:pPr>
            <a:r>
              <a:rPr lang="hu-HU" sz="2400" dirty="0" smtClean="0"/>
              <a:t>	</a:t>
            </a:r>
            <a:r>
              <a:rPr lang="hu-HU" sz="2400" i="1" dirty="0" smtClean="0"/>
              <a:t>Ha az adatforrást a körlevél varázslóval készítjük, akkor mentéskor az alapértelmezett fájltípus az adatbázisfájl (.</a:t>
            </a:r>
            <a:r>
              <a:rPr lang="hu-HU" sz="2400" i="1" dirty="0" err="1" smtClean="0"/>
              <a:t>mdb</a:t>
            </a:r>
            <a:r>
              <a:rPr lang="hu-HU" sz="2400" i="1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3600" dirty="0" smtClean="0">
                <a:solidFill>
                  <a:schemeClr val="tx1"/>
                </a:solidFill>
              </a:rPr>
              <a:t>4. lépés</a:t>
            </a:r>
            <a:endParaRPr lang="hu-HU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51275" y="1566863"/>
            <a:ext cx="4038600" cy="4525962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hu-HU" smtClean="0"/>
              <a:t>Levél megírása</a:t>
            </a:r>
          </a:p>
          <a:p>
            <a:pPr algn="just">
              <a:spcAft>
                <a:spcPts val="1200"/>
              </a:spcAft>
            </a:pPr>
            <a:r>
              <a:rPr lang="hu-HU" smtClean="0"/>
              <a:t>Mezőnevek beszúrása a szövegbe. (</a:t>
            </a:r>
            <a:r>
              <a:rPr lang="hu-HU" i="1" smtClean="0"/>
              <a:t>További elemek</a:t>
            </a:r>
            <a:r>
              <a:rPr lang="hu-HU" smtClean="0"/>
              <a:t>)</a:t>
            </a:r>
          </a:p>
          <a:p>
            <a:pPr algn="just">
              <a:spcAft>
                <a:spcPts val="1200"/>
              </a:spcAft>
            </a:pPr>
            <a:r>
              <a:rPr lang="hu-HU" smtClean="0"/>
              <a:t>Szöveg formázása</a:t>
            </a:r>
          </a:p>
          <a:p>
            <a:pPr algn="just">
              <a:spcAft>
                <a:spcPts val="1200"/>
              </a:spcAft>
            </a:pPr>
            <a:r>
              <a:rPr lang="hu-HU" smtClean="0"/>
              <a:t>Törzsdokumentum mentése.</a:t>
            </a:r>
          </a:p>
        </p:txBody>
      </p:sp>
      <p:grpSp>
        <p:nvGrpSpPr>
          <p:cNvPr id="21508" name="Group 6"/>
          <p:cNvGrpSpPr>
            <a:grpSpLocks/>
          </p:cNvGrpSpPr>
          <p:nvPr/>
        </p:nvGrpSpPr>
        <p:grpSpPr bwMode="auto">
          <a:xfrm>
            <a:off x="1116013" y="1557338"/>
            <a:ext cx="2241541" cy="4535487"/>
            <a:chOff x="703" y="981"/>
            <a:chExt cx="1497" cy="2857"/>
          </a:xfrm>
        </p:grpSpPr>
        <p:pic>
          <p:nvPicPr>
            <p:cNvPr id="21509" name="Picture 4"/>
            <p:cNvPicPr>
              <a:picLocks noChangeAspect="1" noChangeArrowheads="1"/>
            </p:cNvPicPr>
            <p:nvPr/>
          </p:nvPicPr>
          <p:blipFill>
            <a:blip r:embed="rId2"/>
            <a:srcRect l="80504" t="16556" r="1691" b="10277"/>
            <a:stretch>
              <a:fillRect/>
            </a:stretch>
          </p:blipFill>
          <p:spPr bwMode="auto">
            <a:xfrm>
              <a:off x="703" y="981"/>
              <a:ext cx="1497" cy="2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0" name="Oval 5"/>
            <p:cNvSpPr>
              <a:spLocks noChangeArrowheads="1"/>
            </p:cNvSpPr>
            <p:nvPr/>
          </p:nvSpPr>
          <p:spPr bwMode="auto">
            <a:xfrm>
              <a:off x="884" y="2205"/>
              <a:ext cx="1089" cy="13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3600" dirty="0" smtClean="0">
                <a:solidFill>
                  <a:schemeClr val="tx1"/>
                </a:solidFill>
              </a:rPr>
              <a:t>5. lépés</a:t>
            </a:r>
            <a:endParaRPr lang="hu-HU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hu-HU" dirty="0" smtClean="0"/>
              <a:t>Megtekinthetjük a körleveleket </a:t>
            </a:r>
          </a:p>
          <a:p>
            <a:pPr>
              <a:spcAft>
                <a:spcPts val="1200"/>
              </a:spcAft>
            </a:pPr>
            <a:r>
              <a:rPr lang="hu-HU" dirty="0" smtClean="0"/>
              <a:t>Lehetőségek:</a:t>
            </a:r>
          </a:p>
          <a:p>
            <a:pPr marL="971550" lvl="1" indent="-514350">
              <a:spcAft>
                <a:spcPts val="1200"/>
              </a:spcAft>
              <a:buFont typeface="Trebuchet MS" pitchFamily="34" charset="0"/>
              <a:buAutoNum type="alphaLcPeriod"/>
            </a:pPr>
            <a:r>
              <a:rPr lang="hu-HU" dirty="0" smtClean="0"/>
              <a:t>Egyes levelek megtekintése </a:t>
            </a:r>
          </a:p>
          <a:p>
            <a:pPr marL="971550" lvl="1" indent="-514350">
              <a:spcAft>
                <a:spcPts val="1200"/>
              </a:spcAft>
              <a:buFont typeface="Trebuchet MS" pitchFamily="34" charset="0"/>
              <a:buAutoNum type="alphaLcPeriod"/>
            </a:pPr>
            <a:r>
              <a:rPr lang="hu-HU" dirty="0" smtClean="0"/>
              <a:t>Címzett keresése </a:t>
            </a:r>
          </a:p>
          <a:p>
            <a:pPr marL="971550" lvl="1" indent="-514350">
              <a:spcAft>
                <a:spcPts val="1200"/>
              </a:spcAft>
              <a:buFont typeface="Trebuchet MS" pitchFamily="34" charset="0"/>
              <a:buAutoNum type="alphaLcPeriod"/>
            </a:pPr>
            <a:r>
              <a:rPr lang="hu-HU" dirty="0" smtClean="0"/>
              <a:t>Aktuális rekord (címzett) kihagyása </a:t>
            </a:r>
          </a:p>
          <a:p>
            <a:pPr marL="971550" lvl="1" indent="-514350">
              <a:spcAft>
                <a:spcPts val="1200"/>
              </a:spcAft>
              <a:buFont typeface="Trebuchet MS" pitchFamily="34" charset="0"/>
              <a:buAutoNum type="alphaLcPeriod"/>
            </a:pPr>
            <a:r>
              <a:rPr lang="hu-HU" dirty="0" err="1" smtClean="0"/>
              <a:t>Címzettlista</a:t>
            </a:r>
            <a:r>
              <a:rPr lang="hu-HU" dirty="0" smtClean="0"/>
              <a:t> szerkesztése 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2788" y="2924175"/>
            <a:ext cx="136842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3611563"/>
            <a:ext cx="1584325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4076700"/>
            <a:ext cx="1439863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9550" y="4724400"/>
            <a:ext cx="23749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3600" dirty="0" smtClean="0">
                <a:solidFill>
                  <a:schemeClr val="tx1"/>
                </a:solidFill>
              </a:rPr>
              <a:t>6. lépés</a:t>
            </a:r>
            <a:endParaRPr lang="hu-HU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hu-HU" sz="2800" dirty="0" smtClean="0"/>
              <a:t>Az adatforrás és a törzsdokumentum egyesítése.</a:t>
            </a:r>
          </a:p>
          <a:p>
            <a:pPr>
              <a:spcAft>
                <a:spcPts val="1200"/>
              </a:spcAft>
            </a:pPr>
            <a:r>
              <a:rPr lang="hu-HU" sz="2800" dirty="0" smtClean="0"/>
              <a:t>Lehetőségek:</a:t>
            </a:r>
          </a:p>
          <a:p>
            <a:pPr lvl="1">
              <a:spcAft>
                <a:spcPts val="1200"/>
              </a:spcAft>
            </a:pPr>
            <a:r>
              <a:rPr lang="hu-HU" sz="2400" dirty="0" smtClean="0"/>
              <a:t>Levelek nyomtatása </a:t>
            </a:r>
          </a:p>
          <a:p>
            <a:pPr lvl="1">
              <a:spcAft>
                <a:spcPts val="1200"/>
              </a:spcAft>
            </a:pPr>
            <a:r>
              <a:rPr lang="hu-HU" sz="2400" dirty="0" smtClean="0"/>
              <a:t>Levelek egyesítése új dokumentumba.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406775"/>
            <a:ext cx="1223962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4005263"/>
            <a:ext cx="2016125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3600" dirty="0" smtClean="0">
                <a:solidFill>
                  <a:schemeClr val="tx1"/>
                </a:solidFill>
              </a:rPr>
              <a:t>Gyakorló feladat</a:t>
            </a:r>
            <a:endParaRPr lang="hu-HU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hu-HU" dirty="0" smtClean="0"/>
          </a:p>
          <a:p>
            <a:pPr algn="ctr">
              <a:buFontTx/>
              <a:buNone/>
            </a:pPr>
            <a:r>
              <a:rPr lang="hu-HU" dirty="0" smtClean="0"/>
              <a:t>Az </a:t>
            </a:r>
            <a:r>
              <a:rPr lang="hu-HU" dirty="0" smtClean="0"/>
              <a:t>alábbi linkekre kattintva készítse el az ott található mintafeladatot</a:t>
            </a:r>
          </a:p>
          <a:p>
            <a:pPr algn="ctr">
              <a:buFontTx/>
              <a:buNone/>
            </a:pPr>
            <a:endParaRPr lang="hu-HU" dirty="0" smtClean="0"/>
          </a:p>
          <a:p>
            <a:pPr algn="ctr">
              <a:buFontTx/>
              <a:buNone/>
            </a:pPr>
            <a:r>
              <a:rPr lang="hu-HU" dirty="0" smtClean="0">
                <a:hlinkClick r:id="rId2" action="ppaction://hlinkfile"/>
              </a:rPr>
              <a:t>Feladat kiírás</a:t>
            </a:r>
            <a:endParaRPr lang="hu-HU" dirty="0" smtClean="0"/>
          </a:p>
          <a:p>
            <a:pPr algn="ctr">
              <a:buFontTx/>
              <a:buNone/>
            </a:pPr>
            <a:r>
              <a:rPr lang="hu-HU" dirty="0" smtClean="0">
                <a:hlinkClick r:id="rId3" action="ppaction://hlinkfile"/>
              </a:rPr>
              <a:t>Nyersszöveg</a:t>
            </a:r>
            <a:endParaRPr lang="hu-HU" dirty="0" smtClean="0"/>
          </a:p>
          <a:p>
            <a:pPr algn="ctr">
              <a:buFontTx/>
              <a:buNone/>
            </a:pPr>
            <a:r>
              <a:rPr lang="hu-HU" dirty="0" smtClean="0">
                <a:hlinkClick r:id="rId4" action="ppaction://hlinkfile"/>
              </a:rPr>
              <a:t>Minta szöveg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3600" dirty="0" smtClean="0">
                <a:solidFill>
                  <a:schemeClr val="tx1"/>
                </a:solidFill>
              </a:rPr>
              <a:t>Felhasznált irodalom</a:t>
            </a:r>
            <a:endParaRPr lang="hu-HU" dirty="0"/>
          </a:p>
        </p:txBody>
      </p:sp>
      <p:sp>
        <p:nvSpPr>
          <p:cNvPr id="25603" name="Tartalom helye 2"/>
          <p:cNvSpPr>
            <a:spLocks noGrp="1"/>
          </p:cNvSpPr>
          <p:nvPr>
            <p:ph idx="1"/>
          </p:nvPr>
        </p:nvSpPr>
        <p:spPr>
          <a:xfrm>
            <a:off x="323850" y="1600200"/>
            <a:ext cx="8569325" cy="452596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endParaRPr lang="hu-HU" sz="16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hu-HU" sz="1600" dirty="0" err="1" smtClean="0"/>
              <a:t>Devecz</a:t>
            </a:r>
            <a:r>
              <a:rPr lang="hu-HU" sz="1600" dirty="0" smtClean="0"/>
              <a:t>, Jónás, Juhász, Kévés, Reményi, </a:t>
            </a:r>
            <a:r>
              <a:rPr lang="hu-HU" sz="1600" dirty="0" err="1" smtClean="0"/>
              <a:t>Sieger</a:t>
            </a:r>
            <a:r>
              <a:rPr lang="hu-HU" sz="1600" dirty="0" smtClean="0"/>
              <a:t>, Takács: </a:t>
            </a:r>
            <a:br>
              <a:rPr lang="hu-HU" sz="1600" dirty="0" smtClean="0"/>
            </a:br>
            <a:r>
              <a:rPr lang="hu-HU" sz="1600" dirty="0" smtClean="0"/>
              <a:t>Irány az ECDL! a középszintű érettségi! </a:t>
            </a:r>
            <a:br>
              <a:rPr lang="hu-HU" sz="1600" dirty="0" smtClean="0"/>
            </a:br>
            <a:r>
              <a:rPr lang="hu-HU" sz="1600" dirty="0" smtClean="0"/>
              <a:t>(Nemzeti Tankönyvkiadó, 2004)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hu-HU" sz="1600" dirty="0" smtClean="0"/>
              <a:t>Jónás Katalin – Szalayné </a:t>
            </a:r>
            <a:r>
              <a:rPr lang="hu-HU" sz="1600" dirty="0" err="1" smtClean="0"/>
              <a:t>Tahy</a:t>
            </a:r>
            <a:r>
              <a:rPr lang="hu-HU" sz="1600" dirty="0" smtClean="0"/>
              <a:t> Zsuzsa: </a:t>
            </a:r>
            <a:br>
              <a:rPr lang="hu-HU" sz="1600" dirty="0" smtClean="0"/>
            </a:br>
            <a:r>
              <a:rPr lang="hu-HU" sz="1600" dirty="0" smtClean="0"/>
              <a:t>Szövegszerkesztés és táblázatkezelés pedagógusoknak </a:t>
            </a:r>
            <a:br>
              <a:rPr lang="hu-HU" sz="1600" dirty="0" smtClean="0"/>
            </a:br>
            <a:r>
              <a:rPr lang="hu-HU" sz="1600" dirty="0" smtClean="0"/>
              <a:t>(</a:t>
            </a:r>
            <a:r>
              <a:rPr lang="hu-HU" sz="1600" dirty="0" err="1" smtClean="0"/>
              <a:t>Informatika-Számítástechnika</a:t>
            </a:r>
            <a:r>
              <a:rPr lang="hu-HU" sz="1600" dirty="0" smtClean="0"/>
              <a:t> Tanárok Egyesülete, 2005)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hu-HU" sz="1600" dirty="0" err="1" smtClean="0"/>
              <a:t>Szókis</a:t>
            </a:r>
            <a:r>
              <a:rPr lang="hu-HU" sz="1600" dirty="0" smtClean="0"/>
              <a:t> Eszter: </a:t>
            </a:r>
            <a:br>
              <a:rPr lang="hu-HU" sz="1600" dirty="0" smtClean="0"/>
            </a:br>
            <a:r>
              <a:rPr lang="hu-HU" sz="1600" dirty="0" smtClean="0"/>
              <a:t>Gyakorló feladat </a:t>
            </a:r>
            <a:br>
              <a:rPr lang="hu-HU" sz="1600" dirty="0" smtClean="0"/>
            </a:br>
            <a:r>
              <a:rPr lang="hu-HU" sz="1600" dirty="0" smtClean="0"/>
              <a:t>(Táncsics Mihály Kereskedelmi és </a:t>
            </a:r>
            <a:r>
              <a:rPr lang="hu-HU" sz="1600" dirty="0" err="1" smtClean="0"/>
              <a:t>Vendéglátóipari</a:t>
            </a:r>
            <a:r>
              <a:rPr lang="hu-HU" sz="1600" dirty="0" smtClean="0"/>
              <a:t> Tagintézmény, 2010.)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sz="4000" smtClean="0">
                <a:solidFill>
                  <a:schemeClr val="tx1"/>
                </a:solidFill>
              </a:rPr>
              <a:t>Mit nevezünk körlevélnek?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u-HU" sz="2800" smtClean="0"/>
              <a:t>A Körlevél olyan dokumentum, amely állandó szöveg mellett változó szövegrészeket is tartalmaz.</a:t>
            </a:r>
          </a:p>
          <a:p>
            <a:endParaRPr lang="hu-HU" sz="2800" smtClean="0"/>
          </a:p>
          <a:p>
            <a:r>
              <a:rPr lang="hu-HU" sz="2800" smtClean="0"/>
              <a:t>Körlevélként készíthető például: </a:t>
            </a:r>
          </a:p>
          <a:p>
            <a:pPr lvl="1"/>
            <a:r>
              <a:rPr lang="hu-HU" sz="2400" smtClean="0"/>
              <a:t>Meghívó</a:t>
            </a:r>
          </a:p>
          <a:p>
            <a:pPr lvl="1"/>
            <a:r>
              <a:rPr lang="hu-HU" sz="2400" smtClean="0"/>
              <a:t>Szerződés</a:t>
            </a:r>
          </a:p>
          <a:p>
            <a:pPr lvl="1"/>
            <a:r>
              <a:rPr lang="hu-HU" sz="2400" smtClean="0"/>
              <a:t>Adatlap</a:t>
            </a:r>
          </a:p>
          <a:p>
            <a:pPr>
              <a:buFontTx/>
              <a:buNone/>
            </a:pPr>
            <a:r>
              <a:rPr lang="hu-HU" sz="3600" smtClean="0"/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dirty="0" smtClean="0">
                <a:solidFill>
                  <a:schemeClr val="tx1"/>
                </a:solidFill>
              </a:rPr>
              <a:t>A körlevél részei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3754438" cy="1973263"/>
          </a:xfrm>
        </p:spPr>
        <p:txBody>
          <a:bodyPr/>
          <a:lstStyle/>
          <a:p>
            <a:pPr>
              <a:spcAft>
                <a:spcPts val="1200"/>
              </a:spcAft>
              <a:buFontTx/>
              <a:buNone/>
            </a:pPr>
            <a:r>
              <a:rPr lang="hu-HU" smtClean="0">
                <a:solidFill>
                  <a:srgbClr val="FF3300"/>
                </a:solidFill>
              </a:rPr>
              <a:t>   </a:t>
            </a:r>
            <a:r>
              <a:rPr lang="hu-HU" smtClean="0"/>
              <a:t>Törzsdokumentum    </a:t>
            </a:r>
          </a:p>
          <a:p>
            <a:pPr>
              <a:spcAft>
                <a:spcPts val="1200"/>
              </a:spcAft>
            </a:pPr>
            <a:r>
              <a:rPr lang="hu-HU" sz="2000" smtClean="0"/>
              <a:t>Az állandó szövegrészeket   tartalmazza.</a:t>
            </a:r>
          </a:p>
          <a:p>
            <a:pPr>
              <a:spcAft>
                <a:spcPts val="1200"/>
              </a:spcAft>
            </a:pPr>
            <a:r>
              <a:rPr lang="hu-HU" sz="2000" smtClean="0"/>
              <a:t>Mindig el kell menteni!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178300" y="1600200"/>
            <a:ext cx="3521075" cy="4525963"/>
          </a:xfrm>
        </p:spPr>
        <p:txBody>
          <a:bodyPr/>
          <a:lstStyle/>
          <a:p>
            <a:pPr>
              <a:spcAft>
                <a:spcPts val="1200"/>
              </a:spcAft>
              <a:buFontTx/>
              <a:buNone/>
            </a:pPr>
            <a:r>
              <a:rPr lang="hu-HU" smtClean="0"/>
              <a:t>         Adatforrás</a:t>
            </a:r>
          </a:p>
          <a:p>
            <a:pPr>
              <a:spcAft>
                <a:spcPts val="1200"/>
              </a:spcAft>
            </a:pPr>
            <a:r>
              <a:rPr lang="hu-HU" sz="2000" smtClean="0"/>
              <a:t>A változó szövegrészeket tartalmazza. </a:t>
            </a:r>
          </a:p>
          <a:p>
            <a:pPr>
              <a:spcAft>
                <a:spcPts val="1200"/>
              </a:spcAft>
            </a:pPr>
            <a:r>
              <a:rPr lang="hu-HU" sz="2000" smtClean="0"/>
              <a:t>Pl. a körlevél címzettjeinek adatai</a:t>
            </a:r>
          </a:p>
          <a:p>
            <a:pPr>
              <a:spcAft>
                <a:spcPts val="1200"/>
              </a:spcAft>
            </a:pPr>
            <a:r>
              <a:rPr lang="hu-HU" sz="2000" smtClean="0"/>
              <a:t>Adatforrás típusa:</a:t>
            </a:r>
          </a:p>
          <a:p>
            <a:pPr lvl="1"/>
            <a:r>
              <a:rPr lang="hu-HU" sz="1600" smtClean="0"/>
              <a:t>Adatbázis fájl (.mdb)</a:t>
            </a:r>
          </a:p>
          <a:p>
            <a:pPr lvl="1"/>
            <a:r>
              <a:rPr lang="hu-HU" sz="1600" smtClean="0"/>
              <a:t>Excel tábla (.xls)</a:t>
            </a:r>
          </a:p>
          <a:p>
            <a:pPr lvl="1"/>
            <a:r>
              <a:rPr lang="hu-HU" sz="1600" smtClean="0"/>
              <a:t>Word dokumentumban létrehozott táblázat (.doc)</a:t>
            </a:r>
          </a:p>
          <a:p>
            <a:r>
              <a:rPr lang="hu-HU" sz="2000" smtClean="0"/>
              <a:t>Mindig el kell menteni!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4000" dirty="0" smtClean="0">
                <a:solidFill>
                  <a:schemeClr val="tx1"/>
                </a:solidFill>
              </a:rPr>
              <a:t>A körlevélkészítés lépései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1252538"/>
          </a:xfrm>
        </p:spPr>
        <p:txBody>
          <a:bodyPr/>
          <a:lstStyle/>
          <a:p>
            <a:pPr marL="457200" indent="-457200" algn="just">
              <a:buFontTx/>
              <a:buAutoNum type="arabicPeriod"/>
            </a:pPr>
            <a:r>
              <a:rPr lang="hu-HU" sz="2200" dirty="0" smtClean="0"/>
              <a:t>Kattintsunk </a:t>
            </a:r>
            <a:r>
              <a:rPr lang="hu-HU" sz="2200" dirty="0" smtClean="0"/>
              <a:t>az </a:t>
            </a:r>
            <a:r>
              <a:rPr lang="hu-HU" sz="2200" i="1" dirty="0" smtClean="0">
                <a:solidFill>
                  <a:srgbClr val="FF3300"/>
                </a:solidFill>
              </a:rPr>
              <a:t>ESZKÖZÖK</a:t>
            </a:r>
            <a:r>
              <a:rPr lang="hu-HU" sz="2200" dirty="0" smtClean="0"/>
              <a:t> menüre.</a:t>
            </a:r>
          </a:p>
          <a:p>
            <a:pPr marL="457200" indent="-457200" algn="just">
              <a:buFontTx/>
              <a:buAutoNum type="arabicPeriod"/>
            </a:pPr>
            <a:r>
              <a:rPr lang="hu-HU" sz="2200" dirty="0" smtClean="0"/>
              <a:t>Kattintsunk a </a:t>
            </a:r>
            <a:r>
              <a:rPr lang="hu-HU" sz="2200" i="1" dirty="0" smtClean="0">
                <a:solidFill>
                  <a:srgbClr val="FF3300"/>
                </a:solidFill>
              </a:rPr>
              <a:t>LEVELEK ÉS KÜLDEMÉNYEK </a:t>
            </a:r>
            <a:r>
              <a:rPr lang="hu-HU" sz="2200" dirty="0" smtClean="0"/>
              <a:t>menüpontra.</a:t>
            </a:r>
          </a:p>
          <a:p>
            <a:pPr marL="457200" indent="-457200" algn="just">
              <a:buFontTx/>
              <a:buAutoNum type="arabicPeriod"/>
            </a:pPr>
            <a:r>
              <a:rPr lang="hu-HU" sz="2200" dirty="0" smtClean="0"/>
              <a:t>Kattintsunk a </a:t>
            </a:r>
            <a:r>
              <a:rPr lang="hu-HU" sz="2200" dirty="0" smtClean="0">
                <a:solidFill>
                  <a:srgbClr val="FF3300"/>
                </a:solidFill>
              </a:rPr>
              <a:t>KÖRLEVÉL </a:t>
            </a:r>
            <a:r>
              <a:rPr lang="hu-HU" sz="2200" dirty="0" smtClean="0"/>
              <a:t>menüpontra.</a:t>
            </a:r>
          </a:p>
          <a:p>
            <a:pPr marL="457200" indent="-457200"/>
            <a:endParaRPr lang="hu-HU" sz="2400" dirty="0" smtClean="0"/>
          </a:p>
          <a:p>
            <a:pPr marL="457200" indent="-457200"/>
            <a:endParaRPr lang="hu-HU" sz="2400" dirty="0" smtClean="0"/>
          </a:p>
        </p:txBody>
      </p:sp>
      <p:pic>
        <p:nvPicPr>
          <p:cNvPr id="1229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27682" t="3445" r="21038" b="41831"/>
          <a:stretch>
            <a:fillRect/>
          </a:stretch>
        </p:blipFill>
        <p:spPr bwMode="auto">
          <a:xfrm>
            <a:off x="1714480" y="2786058"/>
            <a:ext cx="507209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4000" dirty="0" smtClean="0">
                <a:solidFill>
                  <a:schemeClr val="tx1"/>
                </a:solidFill>
              </a:rPr>
              <a:t>1. LÉPÉS</a:t>
            </a:r>
            <a:endParaRPr lang="hu-HU" sz="4000" dirty="0" smtClean="0"/>
          </a:p>
        </p:txBody>
      </p:sp>
      <p:sp>
        <p:nvSpPr>
          <p:cNvPr id="13315" name="Rectangle 6"/>
          <p:cNvSpPr>
            <a:spLocks noGrp="1" noChangeArrowheads="1"/>
          </p:cNvSpPr>
          <p:nvPr>
            <p:ph idx="1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r>
              <a:rPr lang="hu-HU" sz="2800" smtClean="0"/>
              <a:t>Dokumentum típus meghatározása.</a:t>
            </a:r>
          </a:p>
          <a:p>
            <a:r>
              <a:rPr lang="hu-HU" sz="2800" smtClean="0"/>
              <a:t>Készíthetünk:</a:t>
            </a:r>
          </a:p>
          <a:p>
            <a:pPr lvl="1"/>
            <a:r>
              <a:rPr lang="hu-HU" sz="2400" smtClean="0"/>
              <a:t>Levelet</a:t>
            </a:r>
          </a:p>
          <a:p>
            <a:pPr lvl="1"/>
            <a:r>
              <a:rPr lang="hu-HU" sz="2400" smtClean="0"/>
              <a:t>E-mailt</a:t>
            </a:r>
          </a:p>
          <a:p>
            <a:pPr lvl="1"/>
            <a:r>
              <a:rPr lang="hu-HU" sz="2400" smtClean="0"/>
              <a:t>Borítékot</a:t>
            </a:r>
          </a:p>
          <a:p>
            <a:pPr lvl="1"/>
            <a:r>
              <a:rPr lang="hu-HU" sz="2400" smtClean="0"/>
              <a:t>Címkét</a:t>
            </a:r>
          </a:p>
          <a:p>
            <a:pPr lvl="1"/>
            <a:r>
              <a:rPr lang="hu-HU" sz="2400" smtClean="0"/>
              <a:t>Címtárat</a:t>
            </a:r>
          </a:p>
        </p:txBody>
      </p:sp>
      <p:pic>
        <p:nvPicPr>
          <p:cNvPr id="13316" name="Rectangle 3"/>
          <p:cNvPicPr>
            <a:picLocks noChangeArrowheads="1"/>
          </p:cNvPicPr>
          <p:nvPr/>
        </p:nvPicPr>
        <p:blipFill>
          <a:blip r:embed="rId2"/>
          <a:srcRect l="79745" t="16556" b="10277"/>
          <a:stretch>
            <a:fillRect/>
          </a:stretch>
        </p:blipFill>
        <p:spPr bwMode="auto">
          <a:xfrm>
            <a:off x="1214414" y="1571612"/>
            <a:ext cx="2412991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3600" dirty="0" smtClean="0">
                <a:solidFill>
                  <a:schemeClr val="tx1"/>
                </a:solidFill>
              </a:rPr>
              <a:t>2. </a:t>
            </a:r>
            <a:r>
              <a:rPr lang="hu-HU" sz="3600" dirty="0" smtClean="0">
                <a:solidFill>
                  <a:schemeClr val="tx1"/>
                </a:solidFill>
              </a:rPr>
              <a:t>LÉPÉS</a:t>
            </a:r>
            <a:endParaRPr lang="hu-HU" dirty="0" smtClean="0"/>
          </a:p>
        </p:txBody>
      </p:sp>
      <p:pic>
        <p:nvPicPr>
          <p:cNvPr id="1433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79253" t="16556" b="7085"/>
          <a:stretch>
            <a:fillRect/>
          </a:stretch>
        </p:blipFill>
        <p:spPr>
          <a:xfrm>
            <a:off x="539750" y="1628775"/>
            <a:ext cx="2663825" cy="4321175"/>
          </a:xfrm>
        </p:spPr>
      </p:pic>
      <p:sp>
        <p:nvSpPr>
          <p:cNvPr id="1434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hu-HU" sz="2400" smtClean="0"/>
              <a:t>A törzsdokumentum készítésére vonatkozó beállításokat találjuk itt.</a:t>
            </a:r>
          </a:p>
          <a:p>
            <a:r>
              <a:rPr lang="hu-HU" sz="2400" smtClean="0"/>
              <a:t>Dolgozhatunk:</a:t>
            </a:r>
          </a:p>
          <a:p>
            <a:pPr lvl="1"/>
            <a:r>
              <a:rPr lang="hu-HU" sz="2000" smtClean="0"/>
              <a:t>Aktuális dokumentum alapján.</a:t>
            </a:r>
          </a:p>
          <a:p>
            <a:pPr lvl="1"/>
            <a:r>
              <a:rPr lang="hu-HU" sz="2000" smtClean="0"/>
              <a:t>Sablon alapján.</a:t>
            </a:r>
          </a:p>
          <a:p>
            <a:pPr lvl="1"/>
            <a:r>
              <a:rPr lang="hu-HU" sz="2000" smtClean="0"/>
              <a:t>Olyan dokumentum alapján, mely már elvan mentve a háttértárolón.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u-HU" sz="3600" dirty="0" smtClean="0">
                <a:solidFill>
                  <a:schemeClr val="tx1"/>
                </a:solidFill>
              </a:rPr>
              <a:t>3. </a:t>
            </a:r>
            <a:r>
              <a:rPr lang="hu-HU" sz="3600" dirty="0" smtClean="0">
                <a:solidFill>
                  <a:schemeClr val="tx1"/>
                </a:solidFill>
              </a:rPr>
              <a:t>LÉPÉS</a:t>
            </a:r>
            <a:endParaRPr lang="hu-HU" dirty="0" smtClean="0"/>
          </a:p>
        </p:txBody>
      </p:sp>
      <p:sp>
        <p:nvSpPr>
          <p:cNvPr id="1536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1671638"/>
            <a:ext cx="4038600" cy="4525962"/>
          </a:xfrm>
        </p:spPr>
        <p:txBody>
          <a:bodyPr/>
          <a:lstStyle/>
          <a:p>
            <a:pPr algn="just"/>
            <a:r>
              <a:rPr lang="hu-HU" sz="2800" smtClean="0"/>
              <a:t>Itt történik a levél címzettjeinek kiválasztása, illetve címzettek adatainak megadása.</a:t>
            </a:r>
          </a:p>
          <a:p>
            <a:pPr algn="just"/>
            <a:r>
              <a:rPr lang="hu-HU" sz="2800" smtClean="0"/>
              <a:t>3 lehetőség közül választhatunk:</a:t>
            </a:r>
          </a:p>
          <a:p>
            <a:pPr lvl="1" algn="just"/>
            <a:r>
              <a:rPr lang="hu-HU" sz="2400" smtClean="0"/>
              <a:t>Létező listából</a:t>
            </a:r>
          </a:p>
          <a:p>
            <a:pPr lvl="1" algn="just"/>
            <a:r>
              <a:rPr lang="hu-HU" sz="2400" smtClean="0"/>
              <a:t>Outlook címlistából </a:t>
            </a:r>
          </a:p>
          <a:p>
            <a:pPr lvl="1" algn="just"/>
            <a:r>
              <a:rPr lang="hu-HU" sz="2400" smtClean="0"/>
              <a:t>Új lista létrehozása</a:t>
            </a:r>
          </a:p>
          <a:p>
            <a:endParaRPr lang="hu-HU" sz="2800" smtClean="0"/>
          </a:p>
        </p:txBody>
      </p:sp>
      <p:grpSp>
        <p:nvGrpSpPr>
          <p:cNvPr id="15364" name="Group 8"/>
          <p:cNvGrpSpPr>
            <a:grpSpLocks/>
          </p:cNvGrpSpPr>
          <p:nvPr/>
        </p:nvGrpSpPr>
        <p:grpSpPr bwMode="auto">
          <a:xfrm>
            <a:off x="827088" y="1628775"/>
            <a:ext cx="2732087" cy="4608513"/>
            <a:chOff x="249" y="1026"/>
            <a:chExt cx="1721" cy="2903"/>
          </a:xfrm>
        </p:grpSpPr>
        <p:pic>
          <p:nvPicPr>
            <p:cNvPr id="15365" name="Picture 5"/>
            <p:cNvPicPr>
              <a:picLocks noChangeAspect="1" noChangeArrowheads="1"/>
            </p:cNvPicPr>
            <p:nvPr/>
          </p:nvPicPr>
          <p:blipFill>
            <a:blip r:embed="rId2"/>
            <a:srcRect l="80504" t="12732" b="6139"/>
            <a:stretch>
              <a:fillRect/>
            </a:stretch>
          </p:blipFill>
          <p:spPr bwMode="auto">
            <a:xfrm>
              <a:off x="295" y="1026"/>
              <a:ext cx="1675" cy="2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6" name="Oval 7"/>
            <p:cNvSpPr>
              <a:spLocks noChangeArrowheads="1"/>
            </p:cNvSpPr>
            <p:nvPr/>
          </p:nvSpPr>
          <p:spPr bwMode="auto">
            <a:xfrm>
              <a:off x="249" y="1344"/>
              <a:ext cx="1361" cy="45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sz="4000" dirty="0" smtClean="0">
                <a:solidFill>
                  <a:schemeClr val="tx1"/>
                </a:solidFill>
              </a:rPr>
              <a:t>3. LÉPÉS:</a:t>
            </a:r>
            <a:br>
              <a:rPr lang="hu-HU" sz="4000" dirty="0" smtClean="0">
                <a:solidFill>
                  <a:schemeClr val="tx1"/>
                </a:solidFill>
              </a:rPr>
            </a:br>
            <a:r>
              <a:rPr lang="hu-HU" sz="4000" dirty="0" err="1" smtClean="0">
                <a:solidFill>
                  <a:schemeClr val="tx1"/>
                </a:solidFill>
              </a:rPr>
              <a:t>címztettlista</a:t>
            </a:r>
            <a:r>
              <a:rPr lang="hu-HU" sz="4000" dirty="0" smtClean="0">
                <a:solidFill>
                  <a:schemeClr val="tx1"/>
                </a:solidFill>
              </a:rPr>
              <a:t> létrehozása</a:t>
            </a:r>
            <a:endParaRPr lang="hu-HU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750175" cy="1468438"/>
          </a:xfrm>
        </p:spPr>
        <p:txBody>
          <a:bodyPr>
            <a:normAutofit fontScale="92500"/>
          </a:bodyPr>
          <a:lstStyle/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r>
              <a:rPr lang="hu-HU" sz="2800" dirty="0" smtClean="0"/>
              <a:t>Ha még nincs adatforrásunk, válasszuk az </a:t>
            </a:r>
            <a:br>
              <a:rPr lang="hu-HU" sz="2800" dirty="0" smtClean="0"/>
            </a:br>
            <a:r>
              <a:rPr lang="hu-HU" sz="2800" dirty="0" smtClean="0"/>
              <a:t>„</a:t>
            </a:r>
            <a:r>
              <a:rPr lang="hu-HU" sz="2800" i="1" dirty="0" smtClean="0"/>
              <a:t>Új lista létrehozása</a:t>
            </a:r>
            <a:r>
              <a:rPr lang="hu-HU" sz="2800" dirty="0" smtClean="0"/>
              <a:t>” opciót </a:t>
            </a:r>
          </a:p>
          <a:p>
            <a:pPr marL="533400" indent="-533400" fontAlgn="auto">
              <a:spcAft>
                <a:spcPts val="0"/>
              </a:spcAft>
              <a:buFontTx/>
              <a:buAutoNum type="arabicPeriod"/>
              <a:defRPr/>
            </a:pPr>
            <a:r>
              <a:rPr lang="hu-HU" sz="2800" dirty="0" smtClean="0"/>
              <a:t>Majd kattintsunk a „</a:t>
            </a:r>
            <a:r>
              <a:rPr lang="hu-HU" sz="2800" i="1" dirty="0" smtClean="0"/>
              <a:t>Létrehozás…</a:t>
            </a:r>
            <a:r>
              <a:rPr lang="hu-HU" sz="2800" dirty="0" smtClean="0"/>
              <a:t>” hivatkozásra </a:t>
            </a:r>
          </a:p>
        </p:txBody>
      </p:sp>
      <p:grpSp>
        <p:nvGrpSpPr>
          <p:cNvPr id="16388" name="Group 9"/>
          <p:cNvGrpSpPr>
            <a:grpSpLocks/>
          </p:cNvGrpSpPr>
          <p:nvPr/>
        </p:nvGrpSpPr>
        <p:grpSpPr bwMode="auto">
          <a:xfrm>
            <a:off x="611188" y="3284538"/>
            <a:ext cx="7921625" cy="3024187"/>
            <a:chOff x="385" y="2069"/>
            <a:chExt cx="4990" cy="1905"/>
          </a:xfrm>
        </p:grpSpPr>
        <p:pic>
          <p:nvPicPr>
            <p:cNvPr id="16389" name="Picture 4"/>
            <p:cNvPicPr>
              <a:picLocks noChangeAspect="1" noChangeArrowheads="1"/>
            </p:cNvPicPr>
            <p:nvPr/>
          </p:nvPicPr>
          <p:blipFill>
            <a:blip r:embed="rId2"/>
            <a:srcRect l="16743" t="16988" b="10605"/>
            <a:stretch>
              <a:fillRect/>
            </a:stretch>
          </p:blipFill>
          <p:spPr bwMode="auto">
            <a:xfrm>
              <a:off x="385" y="2069"/>
              <a:ext cx="4990" cy="1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0" name="Oval 5"/>
            <p:cNvSpPr>
              <a:spLocks noChangeArrowheads="1"/>
            </p:cNvSpPr>
            <p:nvPr/>
          </p:nvSpPr>
          <p:spPr bwMode="auto">
            <a:xfrm>
              <a:off x="4241" y="2432"/>
              <a:ext cx="726" cy="18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6391" name="Oval 6"/>
            <p:cNvSpPr>
              <a:spLocks noChangeArrowheads="1"/>
            </p:cNvSpPr>
            <p:nvPr/>
          </p:nvSpPr>
          <p:spPr bwMode="auto">
            <a:xfrm>
              <a:off x="4241" y="2659"/>
              <a:ext cx="726" cy="18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16392" name="AutoShape 7"/>
            <p:cNvSpPr>
              <a:spLocks/>
            </p:cNvSpPr>
            <p:nvPr/>
          </p:nvSpPr>
          <p:spPr bwMode="auto">
            <a:xfrm>
              <a:off x="4967" y="2160"/>
              <a:ext cx="405" cy="253"/>
            </a:xfrm>
            <a:prstGeom prst="borderCallout1">
              <a:avLst>
                <a:gd name="adj1" fmla="val 28458"/>
                <a:gd name="adj2" fmla="val -11852"/>
                <a:gd name="adj3" fmla="val 107116"/>
                <a:gd name="adj4" fmla="val -72838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pPr algn="ctr"/>
              <a:r>
                <a:rPr lang="hu-HU" sz="2000">
                  <a:solidFill>
                    <a:srgbClr val="FF3300"/>
                  </a:solidFill>
                </a:rPr>
                <a:t>1.</a:t>
              </a:r>
            </a:p>
          </p:txBody>
        </p:sp>
        <p:sp>
          <p:nvSpPr>
            <p:cNvPr id="16393" name="AutoShape 8"/>
            <p:cNvSpPr>
              <a:spLocks/>
            </p:cNvSpPr>
            <p:nvPr/>
          </p:nvSpPr>
          <p:spPr bwMode="auto">
            <a:xfrm>
              <a:off x="4967" y="3022"/>
              <a:ext cx="405" cy="253"/>
            </a:xfrm>
            <a:prstGeom prst="borderCallout1">
              <a:avLst>
                <a:gd name="adj1" fmla="val 28458"/>
                <a:gd name="adj2" fmla="val -11852"/>
                <a:gd name="adj3" fmla="val -67588"/>
                <a:gd name="adj4" fmla="val -91111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pPr algn="ctr"/>
              <a:r>
                <a:rPr lang="hu-HU" sz="2000">
                  <a:solidFill>
                    <a:srgbClr val="FF3300"/>
                  </a:solidFill>
                </a:rPr>
                <a:t>2.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sz="3600" dirty="0" smtClean="0">
                <a:solidFill>
                  <a:schemeClr val="tx1"/>
                </a:solidFill>
              </a:rPr>
              <a:t>3. LÉPÉS:</a:t>
            </a:r>
            <a:br>
              <a:rPr lang="hu-HU" sz="3600" dirty="0" smtClean="0">
                <a:solidFill>
                  <a:schemeClr val="tx1"/>
                </a:solidFill>
              </a:rPr>
            </a:br>
            <a:r>
              <a:rPr lang="hu-HU" sz="3600" dirty="0" smtClean="0">
                <a:solidFill>
                  <a:schemeClr val="tx1"/>
                </a:solidFill>
              </a:rPr>
              <a:t>CÍMZETTLISTA LÉTREHOZÁSA MEGLÉVŐ MEZŐNEVEK ALAPJÁN</a:t>
            </a:r>
            <a:endParaRPr lang="hu-HU" sz="3600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005013"/>
            <a:ext cx="3605208" cy="4525962"/>
          </a:xfrm>
        </p:spPr>
        <p:txBody>
          <a:bodyPr/>
          <a:lstStyle/>
          <a:p>
            <a:pPr>
              <a:buFontTx/>
              <a:buNone/>
            </a:pPr>
            <a:r>
              <a:rPr lang="hu-HU" sz="2800" dirty="0" smtClean="0"/>
              <a:t>	</a:t>
            </a:r>
          </a:p>
          <a:p>
            <a:pPr algn="just">
              <a:buFontTx/>
              <a:buNone/>
            </a:pPr>
            <a:r>
              <a:rPr lang="hu-HU" sz="2400" dirty="0" smtClean="0"/>
              <a:t>	Az </a:t>
            </a:r>
            <a:r>
              <a:rPr lang="hu-HU" sz="2400" i="1" dirty="0" smtClean="0"/>
              <a:t>Új címlista</a:t>
            </a:r>
            <a:r>
              <a:rPr lang="hu-HU" sz="2400" dirty="0" smtClean="0"/>
              <a:t> párbeszéd ablakban előre megadott mező nevek szerint adhatjuk meg a címzettek adatait.</a:t>
            </a:r>
          </a:p>
        </p:txBody>
      </p:sp>
      <p:grpSp>
        <p:nvGrpSpPr>
          <p:cNvPr id="17412" name="Group 6"/>
          <p:cNvGrpSpPr>
            <a:grpSpLocks/>
          </p:cNvGrpSpPr>
          <p:nvPr/>
        </p:nvGrpSpPr>
        <p:grpSpPr bwMode="auto">
          <a:xfrm>
            <a:off x="4214810" y="2071678"/>
            <a:ext cx="4212808" cy="3374618"/>
            <a:chOff x="3061" y="1399"/>
            <a:chExt cx="2384" cy="2281"/>
          </a:xfrm>
        </p:grpSpPr>
        <p:pic>
          <p:nvPicPr>
            <p:cNvPr id="17413" name="Picture 4"/>
            <p:cNvPicPr>
              <a:picLocks noChangeAspect="1" noChangeArrowheads="1"/>
            </p:cNvPicPr>
            <p:nvPr/>
          </p:nvPicPr>
          <p:blipFill>
            <a:blip r:embed="rId2"/>
            <a:srcRect l="18275" t="22630" r="20358" b="23010"/>
            <a:stretch>
              <a:fillRect/>
            </a:stretch>
          </p:blipFill>
          <p:spPr bwMode="auto">
            <a:xfrm>
              <a:off x="3061" y="1399"/>
              <a:ext cx="2384" cy="2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4" name="Oval 5"/>
            <p:cNvSpPr>
              <a:spLocks noChangeArrowheads="1"/>
            </p:cNvSpPr>
            <p:nvPr/>
          </p:nvSpPr>
          <p:spPr bwMode="auto">
            <a:xfrm>
              <a:off x="3288" y="1616"/>
              <a:ext cx="590" cy="127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ényűző">
  <a:themeElements>
    <a:clrScheme name="Fényűző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ényűző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ényűző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ényűző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229</TotalTime>
  <Words>370</Words>
  <Application>Microsoft Office PowerPoint</Application>
  <PresentationFormat>Diavetítés a képernyőre (4:3 oldalarány)</PresentationFormat>
  <Paragraphs>103</Paragraphs>
  <Slides>17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23" baseType="lpstr">
      <vt:lpstr>Arial</vt:lpstr>
      <vt:lpstr>Trebuchet MS</vt:lpstr>
      <vt:lpstr>Wingdings 2</vt:lpstr>
      <vt:lpstr>Wingdings</vt:lpstr>
      <vt:lpstr>Calibri</vt:lpstr>
      <vt:lpstr>Fényűző</vt:lpstr>
      <vt:lpstr>Így tanítanám a kördokumentumok készítését</vt:lpstr>
      <vt:lpstr>Mit nevezünk körlevélnek?</vt:lpstr>
      <vt:lpstr>A körlevél részei</vt:lpstr>
      <vt:lpstr>A körlevélkészítés lépései</vt:lpstr>
      <vt:lpstr>1. LÉPÉS</vt:lpstr>
      <vt:lpstr>2. LÉPÉS</vt:lpstr>
      <vt:lpstr>3. LÉPÉS</vt:lpstr>
      <vt:lpstr>3. LÉPÉS: címztettlista létrehozása</vt:lpstr>
      <vt:lpstr>3. LÉPÉS: CÍMZETTLISTA LÉTREHOZÁSA MEGLÉVŐ MEZŐNEVEK ALAPJÁN</vt:lpstr>
      <vt:lpstr>3. LÉPÉS: MEZŐNEVEK TESTRESZABÁSA </vt:lpstr>
      <vt:lpstr>11. dia</vt:lpstr>
      <vt:lpstr>Címzettlista mentése</vt:lpstr>
      <vt:lpstr>4. lépés</vt:lpstr>
      <vt:lpstr>5. lépés</vt:lpstr>
      <vt:lpstr>6. lépés</vt:lpstr>
      <vt:lpstr>Gyakorló feladat</vt:lpstr>
      <vt:lpstr>Felhasznált irodalom</vt:lpstr>
    </vt:vector>
  </TitlesOfParts>
  <Company>Nincs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Körlevél</dc:title>
  <dc:creator>Annamária</dc:creator>
  <cp:lastModifiedBy>user</cp:lastModifiedBy>
  <cp:revision>19</cp:revision>
  <dcterms:created xsi:type="dcterms:W3CDTF">2011-01-26T15:40:55Z</dcterms:created>
  <dcterms:modified xsi:type="dcterms:W3CDTF">2011-02-01T09:36:41Z</dcterms:modified>
</cp:coreProperties>
</file>