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637"/>
    <a:srgbClr val="66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38" autoAdjust="0"/>
    <p:restoredTop sz="98519" autoAdjust="0"/>
  </p:normalViewPr>
  <p:slideViewPr>
    <p:cSldViewPr>
      <p:cViewPr>
        <p:scale>
          <a:sx n="80" d="100"/>
          <a:sy n="80" d="100"/>
        </p:scale>
        <p:origin x="-48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Mágnases háttértár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CD91D-259B-4283-96EC-0E579F5DD221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1DF22-561D-48E1-B2FD-AD04B38D49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Mágnases háttértár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3BD239-EA2B-4892-919E-14C8E1DC7B89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9092C1-FCE4-4B03-93F5-C1E9136B84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Élőfej helye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/>
              <a:t>Mágnases háttértár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Élőfej hely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/>
              <a:t>Mágnases háttértár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Élőfej helye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/>
              <a:t>Mágnases háttértár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Élőfej hely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/>
              <a:t>Mágnases háttértár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1F14-0E62-4792-9BE8-3B08892DE5C1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6065-9C1E-48EF-8B36-B3166ABD83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4B2-A5AA-47DF-BFC6-704ACEE81C66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C557-100E-43E1-AF3F-2641AF2A41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A21C-CE0B-4318-B505-E8C258A8D3C6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C655-1933-44D7-846B-1CF8DA0774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DC63-6BB3-451F-A67C-86BC476C4603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E133-6BA4-4547-A10D-2B50725682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B23D-FD23-4433-8528-7C570612F3F3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CFF6-221D-442D-B2C8-0BE0B68140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5BC3-71E3-483B-8EEC-A052DA58F631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0C42-C885-40B5-8625-08948822D0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6A58-AF9F-4D0A-8A67-1D6ED59EA76B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6145-844C-4193-99A4-92A2CAD182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7A18-5D5D-4493-8451-7C0DF3574C03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5B2C-F10E-4BD2-AD38-C357A6A63B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7DE3-DA0E-46AE-86E9-941591BDD593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FCCA-CA71-4098-A761-6FBEA1A55E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BA6C-DFDD-4D26-B937-286C236C237A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B0D9-5DB6-41C0-AA86-7DB6D376D0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0169-1E17-4C05-89EF-BBA2F5ACFEF2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B1AC-097C-4D7B-B7DD-1FD37F33DB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65D5D-516B-4C71-A36D-FF3F3F8FD673}" type="datetimeFigureOut">
              <a:rPr lang="hu-HU"/>
              <a:pPr>
                <a:defRPr/>
              </a:pPr>
              <a:t>2011. 01. 16.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AE11C-2041-4E48-9BE4-DEAB54E14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cdlweb.hu/index.php?title=H%C3%A1tt%C3%A9rt%C3%A1rak" TargetMode="External"/><Relationship Id="rId13" Type="http://schemas.openxmlformats.org/officeDocument/2006/relationships/hyperlink" Target="http://hu.wikipedia.org/wiki/SSD" TargetMode="External"/><Relationship Id="rId3" Type="http://schemas.openxmlformats.org/officeDocument/2006/relationships/hyperlink" Target="http://www.technet.hu/hir/20100823/online_hattertarak_mennyi_az_annyi/" TargetMode="External"/><Relationship Id="rId7" Type="http://schemas.openxmlformats.org/officeDocument/2006/relationships/hyperlink" Target="http://www.kariszoft.hu/hardver-4.ppt" TargetMode="External"/><Relationship Id="rId12" Type="http://schemas.openxmlformats.org/officeDocument/2006/relationships/hyperlink" Target="http://erettsegizz.com/informatika/hattertarak_informatika_tetele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puterworld.hu/magnesszalagos-adattarolase-jovo.html" TargetMode="External"/><Relationship Id="rId11" Type="http://schemas.openxmlformats.org/officeDocument/2006/relationships/hyperlink" Target="http://www.fszilvas.hu/info/alapismeret/hattertarak.doc" TargetMode="External"/><Relationship Id="rId5" Type="http://schemas.openxmlformats.org/officeDocument/2006/relationships/hyperlink" Target="http://www.arcania.hu/Informatika/intro/hattertar.html" TargetMode="External"/><Relationship Id="rId10" Type="http://schemas.openxmlformats.org/officeDocument/2006/relationships/hyperlink" Target="http://www.inf.u-szeged.hu/.../Ujrairhato_optikai_adattarolok_Csakine.Bauko.Beata.doc" TargetMode="External"/><Relationship Id="rId4" Type="http://schemas.openxmlformats.org/officeDocument/2006/relationships/hyperlink" Target="http://hu.wikipedia.org/wiki/H%C3%A1tt%C3%A9rt%C3%A1r" TargetMode="External"/><Relationship Id="rId9" Type="http://schemas.openxmlformats.org/officeDocument/2006/relationships/hyperlink" Target="http://bednarik.ctif.hu/tananyag/jegyzet2/50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images/04/12/04_12_18---Compact-Disc_web.jpg?&amp;amp;k=Compact+Disc" TargetMode="External"/><Relationship Id="rId13" Type="http://schemas.openxmlformats.org/officeDocument/2006/relationships/hyperlink" Target="http://www.hoc.hu/upload/articles/404_Dvd_es_blu-ray_belsejenek_osszehasonlitasa.gif" TargetMode="External"/><Relationship Id="rId18" Type="http://schemas.openxmlformats.org/officeDocument/2006/relationships/hyperlink" Target="http://upload.wikimedia.org/wikipedia/commons/thumb/e/e2/Usbkey_internals.jpg/300px-Usbkey_internals.jpg" TargetMode="External"/><Relationship Id="rId3" Type="http://schemas.openxmlformats.org/officeDocument/2006/relationships/hyperlink" Target="http://t1.gstatic.com/images?q=tbn:ANd9GcTjmt55NPXBWPx_mNpRoxqSy17OTXsTf7eyv_9rf80IVx24d1YvRA" TargetMode="External"/><Relationship Id="rId7" Type="http://schemas.openxmlformats.org/officeDocument/2006/relationships/hyperlink" Target="http://t0.gstatic.com/images?q=tbn:c9ZQkO1wAkXNcM:http://www.techshout.com/images/samsung-spinpoint-m7-hdd.jpg&amp;t=1" TargetMode="External"/><Relationship Id="rId12" Type="http://schemas.openxmlformats.org/officeDocument/2006/relationships/hyperlink" Target="http://www.gamechannel.hu/pictures/hirblock/11milliobluraylemez_1.jpg" TargetMode="External"/><Relationship Id="rId17" Type="http://schemas.openxmlformats.org/officeDocument/2006/relationships/hyperlink" Target="http://eduverzum.educomm.hu/file.php/1/pendrive.jpg" TargetMode="External"/><Relationship Id="rId2" Type="http://schemas.openxmlformats.org/officeDocument/2006/relationships/image" Target="../media/image21.jpeg"/><Relationship Id="rId16" Type="http://schemas.openxmlformats.org/officeDocument/2006/relationships/hyperlink" Target="http://www.tallbergforum2005.org/wp-content/uploads/2010/08/flash_memory_card.jpg" TargetMode="External"/><Relationship Id="rId20" Type="http://schemas.openxmlformats.org/officeDocument/2006/relationships/hyperlink" Target="http://www.technet.hu/data/cikk/39/27/16/cikk_392716/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1.gstatic.com/images?q=tbn:ANd9GcRJopSaMNa9jRQxQMS3dipGoowtuOoaU5FQRzLm8m0Mgi64qTiD" TargetMode="External"/><Relationship Id="rId11" Type="http://schemas.openxmlformats.org/officeDocument/2006/relationships/hyperlink" Target="http://www.cdrnet.com.tw/link%20photos/philips%20media/philips%20media%20big%20size/media/PH%20dvd-r%2016x%20%20media%20ver%2005%20b.jpg" TargetMode="External"/><Relationship Id="rId5" Type="http://schemas.openxmlformats.org/officeDocument/2006/relationships/hyperlink" Target="http://t2.gstatic.com/images?q=tbn:ANd9GcT8vEwf7Abe1sfDNDOejS0jlzmVC4AB8ayu2XfIJyQLiMe-ww-F6Q" TargetMode="External"/><Relationship Id="rId15" Type="http://schemas.openxmlformats.org/officeDocument/2006/relationships/hyperlink" Target="http://img.diytrade.com/cdimg/775439/7045493/0/1223213287/MMC_card_MiNI_card_SD_card_CF_card_Micro_SD_TF_memory_card.jpg" TargetMode="External"/><Relationship Id="rId10" Type="http://schemas.openxmlformats.org/officeDocument/2006/relationships/hyperlink" Target="http://galeon.com/parponk/imagenes/cdrom.jpg" TargetMode="External"/><Relationship Id="rId19" Type="http://schemas.openxmlformats.org/officeDocument/2006/relationships/hyperlink" Target="http://www.3dnews.ru/_imgdata/img/2010/12/15/603696/sandisk_ssd.jpg" TargetMode="External"/><Relationship Id="rId4" Type="http://schemas.openxmlformats.org/officeDocument/2006/relationships/hyperlink" Target="http://upload.wikimedia.org/wikipedia/commons/thumb/8/83/Magtape1.jpg/205px-Magtape1.jpg" TargetMode="External"/><Relationship Id="rId9" Type="http://schemas.openxmlformats.org/officeDocument/2006/relationships/hyperlink" Target="http://visual.merriam-webster.com/images/communications/communications/sound-reproducing-system/compact-disc-reading.jpg" TargetMode="External"/><Relationship Id="rId14" Type="http://schemas.openxmlformats.org/officeDocument/2006/relationships/hyperlink" Target="http://www.hazi-mozi.hu/cfiles/604/Pioneer_elite_blu_ray_dp_hd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/>
          <a:lstStyle/>
          <a:p>
            <a:pPr eaLnBrk="1" hangingPunct="1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br>
              <a:rPr lang="hu-HU" dirty="0" smtClean="0"/>
            </a:br>
            <a:r>
              <a:rPr lang="hu-HU" sz="6000" b="1" dirty="0" smtClean="0"/>
              <a:t>Napjaink háttértárolói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4714884"/>
            <a:ext cx="4500563" cy="1752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hu-HU" sz="2200" b="1" dirty="0" smtClean="0">
                <a:solidFill>
                  <a:schemeClr val="tx1"/>
                </a:solidFill>
              </a:rPr>
              <a:t>Készítette: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hu-HU" sz="2200" b="1" dirty="0" smtClean="0">
                <a:solidFill>
                  <a:schemeClr val="tx1"/>
                </a:solidFill>
              </a:rPr>
              <a:t>Vigh-Dóczi Dalma Henrietta</a:t>
            </a:r>
            <a:br>
              <a:rPr lang="hu-HU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hu-HU" sz="1800" b="1" dirty="0" smtClean="0">
                <a:solidFill>
                  <a:schemeClr val="tx1"/>
                </a:solidFill>
              </a:rPr>
              <a:t>,,L</a:t>
            </a:r>
            <a:r>
              <a:rPr lang="en-US" sz="1800" b="1" dirty="0" smtClean="0">
                <a:solidFill>
                  <a:schemeClr val="tx1"/>
                </a:solidFill>
              </a:rPr>
              <a:t>o</a:t>
            </a:r>
            <a:r>
              <a:rPr lang="hu-HU" sz="1800" b="1" dirty="0" err="1" smtClean="0">
                <a:solidFill>
                  <a:schemeClr val="tx1"/>
                </a:solidFill>
              </a:rPr>
              <a:t>rántffy</a:t>
            </a:r>
            <a:r>
              <a:rPr lang="hu-HU" sz="1800" b="1" dirty="0" smtClean="0">
                <a:solidFill>
                  <a:schemeClr val="tx1"/>
                </a:solidFill>
              </a:rPr>
              <a:t> Zsuzsanna</a:t>
            </a:r>
            <a:r>
              <a:rPr lang="en-US" sz="1800" b="1" dirty="0" smtClean="0">
                <a:solidFill>
                  <a:schemeClr val="tx1"/>
                </a:solidFill>
              </a:rPr>
              <a:t>”</a:t>
            </a:r>
            <a:r>
              <a:rPr lang="hu-HU" sz="1800" b="1" dirty="0" smtClean="0">
                <a:solidFill>
                  <a:schemeClr val="tx1"/>
                </a:solidFill>
              </a:rPr>
              <a:t> Református Gimnázium 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   </a:t>
            </a:r>
            <a:r>
              <a:rPr lang="hu-HU" sz="1800" b="1" dirty="0" smtClean="0">
                <a:solidFill>
                  <a:schemeClr val="tx1"/>
                </a:solidFill>
              </a:rPr>
              <a:t>Nagyvárad</a:t>
            </a: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F</a:t>
            </a:r>
            <a:r>
              <a:rPr lang="hu-HU" sz="2200" b="1" dirty="0" smtClean="0">
                <a:solidFill>
                  <a:schemeClr val="tx1"/>
                </a:solidFill>
              </a:rPr>
              <a:t>elkészítő tanár</a:t>
            </a:r>
            <a:r>
              <a:rPr lang="en-US" sz="2200" b="1" dirty="0" smtClean="0">
                <a:solidFill>
                  <a:schemeClr val="tx1"/>
                </a:solidFill>
              </a:rPr>
              <a:t>:</a:t>
            </a:r>
            <a:r>
              <a:rPr lang="hu-HU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Fenesi</a:t>
            </a:r>
            <a:r>
              <a:rPr lang="en-US" sz="2200" b="1" dirty="0" smtClean="0">
                <a:solidFill>
                  <a:schemeClr val="tx1"/>
                </a:solidFill>
              </a:rPr>
              <a:t> G</a:t>
            </a:r>
            <a:r>
              <a:rPr lang="hu-HU" sz="2200" b="1" dirty="0" err="1" smtClean="0">
                <a:solidFill>
                  <a:schemeClr val="tx1"/>
                </a:solidFill>
              </a:rPr>
              <a:t>yőző</a:t>
            </a:r>
            <a:endParaRPr lang="hu-HU" sz="22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500" dirty="0" smtClean="0">
                <a:solidFill>
                  <a:schemeClr val="tx1"/>
                </a:solidFill>
              </a:rPr>
              <a:t/>
            </a:r>
            <a:br>
              <a:rPr lang="hu-HU" sz="500" dirty="0" smtClean="0">
                <a:solidFill>
                  <a:schemeClr val="tx1"/>
                </a:solidFill>
              </a:rPr>
            </a:br>
            <a:endParaRPr lang="hu-HU" sz="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643188" y="214313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Elektronikus tárak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428625" y="928688"/>
            <a:ext cx="492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Pendrive (USB-flash-tároló, USB-kulcs)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428750"/>
            <a:ext cx="14906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14313" y="1500188"/>
            <a:ext cx="5857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A pendrive egy apró nyomtatott áramkört (</a:t>
            </a:r>
            <a:r>
              <a:rPr lang="en-US">
                <a:latin typeface="Calibri" pitchFamily="34" charset="0"/>
              </a:rPr>
              <a:t>flash mem</a:t>
            </a:r>
            <a:r>
              <a:rPr lang="hu-HU">
                <a:latin typeface="Calibri" pitchFamily="34" charset="0"/>
              </a:rPr>
              <a:t>ó</a:t>
            </a:r>
            <a:r>
              <a:rPr lang="en-US">
                <a:latin typeface="Calibri" pitchFamily="34" charset="0"/>
              </a:rPr>
              <a:t>ria</a:t>
            </a:r>
            <a:r>
              <a:rPr lang="hu-HU">
                <a:latin typeface="Calibri" pitchFamily="34" charset="0"/>
              </a:rPr>
              <a:t>) tartalmaz, a ráépített USB csatlakozóval, és egy kulcstartó nagyságú műanyag ,vagy fémtokba  van helyezve. Tokozása a felhasználói igényektől függően változatos: van por‑ és cseppálló kivitele, valamint ütésálló kivitel is létezik. </a:t>
            </a:r>
          </a:p>
          <a:p>
            <a:r>
              <a:rPr lang="hu-HU">
                <a:latin typeface="Calibri" pitchFamily="34" charset="0"/>
              </a:rPr>
              <a:t>	Előnye, hogy a működtetéséhez nincs szükség külső energiaforrásra. Mozgó alkatrésze nincsen, ezért nagy adatátviteli sebességgel rendelkezik, és igen jól ellenáll a környezetbeli hatásoknak. 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714750" y="4000500"/>
            <a:ext cx="5429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Hátránya, hogy csatlakozója megsérülhet, az adatcsere csak számítógéphez csatlakoztatva valósulhat meg.</a:t>
            </a:r>
          </a:p>
          <a:p>
            <a:r>
              <a:rPr lang="hu-HU">
                <a:latin typeface="Calibri" pitchFamily="34" charset="0"/>
              </a:rPr>
              <a:t>	Tárolókapacitása megjelenésének idején, 2000-ben, még csak 8 MB volt, de ma már létezik 256 GB-os pendrive is. </a:t>
            </a:r>
          </a:p>
          <a:p>
            <a:r>
              <a:rPr lang="hu-HU">
                <a:latin typeface="Calibri" pitchFamily="34" charset="0"/>
              </a:rPr>
              <a:t>	A pendrive legjellemzőbb felhasználási módja a számítógépek közti adathordozás.</a:t>
            </a:r>
          </a:p>
          <a:p>
            <a:endParaRPr lang="hu-HU">
              <a:latin typeface="Calibri" pitchFamily="34" charset="0"/>
            </a:endParaRPr>
          </a:p>
        </p:txBody>
      </p:sp>
      <p:pic>
        <p:nvPicPr>
          <p:cNvPr id="8" name="Kép 7" descr="300px-Usbkey_internal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714875"/>
            <a:ext cx="3167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7000892" y="364331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(15)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71604" y="6000768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(16)</a:t>
            </a:r>
            <a:endParaRPr lang="hu-HU" sz="12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571750" y="21431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Elektronikus tárak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14313" y="85725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SSD (Solid State Disk - szilárdtest-meghajtó)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775" y="2071688"/>
            <a:ext cx="32559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14313" y="1428750"/>
            <a:ext cx="564356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Kifejlesztésekor a merevlemezek hátrányainak kiküszöbölése volta cél (nagy méret és súly, a mechanika miatti sérülékenység, érzékenység a rázkódásra, az adatkezelés lassúsága, forgó alkatrészek).</a:t>
            </a:r>
          </a:p>
          <a:p>
            <a:r>
              <a:rPr lang="hu-HU">
                <a:latin typeface="Calibri" pitchFamily="34" charset="0"/>
              </a:rPr>
              <a:t>Félvezetős memóriában őrzi a tárolt adatokat, és azt hosszú ideig megőrzi energia felhasználás nélkül.</a:t>
            </a:r>
          </a:p>
          <a:p>
            <a:endParaRPr lang="hu-HU">
              <a:latin typeface="Calibri" pitchFamily="34" charset="0"/>
            </a:endParaRPr>
          </a:p>
          <a:p>
            <a:r>
              <a:rPr lang="hu-HU">
                <a:latin typeface="Calibri" pitchFamily="34" charset="0"/>
              </a:rPr>
              <a:t>Előnyei:az olvasási gyorsaság(nincs lemez, amit fel kell pörgetni, nincsenek olvasófejek, amiket pozícionálni kell)teljesen zajmentes, kis súlyú, és kis fogyasztású.</a:t>
            </a:r>
          </a:p>
          <a:p>
            <a:endParaRPr lang="hu-HU">
              <a:latin typeface="Calibri" pitchFamily="34" charset="0"/>
            </a:endParaRPr>
          </a:p>
          <a:p>
            <a:r>
              <a:rPr lang="hu-HU">
                <a:latin typeface="Calibri" pitchFamily="34" charset="0"/>
              </a:rPr>
              <a:t>Hátrányai: drága ( egyelőre az ár/gigabájt értéke sokkal nagyobb a HDD-k nél), kapacitása (még nem éri utól a merevlemezekét), az írás lassúsága( lassabban írható mint a HDD). </a:t>
            </a:r>
          </a:p>
          <a:p>
            <a:r>
              <a:rPr lang="hu-HU">
                <a:latin typeface="Calibri" pitchFamily="34" charset="0"/>
              </a:rPr>
              <a:t>	Tárolókapacitása jelenleg maxium 250 GB körül van, és felhasználása főleg ipari és katonai téren jelentős.</a:t>
            </a:r>
          </a:p>
          <a:p>
            <a:r>
              <a:rPr lang="hu-HU">
                <a:latin typeface="Calibri" pitchFamily="34" charset="0"/>
              </a:rPr>
              <a:t/>
            </a:r>
            <a:br>
              <a:rPr lang="hu-HU">
                <a:latin typeface="Calibri" pitchFamily="34" charset="0"/>
              </a:rPr>
            </a:br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15140" y="492919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(17)</a:t>
            </a:r>
            <a:endParaRPr lang="hu-HU" sz="1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928938" y="35718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Online háttértárak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57188" y="1000125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Az online háttértárak internetes szolgáltatások, az adattárolásra alkalmazott helyek legolcsóbbika. A felhasználók bizonyos adatmennyiséget ingyenesen tárolhatnak az online tároló helyen, ezen felül havidíjat kell fizetni, ami havi 6-10 dollárba kerül, a szolgáltatótól függően.</a:t>
            </a:r>
          </a:p>
        </p:txBody>
      </p:sp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43188"/>
            <a:ext cx="49291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85750" y="2333625"/>
            <a:ext cx="364331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Ismertebb online háttértárak:</a:t>
            </a:r>
          </a:p>
          <a:p>
            <a:pPr>
              <a:buFontTx/>
              <a:buChar char="-"/>
            </a:pPr>
            <a:r>
              <a:rPr lang="hu-HU">
                <a:latin typeface="Calibri" pitchFamily="34" charset="0"/>
              </a:rPr>
              <a:t> Google Docs : itt szerkeszthetjük, és tárolhatjuk a dokumentumainkat</a:t>
            </a:r>
          </a:p>
          <a:p>
            <a:pPr>
              <a:buFontTx/>
              <a:buChar char="-"/>
            </a:pPr>
            <a:r>
              <a:rPr lang="hu-HU">
                <a:latin typeface="Calibri" pitchFamily="34" charset="0"/>
              </a:rPr>
              <a:t> Dropbox : az egyik legismertebb online háttértároló, amely 2GB-ig ingyenes, ezenfelül havi 10 </a:t>
            </a:r>
            <a:r>
              <a:rPr lang="en-US">
                <a:latin typeface="Calibri" pitchFamily="34" charset="0"/>
              </a:rPr>
              <a:t>$-</a:t>
            </a:r>
            <a:r>
              <a:rPr lang="hu-HU">
                <a:latin typeface="Calibri" pitchFamily="34" charset="0"/>
              </a:rPr>
              <a:t>ért</a:t>
            </a:r>
            <a:r>
              <a:rPr lang="en-US">
                <a:latin typeface="Calibri" pitchFamily="34" charset="0"/>
              </a:rPr>
              <a:t>    </a:t>
            </a:r>
            <a:r>
              <a:rPr lang="hu-HU">
                <a:latin typeface="Calibri" pitchFamily="34" charset="0"/>
              </a:rPr>
              <a:t> 50 GB-ig</a:t>
            </a:r>
            <a:r>
              <a:rPr lang="en-US">
                <a:latin typeface="Calibri" pitchFamily="34" charset="0"/>
              </a:rPr>
              <a:t> </a:t>
            </a:r>
            <a:r>
              <a:rPr lang="hu-HU">
                <a:latin typeface="Calibri" pitchFamily="34" charset="0"/>
              </a:rPr>
              <a:t>tárolhatunk rajta.</a:t>
            </a:r>
          </a:p>
          <a:p>
            <a:pPr>
              <a:buFontTx/>
              <a:buChar char="-"/>
            </a:pPr>
            <a:r>
              <a:rPr lang="hu-HU">
                <a:latin typeface="Calibri" pitchFamily="34" charset="0"/>
              </a:rPr>
              <a:t> ASUS WebStorage: androidos mobiltelefonokról is elérhető szolgáltatás</a:t>
            </a:r>
          </a:p>
          <a:p>
            <a:r>
              <a:rPr lang="hu-HU">
                <a:latin typeface="Calibri" pitchFamily="34" charset="0"/>
              </a:rPr>
              <a:t>- Rackspace: itt csak a felhasznált tárhelyért kell fizetni.</a:t>
            </a:r>
            <a:br>
              <a:rPr lang="hu-HU">
                <a:latin typeface="Calibri" pitchFamily="34" charset="0"/>
              </a:rPr>
            </a:br>
            <a:endParaRPr lang="hu-HU"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72132" y="585789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(18)</a:t>
            </a:r>
            <a:endParaRPr lang="hu-HU" sz="12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500063" y="285750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Forr</a:t>
            </a:r>
            <a:r>
              <a:rPr lang="hu-HU" sz="2400">
                <a:latin typeface="Calibri" pitchFamily="34" charset="0"/>
              </a:rPr>
              <a:t>ások:</a:t>
            </a:r>
          </a:p>
          <a:p>
            <a:endParaRPr lang="en-US" sz="1600">
              <a:latin typeface="Calibri" pitchFamily="34" charset="0"/>
              <a:hlinkClick r:id="rId3"/>
            </a:endParaRPr>
          </a:p>
          <a:p>
            <a:endParaRPr lang="en-US" sz="1600">
              <a:latin typeface="Calibri" pitchFamily="34" charset="0"/>
              <a:hlinkClick r:id="rId3"/>
            </a:endParaRPr>
          </a:p>
          <a:p>
            <a:endParaRPr lang="en-US" sz="1600">
              <a:latin typeface="Calibri" pitchFamily="34" charset="0"/>
              <a:hlinkClick r:id="rId3"/>
            </a:endParaRPr>
          </a:p>
          <a:p>
            <a:r>
              <a:rPr lang="en-US" sz="1600">
                <a:latin typeface="Calibri" pitchFamily="34" charset="0"/>
                <a:hlinkClick r:id="rId3"/>
              </a:rPr>
              <a:t>- </a:t>
            </a:r>
            <a:r>
              <a:rPr lang="hu-HU" sz="1600">
                <a:latin typeface="Calibri" pitchFamily="34" charset="0"/>
                <a:hlinkClick r:id="rId3"/>
              </a:rPr>
              <a:t>http://www.technet.hu/hir/20100823/online_hattertarak_mennyi_az_annyi/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4"/>
              </a:rPr>
              <a:t>http://hu.wikipedia.org/wiki/H%C3%A1tt%C3%A9rt%C3%A1r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5"/>
              </a:rPr>
              <a:t>http://www.arcania.hu/Informatika/intro/hattertar.html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6"/>
              </a:rPr>
              <a:t>http://computerworld.hu/magnesszalagos-adattarolase-jovo.html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7"/>
              </a:rPr>
              <a:t>www.kariszoft.hu/hardver-4.ppt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 i="1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8"/>
              </a:rPr>
              <a:t>http://ecdlweb.hu/index.php?title=H%C3%A1tt%C3%A9rt%C3%A1rak</a:t>
            </a:r>
            <a:r>
              <a:rPr lang="en-US" sz="1600">
                <a:latin typeface="Calibri" pitchFamily="34" charset="0"/>
              </a:rPr>
              <a:t> 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9"/>
              </a:rPr>
              <a:t>http:// bednarik.ctif.hu/tananyag/os_elmelete.doc</a:t>
            </a:r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 b="1" i="1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  <a:hlinkClick r:id="rId9"/>
              </a:rPr>
              <a:t>http://bednarik.ctif.hu/tananyag/jegyzet2/50.html</a:t>
            </a:r>
            <a:r>
              <a:rPr lang="hu-HU" sz="1600">
                <a:latin typeface="Calibri" pitchFamily="34" charset="0"/>
              </a:rPr>
              <a:t> </a:t>
            </a: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>
                <a:latin typeface="Calibri" pitchFamily="34" charset="0"/>
              </a:rPr>
              <a:t> </a:t>
            </a:r>
            <a:r>
              <a:rPr lang="de-DE" sz="1600">
                <a:latin typeface="Calibri" pitchFamily="34" charset="0"/>
                <a:hlinkClick r:id="rId10"/>
              </a:rPr>
              <a:t>www.inf.u-szeged.hu/.../Ujrairhato_optikai_adattarolok_Csakine.Bauko.Beata.doc</a:t>
            </a:r>
            <a:endParaRPr lang="de-DE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  <a:hlinkClick r:id="rId11"/>
              </a:rPr>
              <a:t>www.fszilvas.hu/info/alapismeret/hattertarak.doc</a:t>
            </a: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>
                <a:latin typeface="Calibri" pitchFamily="34" charset="0"/>
                <a:hlinkClick r:id="rId12"/>
              </a:rPr>
              <a:t>http://erettsegizz.com/informatika/hattertarak_informatika_tetelek/</a:t>
            </a: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>
                <a:latin typeface="Calibri" pitchFamily="34" charset="0"/>
                <a:hlinkClick r:id="rId13"/>
              </a:rPr>
              <a:t>http://hu.wikipedia.org/wiki/SSD</a:t>
            </a: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1600">
              <a:latin typeface="Calibri" pitchFamily="34" charset="0"/>
            </a:endParaRPr>
          </a:p>
          <a:p>
            <a:pPr>
              <a:buFontTx/>
              <a:buChar char="-"/>
            </a:pPr>
            <a:endParaRPr lang="de-DE" sz="160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142875" y="214313"/>
            <a:ext cx="885825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latin typeface="Calibri" pitchFamily="34" charset="0"/>
            </a:endParaRPr>
          </a:p>
          <a:p>
            <a:r>
              <a:rPr lang="hu-HU" sz="2400" dirty="0">
                <a:latin typeface="Calibri" pitchFamily="34" charset="0"/>
              </a:rPr>
              <a:t>Képek forrásai</a:t>
            </a:r>
            <a:r>
              <a:rPr lang="hu-HU" sz="2400" dirty="0" smtClean="0">
                <a:latin typeface="Calibri" pitchFamily="34" charset="0"/>
              </a:rPr>
              <a:t>:</a:t>
            </a:r>
            <a:endParaRPr lang="hu-HU" sz="2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(1) </a:t>
            </a:r>
            <a:r>
              <a:rPr lang="en-US" u="sng" dirty="0" smtClean="0">
                <a:latin typeface="Calibri" pitchFamily="34" charset="0"/>
                <a:hlinkClick r:id="rId3"/>
              </a:rPr>
              <a:t>-</a:t>
            </a:r>
            <a:r>
              <a:rPr lang="hu-HU" sz="1400" u="sng" dirty="0" smtClean="0">
                <a:latin typeface="Calibri" pitchFamily="34" charset="0"/>
              </a:rPr>
              <a:t>http://www.warepin.com/wp-content/uploads/2010/11/computer-storage-device.jpg</a:t>
            </a:r>
            <a:endParaRPr lang="en-US" sz="1400" u="sng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(2)-</a:t>
            </a:r>
            <a:r>
              <a:rPr lang="hu-HU" sz="1400" u="sng" dirty="0" smtClean="0">
                <a:latin typeface="Calibri" pitchFamily="34" charset="0"/>
                <a:hlinkClick r:id="rId4"/>
              </a:rPr>
              <a:t>http://upload.wikimedia.org/wikipedia/commons/thumb/8/83/Magtape1.jpg/205px-Magtape1.jpg</a:t>
            </a:r>
            <a:endParaRPr lang="hu-HU" sz="1400" b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(3)-</a:t>
            </a:r>
            <a:r>
              <a:rPr lang="hu-HU" sz="1400" u="sng" dirty="0">
                <a:latin typeface="Calibri" pitchFamily="34" charset="0"/>
                <a:hlinkClick r:id="rId5"/>
              </a:rPr>
              <a:t>http://</a:t>
            </a:r>
            <a:r>
              <a:rPr lang="hu-HU" sz="1400" u="sng" dirty="0" smtClean="0">
                <a:latin typeface="Calibri" pitchFamily="34" charset="0"/>
                <a:hlinkClick r:id="rId5"/>
              </a:rPr>
              <a:t>t2.gstatic.com/</a:t>
            </a:r>
            <a:r>
              <a:rPr lang="hu-HU" sz="1400" u="sng" dirty="0" err="1" smtClean="0">
                <a:latin typeface="Calibri" pitchFamily="34" charset="0"/>
                <a:hlinkClick r:id="rId5"/>
              </a:rPr>
              <a:t>images</a:t>
            </a:r>
            <a:r>
              <a:rPr lang="hu-HU" sz="1400" u="sng" dirty="0" smtClean="0">
                <a:latin typeface="Calibri" pitchFamily="34" charset="0"/>
                <a:hlinkClick r:id="rId5"/>
              </a:rPr>
              <a:t>?q=</a:t>
            </a:r>
            <a:r>
              <a:rPr lang="hu-HU" sz="1400" u="sng" dirty="0" err="1" smtClean="0">
                <a:latin typeface="Calibri" pitchFamily="34" charset="0"/>
                <a:hlinkClick r:id="rId5"/>
              </a:rPr>
              <a:t>tbn</a:t>
            </a:r>
            <a:r>
              <a:rPr lang="hu-HU" sz="1400" u="sng" dirty="0" smtClean="0">
                <a:latin typeface="Calibri" pitchFamily="34" charset="0"/>
                <a:hlinkClick r:id="rId5"/>
              </a:rPr>
              <a:t>:ANd9GcT8vEwf7Abe1sfDNDOejS0jlzmVC4AB8ayu2XfIJyQLiMe-ww-F6Q</a:t>
            </a:r>
            <a:endParaRPr lang="en-US" sz="1400" u="sng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(4)-</a:t>
            </a:r>
            <a:r>
              <a:rPr lang="hu-HU" sz="1400" u="sng" dirty="0" smtClean="0">
                <a:latin typeface="Calibri" pitchFamily="34" charset="0"/>
                <a:hlinkClick r:id="rId6"/>
              </a:rPr>
              <a:t>http://t1.gstatic.com/</a:t>
            </a:r>
            <a:r>
              <a:rPr lang="hu-HU" sz="1400" u="sng" dirty="0" err="1" smtClean="0">
                <a:latin typeface="Calibri" pitchFamily="34" charset="0"/>
                <a:hlinkClick r:id="rId6"/>
              </a:rPr>
              <a:t>images</a:t>
            </a:r>
            <a:r>
              <a:rPr lang="hu-HU" sz="1400" u="sng" dirty="0" smtClean="0">
                <a:latin typeface="Calibri" pitchFamily="34" charset="0"/>
                <a:hlinkClick r:id="rId6"/>
              </a:rPr>
              <a:t>?q=</a:t>
            </a:r>
            <a:r>
              <a:rPr lang="hu-HU" sz="1400" u="sng" dirty="0" err="1" smtClean="0">
                <a:latin typeface="Calibri" pitchFamily="34" charset="0"/>
                <a:hlinkClick r:id="rId6"/>
              </a:rPr>
              <a:t>tbn</a:t>
            </a:r>
            <a:r>
              <a:rPr lang="hu-HU" sz="1400" u="sng" dirty="0" smtClean="0">
                <a:latin typeface="Calibri" pitchFamily="34" charset="0"/>
                <a:hlinkClick r:id="rId6"/>
              </a:rPr>
              <a:t>:ANd9GcRJopSaMNa9jRQxQMS3dipGoowtuOoaU5FQRzLm8m0Mgi64</a:t>
            </a:r>
            <a:r>
              <a:rPr lang="en-US" sz="1400" u="sng" dirty="0" smtClean="0">
                <a:latin typeface="Calibri" pitchFamily="34" charset="0"/>
                <a:hlinkClick r:id="rId6"/>
              </a:rPr>
              <a:t> </a:t>
            </a:r>
            <a:r>
              <a:rPr lang="hu-HU" sz="1400" u="sng" dirty="0" err="1" smtClean="0">
                <a:latin typeface="Calibri" pitchFamily="34" charset="0"/>
                <a:hlinkClick r:id="rId6"/>
              </a:rPr>
              <a:t>qTiD</a:t>
            </a:r>
            <a:endParaRPr lang="en-US" sz="1400" u="sng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(5)</a:t>
            </a:r>
            <a:r>
              <a:rPr lang="en-US" sz="1400" dirty="0" smtClean="0">
                <a:latin typeface="Calibri" pitchFamily="34" charset="0"/>
                <a:hlinkClick r:id="rId7"/>
              </a:rPr>
              <a:t>-</a:t>
            </a:r>
            <a:r>
              <a:rPr lang="hu-HU" sz="1400" dirty="0">
                <a:latin typeface="Calibri" pitchFamily="34" charset="0"/>
                <a:hlinkClick r:id="rId7"/>
              </a:rPr>
              <a:t>http://t0.gstatic.com/</a:t>
            </a:r>
            <a:r>
              <a:rPr lang="hu-HU" sz="1400" dirty="0" err="1">
                <a:latin typeface="Calibri" pitchFamily="34" charset="0"/>
                <a:hlinkClick r:id="rId7"/>
              </a:rPr>
              <a:t>images</a:t>
            </a:r>
            <a:r>
              <a:rPr lang="hu-HU" sz="1400" dirty="0">
                <a:latin typeface="Calibri" pitchFamily="34" charset="0"/>
                <a:hlinkClick r:id="rId7"/>
              </a:rPr>
              <a:t>?q=</a:t>
            </a:r>
            <a:r>
              <a:rPr lang="hu-HU" sz="1400" dirty="0" err="1">
                <a:latin typeface="Calibri" pitchFamily="34" charset="0"/>
                <a:hlinkClick r:id="rId7"/>
              </a:rPr>
              <a:t>tbn</a:t>
            </a:r>
            <a:r>
              <a:rPr lang="hu-HU" sz="1400" dirty="0">
                <a:latin typeface="Calibri" pitchFamily="34" charset="0"/>
                <a:hlinkClick r:id="rId7"/>
              </a:rPr>
              <a:t>:c9ZQkO1wAkXNcM:http://</a:t>
            </a:r>
            <a:r>
              <a:rPr lang="hu-HU" sz="1400" dirty="0" err="1">
                <a:latin typeface="Calibri" pitchFamily="34" charset="0"/>
                <a:hlinkClick r:id="rId7"/>
              </a:rPr>
              <a:t>www.techshout.com</a:t>
            </a:r>
            <a:r>
              <a:rPr lang="hu-HU" sz="1400" dirty="0">
                <a:latin typeface="Calibri" pitchFamily="34" charset="0"/>
                <a:hlinkClick r:id="rId7"/>
              </a:rPr>
              <a:t>/</a:t>
            </a:r>
            <a:r>
              <a:rPr lang="hu-HU" sz="1400" dirty="0" err="1">
                <a:latin typeface="Calibri" pitchFamily="34" charset="0"/>
                <a:hlinkClick r:id="rId7"/>
              </a:rPr>
              <a:t>images</a:t>
            </a:r>
            <a:r>
              <a:rPr lang="hu-HU" sz="1400" dirty="0">
                <a:latin typeface="Calibri" pitchFamily="34" charset="0"/>
                <a:hlinkClick r:id="rId7"/>
              </a:rPr>
              <a:t>/samsung-spinpoint-m7-hdd.jpg&amp;t=1</a:t>
            </a:r>
            <a:endParaRPr lang="hu-HU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(6)</a:t>
            </a:r>
            <a:r>
              <a:rPr lang="en-US" sz="1400" dirty="0" smtClean="0">
                <a:latin typeface="Calibri" pitchFamily="34" charset="0"/>
                <a:hlinkClick r:id="rId8"/>
              </a:rPr>
              <a:t>-</a:t>
            </a:r>
            <a:r>
              <a:rPr lang="hu-HU" sz="1400" dirty="0">
                <a:latin typeface="Calibri" pitchFamily="34" charset="0"/>
                <a:hlinkClick r:id="rId8"/>
              </a:rPr>
              <a:t>http://www.freefoto.com/images/04/12/04_12_18---Compact-Disc_web.jpg?&amp;amp%3Bk=Compact+Disc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(7)</a:t>
            </a:r>
            <a:r>
              <a:rPr lang="en-US" sz="1400" u="sng" dirty="0" smtClean="0">
                <a:latin typeface="Calibri" pitchFamily="34" charset="0"/>
                <a:hlinkClick r:id="rId9"/>
              </a:rPr>
              <a:t>-http</a:t>
            </a:r>
            <a:r>
              <a:rPr lang="en-US" sz="1400" u="sng" dirty="0">
                <a:latin typeface="Calibri" pitchFamily="34" charset="0"/>
                <a:hlinkClick r:id="rId9"/>
              </a:rPr>
              <a:t>://visual.merriam-webster.com/images/communications/communications/sound-reproducing-system/compact-disc-reading.jpg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(8)</a:t>
            </a:r>
            <a:r>
              <a:rPr lang="en-US" sz="1400" u="sng" dirty="0" smtClean="0">
                <a:latin typeface="Calibri" pitchFamily="34" charset="0"/>
                <a:hlinkClick r:id="rId10"/>
              </a:rPr>
              <a:t>-</a:t>
            </a:r>
            <a:r>
              <a:rPr lang="hu-HU" sz="1400" u="sng" dirty="0">
                <a:latin typeface="Calibri" pitchFamily="34" charset="0"/>
                <a:hlinkClick r:id="rId10"/>
              </a:rPr>
              <a:t>http://galeon.com/parponk/imagenes/cdrom.jpg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(9)</a:t>
            </a:r>
            <a:r>
              <a:rPr lang="en-US" sz="1400" dirty="0" smtClean="0">
                <a:latin typeface="Calibri" pitchFamily="34" charset="0"/>
                <a:hlinkClick r:id="rId11"/>
              </a:rPr>
              <a:t>-</a:t>
            </a:r>
            <a:r>
              <a:rPr lang="hu-HU" sz="1400" dirty="0">
                <a:latin typeface="Calibri" pitchFamily="34" charset="0"/>
                <a:hlinkClick r:id="rId11"/>
              </a:rPr>
              <a:t>http://www.cdrnet.com.tw/link%20photos/philips%20media/philips%20media%20big%20size/media/PH%20dvd-r%2016x%20%20media%20ver%2005%20b.jpg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(10)-</a:t>
            </a:r>
            <a:r>
              <a:rPr lang="hu-HU" sz="1400" u="sng" dirty="0">
                <a:latin typeface="Calibri" pitchFamily="34" charset="0"/>
                <a:hlinkClick r:id="rId12"/>
              </a:rPr>
              <a:t>http://www.gamechannel.hu/pictures/hirblock/11milliobluraylemez_1.jpg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(11)-</a:t>
            </a:r>
            <a:r>
              <a:rPr lang="hu-HU" sz="1400" u="sng" dirty="0">
                <a:latin typeface="Calibri" pitchFamily="34" charset="0"/>
                <a:hlinkClick r:id="rId13"/>
              </a:rPr>
              <a:t>http://www.hoc.hu/upload/articles/404_Dvd_es_blu-ray_belsejenek_osszehasonlitasa.gif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(12)-</a:t>
            </a:r>
            <a:r>
              <a:rPr lang="hu-HU" sz="1400" u="sng" dirty="0">
                <a:latin typeface="Calibri" pitchFamily="34" charset="0"/>
                <a:hlinkClick r:id="rId14"/>
              </a:rPr>
              <a:t>http://www.hazi-mozi.hu/cfiles/604/Pioneer_elite_blu_ray_dp_hd1.jpg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u="sng" dirty="0" smtClean="0">
                <a:latin typeface="Calibri" pitchFamily="34" charset="0"/>
              </a:rPr>
              <a:t>(13)</a:t>
            </a:r>
            <a:r>
              <a:rPr lang="hu-HU" sz="1400" u="sng" dirty="0" smtClean="0">
                <a:latin typeface="Calibri" pitchFamily="34" charset="0"/>
                <a:hlinkClick r:id="rId15"/>
              </a:rPr>
              <a:t>http</a:t>
            </a:r>
            <a:r>
              <a:rPr lang="hu-HU" sz="1400" u="sng" dirty="0">
                <a:latin typeface="Calibri" pitchFamily="34" charset="0"/>
                <a:hlinkClick r:id="rId15"/>
              </a:rPr>
              <a:t>://img.diytrade.com/cdimg/775439/7045493/0/1223213287/MMC_card_MiNI_card_SD_card_CF_card_Micro_SD_TF_memory_card.jpg</a:t>
            </a:r>
            <a:endParaRPr lang="hu-HU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(14)</a:t>
            </a:r>
            <a:r>
              <a:rPr lang="en-US" sz="1400" u="sng" dirty="0" smtClean="0">
                <a:latin typeface="Calibri" pitchFamily="34" charset="0"/>
                <a:hlinkClick r:id="rId16"/>
              </a:rPr>
              <a:t>-</a:t>
            </a:r>
            <a:r>
              <a:rPr lang="hu-HU" sz="1400" u="sng" dirty="0">
                <a:latin typeface="Calibri" pitchFamily="34" charset="0"/>
                <a:hlinkClick r:id="rId16"/>
              </a:rPr>
              <a:t>http://www.tallbergforum2005.org/</a:t>
            </a:r>
            <a:r>
              <a:rPr lang="hu-HU" sz="1400" u="sng" dirty="0" err="1">
                <a:latin typeface="Calibri" pitchFamily="34" charset="0"/>
                <a:hlinkClick r:id="rId16"/>
              </a:rPr>
              <a:t>wp-content</a:t>
            </a:r>
            <a:r>
              <a:rPr lang="hu-HU" sz="1400" u="sng" dirty="0">
                <a:latin typeface="Calibri" pitchFamily="34" charset="0"/>
                <a:hlinkClick r:id="rId16"/>
              </a:rPr>
              <a:t>/</a:t>
            </a:r>
            <a:r>
              <a:rPr lang="hu-HU" sz="1400" u="sng" dirty="0" err="1">
                <a:latin typeface="Calibri" pitchFamily="34" charset="0"/>
                <a:hlinkClick r:id="rId16"/>
              </a:rPr>
              <a:t>uploads</a:t>
            </a:r>
            <a:r>
              <a:rPr lang="hu-HU" sz="1400" u="sng" dirty="0">
                <a:latin typeface="Calibri" pitchFamily="34" charset="0"/>
                <a:hlinkClick r:id="rId16"/>
              </a:rPr>
              <a:t>/2010/08/</a:t>
            </a:r>
            <a:r>
              <a:rPr lang="hu-HU" sz="1400" u="sng" dirty="0" err="1">
                <a:latin typeface="Calibri" pitchFamily="34" charset="0"/>
                <a:hlinkClick r:id="rId16"/>
              </a:rPr>
              <a:t>flash</a:t>
            </a:r>
            <a:r>
              <a:rPr lang="hu-HU" sz="1400" u="sng" dirty="0">
                <a:latin typeface="Calibri" pitchFamily="34" charset="0"/>
                <a:hlinkClick r:id="rId16"/>
              </a:rPr>
              <a:t>_</a:t>
            </a:r>
            <a:r>
              <a:rPr lang="hu-HU" sz="1400" u="sng" dirty="0" err="1">
                <a:latin typeface="Calibri" pitchFamily="34" charset="0"/>
                <a:hlinkClick r:id="rId16"/>
              </a:rPr>
              <a:t>memory</a:t>
            </a:r>
            <a:r>
              <a:rPr lang="hu-HU" sz="1400" u="sng" dirty="0">
                <a:latin typeface="Calibri" pitchFamily="34" charset="0"/>
                <a:hlinkClick r:id="rId16"/>
              </a:rPr>
              <a:t>_</a:t>
            </a:r>
            <a:r>
              <a:rPr lang="hu-HU" sz="1400" u="sng" dirty="0" err="1">
                <a:latin typeface="Calibri" pitchFamily="34" charset="0"/>
                <a:hlinkClick r:id="rId16"/>
              </a:rPr>
              <a:t>card.jpg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(15)-</a:t>
            </a:r>
            <a:r>
              <a:rPr lang="hu-HU" sz="1400" u="sng" dirty="0">
                <a:latin typeface="Calibri" pitchFamily="34" charset="0"/>
                <a:hlinkClick r:id="rId17"/>
              </a:rPr>
              <a:t>http://eduverzum.educomm.hu/file.php/1/pendrive.jpg</a:t>
            </a:r>
            <a:endParaRPr lang="en-US" sz="1400" u="sng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(16)-</a:t>
            </a:r>
            <a:r>
              <a:rPr lang="hu-HU" sz="1400" u="sng" dirty="0">
                <a:latin typeface="Calibri" pitchFamily="34" charset="0"/>
                <a:hlinkClick r:id="rId18"/>
              </a:rPr>
              <a:t>http://</a:t>
            </a:r>
            <a:r>
              <a:rPr lang="hu-HU" sz="1400" u="sng" dirty="0" smtClean="0">
                <a:latin typeface="Calibri" pitchFamily="34" charset="0"/>
                <a:hlinkClick r:id="rId18"/>
              </a:rPr>
              <a:t>upload.wikimedia.org/wikipedia/commons/thumb/e/e2/Usbkey_internals.jpg/300px-Usbkey_internals.jpg</a:t>
            </a:r>
            <a:endParaRPr lang="en-US" sz="1400" u="sng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(17)-</a:t>
            </a:r>
            <a:r>
              <a:rPr lang="hu-HU" sz="1400" u="sng" dirty="0" smtClean="0">
                <a:latin typeface="Calibri" pitchFamily="34" charset="0"/>
                <a:hlinkClick r:id="rId19"/>
              </a:rPr>
              <a:t>http://www.3dnews.ru/_</a:t>
            </a:r>
            <a:r>
              <a:rPr lang="hu-HU" sz="1400" u="sng" dirty="0" err="1" smtClean="0">
                <a:latin typeface="Calibri" pitchFamily="34" charset="0"/>
                <a:hlinkClick r:id="rId19"/>
              </a:rPr>
              <a:t>imgdata</a:t>
            </a:r>
            <a:r>
              <a:rPr lang="hu-HU" sz="1400" u="sng" dirty="0" smtClean="0">
                <a:latin typeface="Calibri" pitchFamily="34" charset="0"/>
                <a:hlinkClick r:id="rId19"/>
              </a:rPr>
              <a:t>/</a:t>
            </a:r>
            <a:r>
              <a:rPr lang="hu-HU" sz="1400" u="sng" dirty="0" err="1" smtClean="0">
                <a:latin typeface="Calibri" pitchFamily="34" charset="0"/>
                <a:hlinkClick r:id="rId19"/>
              </a:rPr>
              <a:t>img</a:t>
            </a:r>
            <a:r>
              <a:rPr lang="hu-HU" sz="1400" u="sng" dirty="0" smtClean="0">
                <a:latin typeface="Calibri" pitchFamily="34" charset="0"/>
                <a:hlinkClick r:id="rId19"/>
              </a:rPr>
              <a:t>/2010/12/15/603696/</a:t>
            </a:r>
            <a:r>
              <a:rPr lang="hu-HU" sz="1400" u="sng" dirty="0" err="1" smtClean="0">
                <a:latin typeface="Calibri" pitchFamily="34" charset="0"/>
                <a:hlinkClick r:id="rId19"/>
              </a:rPr>
              <a:t>sandisk</a:t>
            </a:r>
            <a:r>
              <a:rPr lang="hu-HU" sz="1400" u="sng" dirty="0" smtClean="0">
                <a:latin typeface="Calibri" pitchFamily="34" charset="0"/>
                <a:hlinkClick r:id="rId19"/>
              </a:rPr>
              <a:t>_</a:t>
            </a:r>
            <a:r>
              <a:rPr lang="hu-HU" sz="1400" u="sng" dirty="0" err="1" smtClean="0">
                <a:latin typeface="Calibri" pitchFamily="34" charset="0"/>
                <a:hlinkClick r:id="rId19"/>
              </a:rPr>
              <a:t>ssd.jpg</a:t>
            </a:r>
            <a:endParaRPr lang="en-US" sz="1400" u="sng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(18)-</a:t>
            </a:r>
            <a:r>
              <a:rPr lang="hu-HU" sz="1400" dirty="0">
                <a:latin typeface="Calibri" pitchFamily="34" charset="0"/>
                <a:hlinkClick r:id="rId20"/>
              </a:rPr>
              <a:t>http://www.technet.hu/data/cikk/39/27/16/cikk_392716/4.jpg</a:t>
            </a:r>
            <a:endParaRPr lang="en-US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en-US" sz="1400" u="sng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500063" y="428625"/>
            <a:ext cx="8358187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 </a:t>
            </a:r>
            <a:r>
              <a:rPr lang="hu-HU"/>
              <a:t>→ </a:t>
            </a:r>
            <a:r>
              <a:rPr lang="en-US" sz="2400">
                <a:latin typeface="Calibri" pitchFamily="34" charset="0"/>
              </a:rPr>
              <a:t>A </a:t>
            </a:r>
            <a:r>
              <a:rPr lang="hu-HU" sz="2400">
                <a:latin typeface="Calibri" pitchFamily="34" charset="0"/>
              </a:rPr>
              <a:t>háttértárolók olyan, a számitógéphez csatlakoztatható, ki-és bemeneti eszközök, amelyek nagy mennyiségű adat hosszútávú tárolására szolgálnak. 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 </a:t>
            </a:r>
            <a:r>
              <a:rPr lang="hu-HU"/>
              <a:t>→ </a:t>
            </a:r>
            <a:r>
              <a:rPr lang="hu-HU" sz="2400">
                <a:latin typeface="Calibri" pitchFamily="34" charset="0"/>
              </a:rPr>
              <a:t>Mivel tudjuk, hogy a központi memóriából (RAM) a számitógép kikapcsolásakor törlődnek az adatok, a számítógép működéséhez elengedhetetlen a programok, valamint az előállított adatok tárolása annak leállítása után is.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 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A háttértárolóknak különböző szerepük lehet: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	- használaton kívüli programok, és adatok tárolása 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	- adatmentés, adatarchíválás 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	- számítógépes rendszerek biztonsági másolatának 	    	tárolása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	- az adatok hordozhatóságának biztosítása</a:t>
            </a:r>
            <a:br>
              <a:rPr lang="hu-HU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</a:rPr>
              <a:t>	- memória bővítés (pl. virtuális memória a merevlemezen)</a:t>
            </a:r>
            <a:r>
              <a:rPr lang="hu-HU">
                <a:latin typeface="Calibri" pitchFamily="34" charset="0"/>
              </a:rPr>
              <a:t/>
            </a:r>
            <a:br>
              <a:rPr lang="hu-HU">
                <a:latin typeface="Calibri" pitchFamily="34" charset="0"/>
              </a:rPr>
            </a:br>
            <a:r>
              <a:rPr lang="hu-HU">
                <a:latin typeface="Calibri" pitchFamily="34" charset="0"/>
              </a:rPr>
              <a:t/>
            </a:r>
            <a:br>
              <a:rPr lang="hu-HU">
                <a:latin typeface="Calibri" pitchFamily="34" charset="0"/>
              </a:rPr>
            </a:br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28875" y="928688"/>
            <a:ext cx="4071938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latin typeface="+mn-lt"/>
              </a:rPr>
              <a:t>Napjainkban használatos háttértárak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rot="10800000" flipV="1">
            <a:off x="1000125" y="1500188"/>
            <a:ext cx="1857375" cy="128587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214313" y="3000375"/>
            <a:ext cx="171450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</a:rPr>
              <a:t>Mágneses tárak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rot="5400000">
            <a:off x="2536031" y="1750219"/>
            <a:ext cx="1285875" cy="9286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071688" y="3000375"/>
            <a:ext cx="14287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Optikai tárak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rot="16200000" flipH="1">
            <a:off x="4036219" y="2178844"/>
            <a:ext cx="1285875" cy="7143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786188" y="3000375"/>
            <a:ext cx="2081212" cy="4048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Elektronikus tárak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5857875" y="1500188"/>
            <a:ext cx="1500188" cy="13573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500813" y="3000375"/>
            <a:ext cx="2103437" cy="4048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>
                <a:solidFill>
                  <a:srgbClr val="000000"/>
                </a:solidFill>
              </a:rPr>
              <a:t>Online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hu-HU">
                <a:solidFill>
                  <a:srgbClr val="000000"/>
                </a:solidFill>
              </a:rPr>
              <a:t>háttértárak</a:t>
            </a:r>
          </a:p>
        </p:txBody>
      </p:sp>
      <p:sp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1928813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CD</a:t>
            </a:r>
          </a:p>
        </p:txBody>
      </p:sp>
      <p:sp>
        <p:nvSpPr>
          <p:cNvPr id="23" name="Szövegdoboz 22"/>
          <p:cNvSpPr txBox="1">
            <a:spLocks noChangeArrowheads="1"/>
          </p:cNvSpPr>
          <p:nvPr/>
        </p:nvSpPr>
        <p:spPr bwMode="auto">
          <a:xfrm>
            <a:off x="2357438" y="54292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DVD</a:t>
            </a:r>
          </a:p>
        </p:txBody>
      </p:sp>
      <p:sp>
        <p:nvSpPr>
          <p:cNvPr id="24" name="Szövegdoboz 23"/>
          <p:cNvSpPr txBox="1">
            <a:spLocks noChangeArrowheads="1"/>
          </p:cNvSpPr>
          <p:nvPr/>
        </p:nvSpPr>
        <p:spPr bwMode="auto">
          <a:xfrm>
            <a:off x="2928938" y="47148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BD</a:t>
            </a:r>
          </a:p>
        </p:txBody>
      </p:sp>
      <p:sp>
        <p:nvSpPr>
          <p:cNvPr id="25" name="Szövegdoboz 24"/>
          <p:cNvSpPr txBox="1">
            <a:spLocks noChangeArrowheads="1"/>
          </p:cNvSpPr>
          <p:nvPr/>
        </p:nvSpPr>
        <p:spPr bwMode="auto">
          <a:xfrm>
            <a:off x="1143000" y="47148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HDD</a:t>
            </a:r>
          </a:p>
        </p:txBody>
      </p: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0" y="4714875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Mágnes</a:t>
            </a:r>
            <a:r>
              <a:rPr lang="en-US">
                <a:latin typeface="Calibri" pitchFamily="34" charset="0"/>
              </a:rPr>
              <a:t>-</a:t>
            </a:r>
            <a:r>
              <a:rPr lang="hu-HU">
                <a:latin typeface="Calibri" pitchFamily="34" charset="0"/>
              </a:rPr>
              <a:t>szalag</a:t>
            </a:r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429000" y="4714875"/>
            <a:ext cx="107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Pendrive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4143375" y="514350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Memória kártya</a:t>
            </a:r>
          </a:p>
        </p:txBody>
      </p: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5000625" y="47148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SSD</a:t>
            </a:r>
            <a:endParaRPr lang="hu-HU">
              <a:latin typeface="Calibri" pitchFamily="34" charset="0"/>
            </a:endParaRPr>
          </a:p>
        </p:txBody>
      </p:sp>
      <p:cxnSp>
        <p:nvCxnSpPr>
          <p:cNvPr id="20" name="Egyenes összekötő nyíllal 19"/>
          <p:cNvCxnSpPr>
            <a:endCxn id="25" idx="0"/>
          </p:cNvCxnSpPr>
          <p:nvPr/>
        </p:nvCxnSpPr>
        <p:spPr>
          <a:xfrm rot="16200000" flipH="1">
            <a:off x="767557" y="4018756"/>
            <a:ext cx="1143000" cy="24923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71438" y="4000500"/>
            <a:ext cx="1143000" cy="28575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endCxn id="22" idx="0"/>
          </p:cNvCxnSpPr>
          <p:nvPr/>
        </p:nvCxnSpPr>
        <p:spPr>
          <a:xfrm rot="5400000">
            <a:off x="1821657" y="3964781"/>
            <a:ext cx="1143000" cy="3571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23" idx="0"/>
          </p:cNvCxnSpPr>
          <p:nvPr/>
        </p:nvCxnSpPr>
        <p:spPr>
          <a:xfrm rot="5400000">
            <a:off x="1785144" y="4501357"/>
            <a:ext cx="1857375" cy="15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endCxn id="24" idx="0"/>
          </p:cNvCxnSpPr>
          <p:nvPr/>
        </p:nvCxnSpPr>
        <p:spPr>
          <a:xfrm rot="16200000" flipH="1">
            <a:off x="2446338" y="3983037"/>
            <a:ext cx="1143000" cy="32067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endCxn id="27" idx="0"/>
          </p:cNvCxnSpPr>
          <p:nvPr/>
        </p:nvCxnSpPr>
        <p:spPr>
          <a:xfrm rot="5400000">
            <a:off x="3644107" y="3893343"/>
            <a:ext cx="1143000" cy="50006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endCxn id="28" idx="0"/>
          </p:cNvCxnSpPr>
          <p:nvPr/>
        </p:nvCxnSpPr>
        <p:spPr>
          <a:xfrm rot="16200000" flipH="1">
            <a:off x="3875088" y="4340225"/>
            <a:ext cx="1571625" cy="349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endCxn id="18" idx="0"/>
          </p:cNvCxnSpPr>
          <p:nvPr/>
        </p:nvCxnSpPr>
        <p:spPr>
          <a:xfrm rot="16200000" flipH="1">
            <a:off x="4518819" y="3910806"/>
            <a:ext cx="1143000" cy="4651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>
            <a:spLocks noChangeArrowheads="1"/>
          </p:cNvSpPr>
          <p:nvPr/>
        </p:nvSpPr>
        <p:spPr bwMode="auto">
          <a:xfrm>
            <a:off x="8286750" y="4643438"/>
            <a:ext cx="74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Dropbox</a:t>
            </a:r>
          </a:p>
        </p:txBody>
      </p:sp>
      <p:sp>
        <p:nvSpPr>
          <p:cNvPr id="46" name="Szövegdoboz 45"/>
          <p:cNvSpPr txBox="1">
            <a:spLocks noChangeArrowheads="1"/>
          </p:cNvSpPr>
          <p:nvPr/>
        </p:nvSpPr>
        <p:spPr bwMode="auto">
          <a:xfrm>
            <a:off x="6072188" y="54292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Rackspace</a:t>
            </a:r>
          </a:p>
        </p:txBody>
      </p:sp>
      <p:sp>
        <p:nvSpPr>
          <p:cNvPr id="54" name="Szövegdoboz 53"/>
          <p:cNvSpPr txBox="1">
            <a:spLocks noChangeArrowheads="1"/>
          </p:cNvSpPr>
          <p:nvPr/>
        </p:nvSpPr>
        <p:spPr bwMode="auto">
          <a:xfrm>
            <a:off x="5786438" y="464343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Google Docs</a:t>
            </a:r>
          </a:p>
        </p:txBody>
      </p:sp>
      <p:sp>
        <p:nvSpPr>
          <p:cNvPr id="55" name="Szövegdoboz 54"/>
          <p:cNvSpPr txBox="1">
            <a:spLocks noChangeArrowheads="1"/>
          </p:cNvSpPr>
          <p:nvPr/>
        </p:nvSpPr>
        <p:spPr bwMode="auto">
          <a:xfrm>
            <a:off x="7500938" y="5357813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ASUS WebStorage</a:t>
            </a:r>
          </a:p>
        </p:txBody>
      </p:sp>
      <p:cxnSp>
        <p:nvCxnSpPr>
          <p:cNvPr id="57" name="Egyenes összekötő nyíllal 56"/>
          <p:cNvCxnSpPr>
            <a:endCxn id="54" idx="0"/>
          </p:cNvCxnSpPr>
          <p:nvPr/>
        </p:nvCxnSpPr>
        <p:spPr>
          <a:xfrm rot="5400000">
            <a:off x="6000750" y="3786188"/>
            <a:ext cx="1143000" cy="5715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 rot="5400000">
            <a:off x="6072188" y="4286250"/>
            <a:ext cx="1857375" cy="4286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16200000" flipH="1">
            <a:off x="6822281" y="4321969"/>
            <a:ext cx="1785938" cy="28575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 rot="16200000" flipH="1">
            <a:off x="7608093" y="3821907"/>
            <a:ext cx="1071563" cy="5715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6" grpId="0" animBg="1"/>
      <p:bldP spid="22" grpId="0"/>
      <p:bldP spid="24" grpId="0"/>
      <p:bldP spid="25" grpId="0"/>
      <p:bldP spid="26" grpId="0"/>
      <p:bldP spid="27" grpId="0"/>
      <p:bldP spid="28" grpId="0"/>
      <p:bldP spid="18" grpId="0"/>
      <p:bldP spid="43" grpId="0"/>
      <p:bldP spid="46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500188" y="357188"/>
            <a:ext cx="592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Mágneses tárak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71500" y="1285875"/>
            <a:ext cx="60007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Mágnesszalag</a:t>
            </a:r>
          </a:p>
          <a:p>
            <a:endParaRPr lang="hu-HU" sz="2000">
              <a:latin typeface="Calibri" pitchFamily="34" charset="0"/>
            </a:endParaRPr>
          </a:p>
          <a:p>
            <a:pPr algn="just"/>
            <a:r>
              <a:rPr lang="hu-HU">
                <a:latin typeface="Calibri" pitchFamily="34" charset="0"/>
              </a:rPr>
              <a:t>	A mágneses háttértárolók legelső formája a mág-nesszalag volt. Az adathordozó  alapja műanyag szalag, amely mágneses réteggel van bevonva.</a:t>
            </a:r>
          </a:p>
          <a:p>
            <a:pPr algn="just"/>
            <a:r>
              <a:rPr lang="hu-HU">
                <a:latin typeface="Calibri" pitchFamily="34" charset="0"/>
              </a:rPr>
              <a:t>	Az adatokat erre az eszközre sorosan, egymás után lehet feljegyezni, ezért nem nagyon alkalmas gyakori adat-olvasásra, illetve írásra. </a:t>
            </a:r>
          </a:p>
        </p:txBody>
      </p:sp>
      <p:pic>
        <p:nvPicPr>
          <p:cNvPr id="8" name="Kép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4813"/>
            <a:ext cx="2251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428736"/>
            <a:ext cx="1952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3071813" y="3929063"/>
            <a:ext cx="5500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dirty="0">
                <a:latin typeface="Calibri" pitchFamily="34" charset="0"/>
              </a:rPr>
              <a:t>	Napjainkban kifejezetten nagymennyiségű (több GB) adat napi biztonsági mentésére használják informatikai cégek, bankok, közigazgatási egységek.</a:t>
            </a:r>
          </a:p>
          <a:p>
            <a:pPr algn="just"/>
            <a:r>
              <a:rPr lang="hu-HU" dirty="0">
                <a:latin typeface="Calibri" pitchFamily="34" charset="0"/>
              </a:rPr>
              <a:t>	Tárolókapacitása manapság már eléri a több száz GB-ot is. Ennek köszönhető, hogy napjainkban is használatban maradt, mivel archív tárolóként kiválóan alkalmas, és nagy adatmennyiséget gyorsan lehet átvinni két távoli </a:t>
            </a:r>
            <a:r>
              <a:rPr lang="hu-HU" dirty="0" err="1">
                <a:latin typeface="Calibri" pitchFamily="34" charset="0"/>
              </a:rPr>
              <a:t>számitógép</a:t>
            </a:r>
            <a:r>
              <a:rPr lang="hu-HU" dirty="0">
                <a:latin typeface="Calibri" pitchFamily="34" charset="0"/>
              </a:rPr>
              <a:t> között.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715372" y="3571876"/>
            <a:ext cx="42862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57290" y="621508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(3)</a:t>
            </a:r>
            <a:endParaRPr lang="hu-HU" sz="12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2"/>
          <p:cNvSpPr txBox="1">
            <a:spLocks noChangeArrowheads="1"/>
          </p:cNvSpPr>
          <p:nvPr/>
        </p:nvSpPr>
        <p:spPr bwMode="auto">
          <a:xfrm>
            <a:off x="1928813" y="214313"/>
            <a:ext cx="464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Mágneses tárak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57188" y="928688"/>
            <a:ext cx="464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HDD (Hard Disk Drive, merevlemez)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71938"/>
            <a:ext cx="28575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500438" y="1500188"/>
            <a:ext cx="54292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A merevlemez a számitógép nélkülözhetetlen összetevője, mivel ezen tároljuk a napi munkához szükséges programokat , adatokat, és ezek mindig rendelkezésünkre állnak.</a:t>
            </a:r>
            <a:r>
              <a:rPr lang="en-US">
                <a:latin typeface="Calibri" pitchFamily="34" charset="0"/>
              </a:rPr>
              <a:t> </a:t>
            </a:r>
            <a:r>
              <a:rPr lang="hu-HU">
                <a:latin typeface="Calibri" pitchFamily="34" charset="0"/>
              </a:rPr>
              <a:t>Szerepe van a belső memória kibővítésében is, mivel az operációs rendszer a merevlemezen létrehoz egy úgynevezett virtuális memóriát, amelyben az éppen futtatás alatt álló feladatokhoz tartozó programokat és azok adatait tárolja.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57188" y="3995738"/>
            <a:ext cx="5214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	A merevlemez több egymás fölé helyezett mágneses réteggel bevont fémlemezen tárolja az adatokat, a forgó lemezek felett mozgó író/olvasó fejek segítségével. Külső zárt fémborítása védi a lemezeket a külső mechanikai hatásoktól, és a szennyeződésektől.</a:t>
            </a:r>
          </a:p>
          <a:p>
            <a:r>
              <a:rPr lang="hu-HU" dirty="0">
                <a:latin typeface="Calibri" pitchFamily="34" charset="0"/>
              </a:rPr>
              <a:t>	Nagy mennyiségű adat tárolása(10-20GB-tól több </a:t>
            </a:r>
            <a:r>
              <a:rPr lang="hu-HU" dirty="0" err="1">
                <a:latin typeface="Calibri" pitchFamily="34" charset="0"/>
              </a:rPr>
              <a:t>TB-ig</a:t>
            </a:r>
            <a:r>
              <a:rPr lang="hu-HU" dirty="0">
                <a:latin typeface="Calibri" pitchFamily="34" charset="0"/>
              </a:rPr>
              <a:t> terjedhet a tároló kapacitása), és azok gyors elérhetősége jellemzi.</a:t>
            </a:r>
          </a:p>
          <a:p>
            <a:endParaRPr lang="hu-HU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28146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428728" y="3714752"/>
            <a:ext cx="50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(4)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29454" y="6286520"/>
            <a:ext cx="571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(5)</a:t>
            </a:r>
            <a:endParaRPr lang="hu-HU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428875" y="285750"/>
            <a:ext cx="364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Optikai tárak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57188" y="92868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CD (Compact disc)</a:t>
            </a:r>
          </a:p>
        </p:txBody>
      </p:sp>
      <p:pic>
        <p:nvPicPr>
          <p:cNvPr id="8" name="Kép 7" descr="compact-disc-read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643438"/>
            <a:ext cx="2214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04_12_18---Compact-Disc_web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643063"/>
            <a:ext cx="2362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214313" y="1428750"/>
            <a:ext cx="6143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A CD egy teljesen sík felületü műanyag lemez, melynek felületét fényvisszaverő réteggel vonnak be, amit egy átlátszó védőréteg fed. A CD olvasása és írása 780 nanométer hullámhosszú vörösszínű lézersugárral történik. Az optikai tároló felületén az adatok rögzítésekor a lézersugár kis méretű mélyedéseket hoz létre, amelyeken a leolvasáskor a lézersugár szétszóródik, míg az adathordozóréteg eredeti felületéről visszaverődik. A CD olvasásakor a visszavert fényt érzékeli az olvasófej, és visszaalakítja azt adatokká.</a:t>
            </a:r>
          </a:p>
          <a:p>
            <a:r>
              <a:rPr lang="hu-HU">
                <a:latin typeface="Calibri" pitchFamily="34" charset="0"/>
              </a:rPr>
              <a:t>Tároló kapacitása 650-700 MB.</a:t>
            </a: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2357438" y="4271963"/>
            <a:ext cx="6643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Három típusa van:</a:t>
            </a:r>
          </a:p>
          <a:p>
            <a:r>
              <a:rPr lang="hu-HU" dirty="0">
                <a:latin typeface="Calibri" pitchFamily="34" charset="0"/>
              </a:rPr>
              <a:t>CD-ROM : csak olvasható(</a:t>
            </a:r>
            <a:r>
              <a:rPr lang="hu-HU" dirty="0" err="1">
                <a:latin typeface="Calibri" pitchFamily="34" charset="0"/>
              </a:rPr>
              <a:t>pl.audio</a:t>
            </a:r>
            <a:r>
              <a:rPr lang="hu-HU" dirty="0">
                <a:latin typeface="Calibri" pitchFamily="34" charset="0"/>
              </a:rPr>
              <a:t> CD), az adatokat a gyártás során kis méretű mélyedések formájában préselik a lemezre.</a:t>
            </a:r>
          </a:p>
          <a:p>
            <a:r>
              <a:rPr lang="hu-HU" dirty="0">
                <a:latin typeface="Calibri" pitchFamily="34" charset="0"/>
              </a:rPr>
              <a:t>CD-R : egyszer írható, írás után csak olvasható lemez. Három rétegből áll: </a:t>
            </a:r>
            <a:r>
              <a:rPr lang="hu-HU" dirty="0" err="1">
                <a:latin typeface="Calibri" pitchFamily="34" charset="0"/>
              </a:rPr>
              <a:t>fenyvisszaverő</a:t>
            </a:r>
            <a:r>
              <a:rPr lang="hu-HU" dirty="0">
                <a:latin typeface="Calibri" pitchFamily="34" charset="0"/>
              </a:rPr>
              <a:t> réteg, amit egy fényelnyelő réteg takar, és végül a védőréteg. Az írás során erős (a kiolvasásénál nagyobb energiájú) lézerfényt bocsát ki a CD-író, amely kiégeti a fényelnyelő réteget, és így az alatta található fényvisszaverő felület láthatóvá válik.</a:t>
            </a:r>
          </a:p>
          <a:p>
            <a:endParaRPr lang="hu-HU" dirty="0">
              <a:latin typeface="Calibri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500958" y="371475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(6)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57224" y="6429396"/>
            <a:ext cx="92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(7)</a:t>
            </a:r>
            <a:endParaRPr lang="hu-HU" sz="12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11" grpId="1"/>
      <p:bldP spid="12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000375" y="214313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Optikai tárak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14313" y="714375"/>
            <a:ext cx="6143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CD-RW: tartalma akár több ezerszer is újra írható. Az adathordozó réteg anyaga két állapotú lehet. Kristályos állapotban tükröző felületet képez, amorf állapotban pedig elnyeli a fényt. Az információ tárolása a kristály állapotú anyag olvadáspont feletti hőmérsékletre hevítésével történik. Ha az anyag megszilárdul, amorf állapotú marad, és a fényvisszaverő képessége jelentősen csökken. Ha csak az olvadáspont alatti hőmérsékletre melegíti fel a lézerfény és kihűl, visszaáll kristályos állapotba, így törlődik a felírt információ. </a:t>
            </a:r>
          </a:p>
        </p:txBody>
      </p:sp>
      <p:pic>
        <p:nvPicPr>
          <p:cNvPr id="5" name="Kép 4" descr="D:\Download\dolg\cdr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357313"/>
            <a:ext cx="2490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42875" y="3429000"/>
            <a:ext cx="657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DVD(Digital Versatile Disc</a:t>
            </a:r>
            <a:r>
              <a:rPr lang="en-US" sz="2400">
                <a:latin typeface="Calibri" pitchFamily="34" charset="0"/>
              </a:rPr>
              <a:t>-d</a:t>
            </a:r>
            <a:r>
              <a:rPr lang="hu-HU" sz="2400">
                <a:latin typeface="Calibri" pitchFamily="34" charset="0"/>
              </a:rPr>
              <a:t>igitális sokoldalú lemez)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285750" y="4143375"/>
            <a:ext cx="6500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	Külsőre nagyon hasonlít a CD-lemezhez, azonban mivel az adatokat 650 nanométer hullámhosszú vörös lézerfénnyel rögzíti nagyobb az adatsűrűség a lemezen, s ennek köszönhetően tárolási kapacitása kb. 7-szerese a CD-ének, 4,7 GB. Attól függően, hogy a DVD egy-vagy kétoldalú, vagy több adattároló réteggel rendelkezik , ez a kapacitás eléri a 17GB-ot is.</a:t>
            </a:r>
          </a:p>
          <a:p>
            <a:r>
              <a:rPr lang="hu-HU" dirty="0">
                <a:latin typeface="Calibri" pitchFamily="34" charset="0"/>
              </a:rPr>
              <a:t>A DVD írása és olvasása megegyezik a CD-ével, így a DVD meghajtó alkalmas a CD-k kezelésére 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86250"/>
            <a:ext cx="17145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7358082" y="264318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(8)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643834" y="600076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(9)</a:t>
            </a:r>
            <a:endParaRPr lang="hu-HU" sz="1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428625" y="10715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BD(Blue-ray Disc) 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786063" y="214313"/>
            <a:ext cx="292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Optikai tárak</a:t>
            </a:r>
          </a:p>
        </p:txBody>
      </p:sp>
      <p:pic>
        <p:nvPicPr>
          <p:cNvPr id="4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428750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214813"/>
            <a:ext cx="37211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57188" y="1571625"/>
            <a:ext cx="58578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	A hagyományos DVD lemezek továbbfejlesztett változata.</a:t>
            </a:r>
          </a:p>
          <a:p>
            <a:r>
              <a:rPr lang="hu-HU">
                <a:latin typeface="Calibri" pitchFamily="34" charset="0"/>
              </a:rPr>
              <a:t>	A BD esetében az írás és olvasás 405 nanométer hullámhosszú ibolya színű lézer fénnyel történik (innen ered az elnevezése is), így még</a:t>
            </a:r>
            <a:r>
              <a:rPr lang="en-US">
                <a:latin typeface="Calibri" pitchFamily="34" charset="0"/>
              </a:rPr>
              <a:t> </a:t>
            </a:r>
            <a:r>
              <a:rPr lang="hu-HU">
                <a:latin typeface="Calibri" pitchFamily="34" charset="0"/>
              </a:rPr>
              <a:t>nagyobb adatsűrűség érhető el, ami a tárolókapacitást a DVD 10-szeresére növeli.</a:t>
            </a:r>
          </a:p>
          <a:p>
            <a:r>
              <a:rPr lang="hu-HU">
                <a:latin typeface="Calibri" pitchFamily="34" charset="0"/>
              </a:rPr>
              <a:t>A BD-t nagyfelbontású( HD-high definition) filmek tárolására, és azok Blue-ray lejátszókon való megtekintésére használják, de magas ára miatt még nem terjedt el széles körben.</a:t>
            </a:r>
          </a:p>
        </p:txBody>
      </p:sp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7688"/>
            <a:ext cx="3000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1143000" y="64881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err="1">
                <a:latin typeface="Calibri" pitchFamily="34" charset="0"/>
              </a:rPr>
              <a:t>Blue-ray</a:t>
            </a:r>
            <a:r>
              <a:rPr lang="hu-HU" dirty="0">
                <a:latin typeface="Calibri" pitchFamily="34" charset="0"/>
              </a:rPr>
              <a:t> lejátszó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43768" y="350043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(10)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500826" y="6572248"/>
            <a:ext cx="64294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(11)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6215082"/>
            <a:ext cx="714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(12)</a:t>
            </a:r>
            <a:endParaRPr lang="hu-HU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500313" y="21431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latin typeface="Calibri" pitchFamily="34" charset="0"/>
              </a:rPr>
              <a:t>Elektronikus tárak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28625" y="92868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Memória kártya (Memory card)</a:t>
            </a:r>
          </a:p>
        </p:txBody>
      </p:sp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2786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857625"/>
            <a:ext cx="25003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286500" y="64881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Kártyaolvasó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500438" y="2000250"/>
            <a:ext cx="5214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	</a:t>
            </a:r>
            <a:r>
              <a:rPr lang="hu-HU" dirty="0">
                <a:latin typeface="Calibri" pitchFamily="34" charset="0"/>
              </a:rPr>
              <a:t>A memória kártya egy négyszögletű, vékony műanyag tokba helyezett nyomtatott áramkör( </a:t>
            </a:r>
            <a:r>
              <a:rPr lang="hu-HU" dirty="0" err="1">
                <a:latin typeface="Calibri" pitchFamily="34" charset="0"/>
              </a:rPr>
              <a:t>flash</a:t>
            </a:r>
            <a:r>
              <a:rPr lang="hu-HU" dirty="0">
                <a:latin typeface="Calibri" pitchFamily="34" charset="0"/>
              </a:rPr>
              <a:t> memória).</a:t>
            </a:r>
          </a:p>
          <a:p>
            <a:r>
              <a:rPr lang="hu-HU" dirty="0">
                <a:latin typeface="Calibri" pitchFamily="34" charset="0"/>
              </a:rPr>
              <a:t>Tárolókapacitása 128 MB-tól  32 GB-ig terjed.</a:t>
            </a:r>
          </a:p>
          <a:p>
            <a:r>
              <a:rPr lang="hu-HU" dirty="0">
                <a:latin typeface="Calibri" pitchFamily="34" charset="0"/>
              </a:rPr>
              <a:t>Mobiltelefonokban, fényképezőgépekben és videokamerákban használják.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357188" y="4214813"/>
            <a:ext cx="5357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Többféle változata létezik:</a:t>
            </a:r>
          </a:p>
          <a:p>
            <a:r>
              <a:rPr lang="hu-HU" dirty="0">
                <a:latin typeface="Calibri" pitchFamily="34" charset="0"/>
              </a:rPr>
              <a:t>- </a:t>
            </a:r>
            <a:r>
              <a:rPr lang="hu-HU" dirty="0" err="1">
                <a:latin typeface="Calibri" pitchFamily="34" charset="0"/>
              </a:rPr>
              <a:t>CompactFlash</a:t>
            </a:r>
            <a:endParaRPr lang="hu-HU" dirty="0">
              <a:latin typeface="Calibri" pitchFamily="34" charset="0"/>
            </a:endParaRPr>
          </a:p>
          <a:p>
            <a:r>
              <a:rPr lang="hu-HU" dirty="0">
                <a:latin typeface="Calibri" pitchFamily="34" charset="0"/>
              </a:rPr>
              <a:t>- </a:t>
            </a:r>
            <a:r>
              <a:rPr lang="hu-HU" dirty="0" err="1">
                <a:latin typeface="Calibri" pitchFamily="34" charset="0"/>
              </a:rPr>
              <a:t>Secure</a:t>
            </a:r>
            <a:r>
              <a:rPr lang="hu-HU" dirty="0">
                <a:latin typeface="Calibri" pitchFamily="34" charset="0"/>
              </a:rPr>
              <a:t> Digital</a:t>
            </a:r>
          </a:p>
          <a:p>
            <a:r>
              <a:rPr lang="hu-HU" dirty="0">
                <a:latin typeface="Calibri" pitchFamily="34" charset="0"/>
              </a:rPr>
              <a:t>- </a:t>
            </a:r>
            <a:r>
              <a:rPr lang="hu-HU" dirty="0" err="1">
                <a:latin typeface="Calibri" pitchFamily="34" charset="0"/>
              </a:rPr>
              <a:t>Memory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Stick</a:t>
            </a:r>
            <a:endParaRPr lang="hu-HU" dirty="0">
              <a:latin typeface="Calibri" pitchFamily="34" charset="0"/>
            </a:endParaRPr>
          </a:p>
          <a:p>
            <a:r>
              <a:rPr lang="hu-HU" dirty="0">
                <a:latin typeface="Calibri" pitchFamily="34" charset="0"/>
              </a:rPr>
              <a:t>- </a:t>
            </a:r>
            <a:r>
              <a:rPr lang="hu-HU" dirty="0" err="1">
                <a:latin typeface="Calibri" pitchFamily="34" charset="0"/>
              </a:rPr>
              <a:t>xD-Picture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Card</a:t>
            </a:r>
            <a:endParaRPr lang="hu-HU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dirty="0" err="1">
                <a:latin typeface="Calibri" pitchFamily="34" charset="0"/>
              </a:rPr>
              <a:t>MultiMediaCard</a:t>
            </a:r>
            <a:endParaRPr lang="hu-HU" dirty="0">
              <a:latin typeface="Calibri" pitchFamily="34" charset="0"/>
            </a:endParaRPr>
          </a:p>
          <a:p>
            <a:r>
              <a:rPr lang="hu-HU" dirty="0">
                <a:latin typeface="Calibri" pitchFamily="34" charset="0"/>
              </a:rPr>
              <a:t>A számítógéphez való csatlakoztatásához kártyaolvasó szükséges.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86050" y="3786190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(13)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286776" y="6072206"/>
            <a:ext cx="64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(14)</a:t>
            </a:r>
            <a:endParaRPr lang="hu-HU" sz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594</Words>
  <Application>Microsoft Office PowerPoint</Application>
  <PresentationFormat>Diavetítés a képernyőre (4:3 oldalarány)</PresentationFormat>
  <Paragraphs>158</Paragraphs>
  <Slides>14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   Napjaink háttértárolói 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Company>Dalmi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Napjaink háttértárolói  </dc:title>
  <dc:creator>Dalma</dc:creator>
  <cp:lastModifiedBy>Dalma</cp:lastModifiedBy>
  <cp:revision>233</cp:revision>
  <dcterms:created xsi:type="dcterms:W3CDTF">2011-01-02T03:31:41Z</dcterms:created>
  <dcterms:modified xsi:type="dcterms:W3CDTF">2011-01-16T14:44:14Z</dcterms:modified>
</cp:coreProperties>
</file>