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4" r:id="rId4"/>
    <p:sldId id="259" r:id="rId5"/>
    <p:sldId id="260" r:id="rId6"/>
    <p:sldId id="265" r:id="rId7"/>
    <p:sldId id="266" r:id="rId8"/>
    <p:sldId id="261" r:id="rId9"/>
    <p:sldId id="262" r:id="rId10"/>
    <p:sldId id="263" r:id="rId11"/>
    <p:sldId id="267" r:id="rId12"/>
    <p:sldId id="268" r:id="rId1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2009A_11" initials="2"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2" y="-8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2-01T12:14:21.526"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7" name="Háromszög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Cím 7"/>
          <p:cNvSpPr>
            <a:spLocks noGrp="1"/>
          </p:cNvSpPr>
          <p:nvPr>
            <p:ph type="ctrTitle"/>
          </p:nvPr>
        </p:nvSpPr>
        <p:spPr>
          <a:xfrm>
            <a:off x="540544" y="776288"/>
            <a:ext cx="8062912" cy="1470025"/>
          </a:xfrm>
        </p:spPr>
        <p:txBody>
          <a:bodyPr anchor="b">
            <a:normAutofit/>
          </a:bodyPr>
          <a:lstStyle>
            <a:lvl1pPr algn="r">
              <a:defRPr sz="4400"/>
            </a:lvl1pPr>
          </a:lstStyle>
          <a:p>
            <a:r>
              <a:rPr kumimoji="0" lang="hu-HU" smtClean="0"/>
              <a:t>Mintacím szerkesztése</a:t>
            </a:r>
            <a:endParaRPr kumimoji="0" lang="en-US"/>
          </a:p>
        </p:txBody>
      </p:sp>
      <p:sp>
        <p:nvSpPr>
          <p:cNvPr id="9" name="Alcím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a:xfrm>
            <a:off x="1371600" y="6012656"/>
            <a:ext cx="5791200" cy="365125"/>
          </a:xfrm>
        </p:spPr>
        <p:txBody>
          <a:bodyPr tIns="0" bIns="0" anchor="t"/>
          <a:lstStyle>
            <a:lvl1pPr algn="r">
              <a:defRPr sz="1000"/>
            </a:lvl1pPr>
          </a:lstStyle>
          <a:p>
            <a:fld id="{08DCDE75-89FD-47D4-96B5-7D53BD2E92D4}" type="datetimeFigureOut">
              <a:rPr lang="hu-HU" smtClean="0"/>
              <a:pPr/>
              <a:t>2011.02.01.</a:t>
            </a:fld>
            <a:endParaRPr lang="hu-HU"/>
          </a:p>
        </p:txBody>
      </p:sp>
      <p:sp>
        <p:nvSpPr>
          <p:cNvPr id="17" name="Élőláb helye 16"/>
          <p:cNvSpPr>
            <a:spLocks noGrp="1"/>
          </p:cNvSpPr>
          <p:nvPr>
            <p:ph type="ftr" sz="quarter" idx="11"/>
          </p:nvPr>
        </p:nvSpPr>
        <p:spPr>
          <a:xfrm>
            <a:off x="1371600" y="5650704"/>
            <a:ext cx="5791200" cy="365125"/>
          </a:xfrm>
        </p:spPr>
        <p:txBody>
          <a:bodyPr tIns="0" bIns="0" anchor="b"/>
          <a:lstStyle>
            <a:lvl1pPr algn="r">
              <a:defRPr sz="1100"/>
            </a:lvl1pPr>
          </a:lstStyle>
          <a:p>
            <a:endParaRPr lang="hu-HU"/>
          </a:p>
        </p:txBody>
      </p:sp>
      <p:sp>
        <p:nvSpPr>
          <p:cNvPr id="29" name="Dia számának hely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D901B6B-DBA4-45B4-AC3D-5BEE23A6DF66}" type="slidenum">
              <a:rPr lang="hu-HU" smtClean="0"/>
              <a:pPr/>
              <a:t>‹#›</a:t>
            </a:fld>
            <a:endParaRPr lang="hu-HU"/>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08DCDE75-89FD-47D4-96B5-7D53BD2E92D4}" type="datetimeFigureOut">
              <a:rPr lang="hu-HU" smtClean="0"/>
              <a:pPr/>
              <a:t>2011.02.01.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D901B6B-DBA4-45B4-AC3D-5BEE23A6DF66}" type="slidenum">
              <a:rPr lang="hu-HU" smtClean="0"/>
              <a:pPr/>
              <a:t>‹#›</a:t>
            </a:fld>
            <a:endParaRPr lang="hu-HU"/>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781800" y="381000"/>
            <a:ext cx="1905000" cy="5486400"/>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381000"/>
            <a:ext cx="6248400" cy="5486400"/>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08DCDE75-89FD-47D4-96B5-7D53BD2E92D4}" type="datetimeFigureOut">
              <a:rPr lang="hu-HU" smtClean="0"/>
              <a:pPr/>
              <a:t>2011.02.01.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D901B6B-DBA4-45B4-AC3D-5BEE23A6DF66}" type="slidenum">
              <a:rPr lang="hu-HU" smtClean="0"/>
              <a:pPr/>
              <a:t>‹#›</a:t>
            </a:fld>
            <a:endParaRPr lang="hu-HU"/>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67494"/>
            <a:ext cx="8229600" cy="1399032"/>
          </a:xfrm>
        </p:spPr>
        <p:txBody>
          <a:bodyPr/>
          <a:lstStyle/>
          <a:p>
            <a:r>
              <a:rPr kumimoji="0" lang="hu-HU" smtClean="0"/>
              <a:t>Mintacím szerkesztése</a:t>
            </a:r>
            <a:endParaRPr kumimoji="0" lang="en-US"/>
          </a:p>
        </p:txBody>
      </p:sp>
      <p:sp>
        <p:nvSpPr>
          <p:cNvPr id="3" name="Tartalom helye 2"/>
          <p:cNvSpPr>
            <a:spLocks noGrp="1"/>
          </p:cNvSpPr>
          <p:nvPr>
            <p:ph idx="1"/>
          </p:nvPr>
        </p:nvSpPr>
        <p:spPr>
          <a:xfrm>
            <a:off x="457200" y="1882808"/>
            <a:ext cx="82296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a:xfrm>
            <a:off x="4791456" y="6480048"/>
            <a:ext cx="2133600" cy="301752"/>
          </a:xfrm>
        </p:spPr>
        <p:txBody>
          <a:bodyPr/>
          <a:lstStyle/>
          <a:p>
            <a:fld id="{08DCDE75-89FD-47D4-96B5-7D53BD2E92D4}" type="datetimeFigureOut">
              <a:rPr lang="hu-HU" smtClean="0"/>
              <a:pPr/>
              <a:t>2011.02.01.</a:t>
            </a:fld>
            <a:endParaRPr lang="hu-HU"/>
          </a:p>
        </p:txBody>
      </p:sp>
      <p:sp>
        <p:nvSpPr>
          <p:cNvPr id="5" name="Élőláb helye 4"/>
          <p:cNvSpPr>
            <a:spLocks noGrp="1"/>
          </p:cNvSpPr>
          <p:nvPr>
            <p:ph type="ftr" sz="quarter" idx="11"/>
          </p:nvPr>
        </p:nvSpPr>
        <p:spPr>
          <a:xfrm>
            <a:off x="457200" y="6480969"/>
            <a:ext cx="4260056" cy="300831"/>
          </a:xfrm>
        </p:spPr>
        <p:txBody>
          <a:bodyPr/>
          <a:lstStyle/>
          <a:p>
            <a:endParaRPr lang="hu-HU"/>
          </a:p>
        </p:txBody>
      </p:sp>
      <p:sp>
        <p:nvSpPr>
          <p:cNvPr id="6" name="Dia számának helye 5"/>
          <p:cNvSpPr>
            <a:spLocks noGrp="1"/>
          </p:cNvSpPr>
          <p:nvPr>
            <p:ph type="sldNum" sz="quarter" idx="12"/>
          </p:nvPr>
        </p:nvSpPr>
        <p:spPr/>
        <p:txBody>
          <a:bodyPr/>
          <a:lstStyle/>
          <a:p>
            <a:fld id="{7D901B6B-DBA4-45B4-AC3D-5BEE23A6DF66}" type="slidenum">
              <a:rPr lang="hu-HU" smtClean="0"/>
              <a:pPr/>
              <a:t>‹#›</a:t>
            </a:fld>
            <a:endParaRPr lang="hu-HU"/>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2">
        <a:schemeClr val="bg1"/>
      </p:bgRef>
    </p:bg>
    <p:spTree>
      <p:nvGrpSpPr>
        <p:cNvPr id="1" name=""/>
        <p:cNvGrpSpPr/>
        <p:nvPr/>
      </p:nvGrpSpPr>
      <p:grpSpPr>
        <a:xfrm>
          <a:off x="0" y="0"/>
          <a:ext cx="0" cy="0"/>
          <a:chOff x="0" y="0"/>
          <a:chExt cx="0" cy="0"/>
        </a:xfrm>
      </p:grpSpPr>
      <p:sp>
        <p:nvSpPr>
          <p:cNvPr id="9" name="Derékszögű háromszög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Háromszög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átum helye 3"/>
          <p:cNvSpPr>
            <a:spLocks noGrp="1"/>
          </p:cNvSpPr>
          <p:nvPr>
            <p:ph type="dt" sz="half" idx="10"/>
          </p:nvPr>
        </p:nvSpPr>
        <p:spPr>
          <a:xfrm>
            <a:off x="6955632" y="6477000"/>
            <a:ext cx="2133600" cy="304800"/>
          </a:xfrm>
        </p:spPr>
        <p:txBody>
          <a:bodyPr/>
          <a:lstStyle/>
          <a:p>
            <a:fld id="{08DCDE75-89FD-47D4-96B5-7D53BD2E92D4}" type="datetimeFigureOut">
              <a:rPr lang="hu-HU" smtClean="0"/>
              <a:pPr/>
              <a:t>2011.02.01.</a:t>
            </a:fld>
            <a:endParaRPr lang="hu-HU"/>
          </a:p>
        </p:txBody>
      </p:sp>
      <p:sp>
        <p:nvSpPr>
          <p:cNvPr id="5" name="Élőláb helye 4"/>
          <p:cNvSpPr>
            <a:spLocks noGrp="1"/>
          </p:cNvSpPr>
          <p:nvPr>
            <p:ph type="ftr" sz="quarter" idx="11"/>
          </p:nvPr>
        </p:nvSpPr>
        <p:spPr>
          <a:xfrm>
            <a:off x="2619376" y="6480969"/>
            <a:ext cx="4260056" cy="300831"/>
          </a:xfrm>
        </p:spPr>
        <p:txBody>
          <a:bodyPr/>
          <a:lstStyle/>
          <a:p>
            <a:endParaRPr lang="hu-HU"/>
          </a:p>
        </p:txBody>
      </p:sp>
      <p:sp>
        <p:nvSpPr>
          <p:cNvPr id="6" name="Dia számának helye 5"/>
          <p:cNvSpPr>
            <a:spLocks noGrp="1"/>
          </p:cNvSpPr>
          <p:nvPr>
            <p:ph type="sldNum" sz="quarter" idx="12"/>
          </p:nvPr>
        </p:nvSpPr>
        <p:spPr>
          <a:xfrm>
            <a:off x="8451056" y="809624"/>
            <a:ext cx="502920" cy="300831"/>
          </a:xfrm>
        </p:spPr>
        <p:txBody>
          <a:bodyPr/>
          <a:lstStyle/>
          <a:p>
            <a:fld id="{7D901B6B-DBA4-45B4-AC3D-5BEE23A6DF66}" type="slidenum">
              <a:rPr lang="hu-HU" smtClean="0"/>
              <a:pPr/>
              <a:t>‹#›</a:t>
            </a:fld>
            <a:endParaRPr lang="hu-HU"/>
          </a:p>
        </p:txBody>
      </p:sp>
      <p:cxnSp>
        <p:nvCxnSpPr>
          <p:cNvPr id="11" name="Egyenes összekötő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Egyenes összekötő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Cím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u-HU" smtClean="0"/>
              <a:t>Mintacím szerkesztése</a:t>
            </a:r>
            <a:endParaRPr kumimoji="0" lang="en-US"/>
          </a:p>
        </p:txBody>
      </p:sp>
      <p:sp>
        <p:nvSpPr>
          <p:cNvPr id="3" name="Szöveg hely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marL="0" algn="l">
              <a:defRPr/>
            </a:lvl1pPr>
          </a:lstStyle>
          <a:p>
            <a:r>
              <a:rPr kumimoji="0" lang="hu-HU" smtClean="0"/>
              <a:t>Mintacím szerkesztése</a:t>
            </a:r>
            <a:endParaRPr kumimoji="0" lang="en-US"/>
          </a:p>
        </p:txBody>
      </p:sp>
      <p:sp>
        <p:nvSpPr>
          <p:cNvPr id="3" name="Tartalom helye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4791456" y="6480969"/>
            <a:ext cx="2133600" cy="301752"/>
          </a:xfrm>
        </p:spPr>
        <p:txBody>
          <a:bodyPr/>
          <a:lstStyle/>
          <a:p>
            <a:fld id="{08DCDE75-89FD-47D4-96B5-7D53BD2E92D4}" type="datetimeFigureOut">
              <a:rPr lang="hu-HU" smtClean="0"/>
              <a:pPr/>
              <a:t>2011.02.01.</a:t>
            </a:fld>
            <a:endParaRPr lang="hu-HU"/>
          </a:p>
        </p:txBody>
      </p:sp>
      <p:sp>
        <p:nvSpPr>
          <p:cNvPr id="6" name="Élőláb helye 5"/>
          <p:cNvSpPr>
            <a:spLocks noGrp="1"/>
          </p:cNvSpPr>
          <p:nvPr>
            <p:ph type="ftr" sz="quarter" idx="11"/>
          </p:nvPr>
        </p:nvSpPr>
        <p:spPr>
          <a:xfrm>
            <a:off x="457200" y="6480969"/>
            <a:ext cx="4260056" cy="301752"/>
          </a:xfrm>
        </p:spPr>
        <p:txBody>
          <a:bodyPr/>
          <a:lstStyle/>
          <a:p>
            <a:endParaRPr lang="hu-HU"/>
          </a:p>
        </p:txBody>
      </p:sp>
      <p:sp>
        <p:nvSpPr>
          <p:cNvPr id="7" name="Dia számának helye 6"/>
          <p:cNvSpPr>
            <a:spLocks noGrp="1"/>
          </p:cNvSpPr>
          <p:nvPr>
            <p:ph type="sldNum" sz="quarter" idx="12"/>
          </p:nvPr>
        </p:nvSpPr>
        <p:spPr>
          <a:xfrm>
            <a:off x="7589520" y="6480969"/>
            <a:ext cx="502920" cy="301752"/>
          </a:xfrm>
        </p:spPr>
        <p:txBody>
          <a:bodyPr/>
          <a:lstStyle/>
          <a:p>
            <a:fld id="{7D901B6B-DBA4-45B4-AC3D-5BEE23A6DF66}" type="slidenum">
              <a:rPr lang="hu-HU" smtClean="0"/>
              <a:pPr/>
              <a:t>‹#›</a:t>
            </a:fld>
            <a:endParaRPr lang="hu-HU"/>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u-HU" smtClean="0"/>
              <a:t>Mintacím szerkesztése</a:t>
            </a:r>
            <a:endParaRPr kumimoji="0" lang="en-US"/>
          </a:p>
        </p:txBody>
      </p:sp>
      <p:sp>
        <p:nvSpPr>
          <p:cNvPr id="3" name="Szöveg hely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a:xfrm>
            <a:off x="4791456" y="6480969"/>
            <a:ext cx="2130552" cy="301752"/>
          </a:xfrm>
        </p:spPr>
        <p:txBody>
          <a:bodyPr/>
          <a:lstStyle/>
          <a:p>
            <a:fld id="{08DCDE75-89FD-47D4-96B5-7D53BD2E92D4}" type="datetimeFigureOut">
              <a:rPr lang="hu-HU" smtClean="0"/>
              <a:pPr/>
              <a:t>2011.02.01.</a:t>
            </a:fld>
            <a:endParaRPr lang="hu-HU"/>
          </a:p>
        </p:txBody>
      </p:sp>
      <p:sp>
        <p:nvSpPr>
          <p:cNvPr id="8" name="Élőláb helye 7"/>
          <p:cNvSpPr>
            <a:spLocks noGrp="1"/>
          </p:cNvSpPr>
          <p:nvPr>
            <p:ph type="ftr" sz="quarter" idx="11"/>
          </p:nvPr>
        </p:nvSpPr>
        <p:spPr>
          <a:xfrm>
            <a:off x="457200" y="6480969"/>
            <a:ext cx="4261104" cy="301752"/>
          </a:xfrm>
        </p:spPr>
        <p:txBody>
          <a:bodyPr/>
          <a:lstStyle/>
          <a:p>
            <a:endParaRPr lang="hu-HU"/>
          </a:p>
        </p:txBody>
      </p:sp>
      <p:sp>
        <p:nvSpPr>
          <p:cNvPr id="9" name="Dia számának helye 8"/>
          <p:cNvSpPr>
            <a:spLocks noGrp="1"/>
          </p:cNvSpPr>
          <p:nvPr>
            <p:ph type="sldNum" sz="quarter" idx="12"/>
          </p:nvPr>
        </p:nvSpPr>
        <p:spPr>
          <a:xfrm>
            <a:off x="7589520" y="6483096"/>
            <a:ext cx="502920" cy="301752"/>
          </a:xfrm>
        </p:spPr>
        <p:txBody>
          <a:bodyPr/>
          <a:lstStyle>
            <a:lvl1pPr algn="ctr">
              <a:defRPr/>
            </a:lvl1pPr>
          </a:lstStyle>
          <a:p>
            <a:fld id="{7D901B6B-DBA4-45B4-AC3D-5BEE23A6DF66}"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b="0"/>
            </a:lvl1pPr>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p>
            <a:fld id="{08DCDE75-89FD-47D4-96B5-7D53BD2E92D4}" type="datetimeFigureOut">
              <a:rPr lang="hu-HU" smtClean="0"/>
              <a:pPr/>
              <a:t>2011.02.01.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D901B6B-DBA4-45B4-AC3D-5BEE23A6DF66}" type="slidenum">
              <a:rPr lang="hu-HU" smtClean="0"/>
              <a:pPr/>
              <a:t>‹#›</a:t>
            </a:fld>
            <a:endParaRPr lang="hu-HU"/>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a:xfrm>
            <a:off x="4791456" y="6480969"/>
            <a:ext cx="2133600" cy="301752"/>
          </a:xfrm>
        </p:spPr>
        <p:txBody>
          <a:bodyPr/>
          <a:lstStyle/>
          <a:p>
            <a:fld id="{08DCDE75-89FD-47D4-96B5-7D53BD2E92D4}" type="datetimeFigureOut">
              <a:rPr lang="hu-HU" smtClean="0"/>
              <a:pPr/>
              <a:t>2011.02.01.</a:t>
            </a:fld>
            <a:endParaRPr lang="hu-HU"/>
          </a:p>
        </p:txBody>
      </p:sp>
      <p:sp>
        <p:nvSpPr>
          <p:cNvPr id="3" name="Élőláb helye 2"/>
          <p:cNvSpPr>
            <a:spLocks noGrp="1"/>
          </p:cNvSpPr>
          <p:nvPr>
            <p:ph type="ftr" sz="quarter" idx="11"/>
          </p:nvPr>
        </p:nvSpPr>
        <p:spPr>
          <a:xfrm>
            <a:off x="457200" y="6481890"/>
            <a:ext cx="4260056" cy="300831"/>
          </a:xfrm>
        </p:spPr>
        <p:txBody>
          <a:bodyPr/>
          <a:lstStyle/>
          <a:p>
            <a:endParaRPr lang="hu-HU"/>
          </a:p>
        </p:txBody>
      </p:sp>
      <p:sp>
        <p:nvSpPr>
          <p:cNvPr id="4" name="Dia számának helye 3"/>
          <p:cNvSpPr>
            <a:spLocks noGrp="1"/>
          </p:cNvSpPr>
          <p:nvPr>
            <p:ph type="sldNum" sz="quarter" idx="12"/>
          </p:nvPr>
        </p:nvSpPr>
        <p:spPr>
          <a:xfrm>
            <a:off x="7589520" y="6480969"/>
            <a:ext cx="502920" cy="301752"/>
          </a:xfrm>
        </p:spPr>
        <p:txBody>
          <a:bodyPr/>
          <a:lstStyle/>
          <a:p>
            <a:fld id="{7D901B6B-DBA4-45B4-AC3D-5BEE23A6DF66}" type="slidenum">
              <a:rPr lang="hu-HU" smtClean="0"/>
              <a:pPr/>
              <a:t>‹#›</a:t>
            </a:fld>
            <a:endParaRPr lang="hu-HU"/>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2">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u-HU" smtClean="0"/>
              <a:t>Mintacím szerkesztése</a:t>
            </a:r>
            <a:endParaRPr kumimoji="0" lang="en-US"/>
          </a:p>
        </p:txBody>
      </p:sp>
      <p:sp>
        <p:nvSpPr>
          <p:cNvPr id="3" name="Szöveg hely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4" name="Tartalom helye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6278976" y="6556248"/>
            <a:ext cx="2133600" cy="301752"/>
          </a:xfrm>
        </p:spPr>
        <p:txBody>
          <a:bodyPr/>
          <a:lstStyle>
            <a:lvl1pPr>
              <a:defRPr sz="900"/>
            </a:lvl1pPr>
          </a:lstStyle>
          <a:p>
            <a:fld id="{08DCDE75-89FD-47D4-96B5-7D53BD2E92D4}" type="datetimeFigureOut">
              <a:rPr lang="hu-HU" smtClean="0"/>
              <a:pPr/>
              <a:t>2011.02.01.</a:t>
            </a:fld>
            <a:endParaRPr lang="hu-HU"/>
          </a:p>
        </p:txBody>
      </p:sp>
      <p:sp>
        <p:nvSpPr>
          <p:cNvPr id="6" name="Élőláb helye 5"/>
          <p:cNvSpPr>
            <a:spLocks noGrp="1"/>
          </p:cNvSpPr>
          <p:nvPr>
            <p:ph type="ftr" sz="quarter" idx="11"/>
          </p:nvPr>
        </p:nvSpPr>
        <p:spPr>
          <a:xfrm>
            <a:off x="1135856" y="6556248"/>
            <a:ext cx="5143120" cy="301752"/>
          </a:xfrm>
        </p:spPr>
        <p:txBody>
          <a:bodyPr/>
          <a:lstStyle>
            <a:lvl1pPr>
              <a:defRPr sz="900"/>
            </a:lvl1pPr>
          </a:lstStyle>
          <a:p>
            <a:endParaRPr lang="hu-HU"/>
          </a:p>
        </p:txBody>
      </p:sp>
      <p:sp>
        <p:nvSpPr>
          <p:cNvPr id="7" name="Dia számának helye 6"/>
          <p:cNvSpPr>
            <a:spLocks noGrp="1"/>
          </p:cNvSpPr>
          <p:nvPr>
            <p:ph type="sldNum" sz="quarter" idx="12"/>
          </p:nvPr>
        </p:nvSpPr>
        <p:spPr>
          <a:xfrm>
            <a:off x="8410576" y="6556248"/>
            <a:ext cx="502920" cy="301752"/>
          </a:xfrm>
        </p:spPr>
        <p:txBody>
          <a:bodyPr/>
          <a:lstStyle>
            <a:lvl1pPr>
              <a:defRPr sz="900"/>
            </a:lvl1pPr>
          </a:lstStyle>
          <a:p>
            <a:fld id="{7D901B6B-DBA4-45B4-AC3D-5BEE23A6DF66}"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2">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u-HU" smtClean="0"/>
              <a:t>Mintacím szerkesztése</a:t>
            </a:r>
            <a:endParaRPr kumimoji="0" lang="en-US"/>
          </a:p>
        </p:txBody>
      </p:sp>
      <p:sp>
        <p:nvSpPr>
          <p:cNvPr id="3" name="Kép hely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u-HU" smtClean="0"/>
              <a:t>Kép beszúrásához kattintson az ikonra</a:t>
            </a:r>
            <a:endParaRPr kumimoji="0" lang="en-US" dirty="0"/>
          </a:p>
        </p:txBody>
      </p:sp>
      <p:sp>
        <p:nvSpPr>
          <p:cNvPr id="4" name="Szöveg hely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átum helye 4"/>
          <p:cNvSpPr>
            <a:spLocks noGrp="1"/>
          </p:cNvSpPr>
          <p:nvPr>
            <p:ph type="dt" sz="half" idx="10"/>
          </p:nvPr>
        </p:nvSpPr>
        <p:spPr>
          <a:xfrm>
            <a:off x="6108192" y="6556248"/>
            <a:ext cx="2103120" cy="301752"/>
          </a:xfrm>
        </p:spPr>
        <p:txBody>
          <a:bodyPr/>
          <a:lstStyle>
            <a:lvl1pPr>
              <a:defRPr sz="900"/>
            </a:lvl1pPr>
          </a:lstStyle>
          <a:p>
            <a:fld id="{08DCDE75-89FD-47D4-96B5-7D53BD2E92D4}" type="datetimeFigureOut">
              <a:rPr lang="hu-HU" smtClean="0"/>
              <a:pPr/>
              <a:t>2011.02.01.</a:t>
            </a:fld>
            <a:endParaRPr lang="hu-HU"/>
          </a:p>
        </p:txBody>
      </p:sp>
      <p:sp>
        <p:nvSpPr>
          <p:cNvPr id="6" name="Élőláb helye 5"/>
          <p:cNvSpPr>
            <a:spLocks noGrp="1"/>
          </p:cNvSpPr>
          <p:nvPr>
            <p:ph type="ftr" sz="quarter" idx="11"/>
          </p:nvPr>
        </p:nvSpPr>
        <p:spPr>
          <a:xfrm>
            <a:off x="1170432" y="6557169"/>
            <a:ext cx="4948072" cy="301752"/>
          </a:xfrm>
        </p:spPr>
        <p:txBody>
          <a:bodyPr/>
          <a:lstStyle>
            <a:lvl1pPr>
              <a:defRPr sz="900"/>
            </a:lvl1pPr>
          </a:lstStyle>
          <a:p>
            <a:endParaRPr lang="hu-HU"/>
          </a:p>
        </p:txBody>
      </p:sp>
      <p:sp>
        <p:nvSpPr>
          <p:cNvPr id="7" name="Dia számának helye 6"/>
          <p:cNvSpPr>
            <a:spLocks noGrp="1"/>
          </p:cNvSpPr>
          <p:nvPr>
            <p:ph type="sldNum" sz="quarter" idx="12"/>
          </p:nvPr>
        </p:nvSpPr>
        <p:spPr>
          <a:xfrm>
            <a:off x="8217192" y="6556248"/>
            <a:ext cx="365760" cy="301752"/>
          </a:xfrm>
        </p:spPr>
        <p:txBody>
          <a:bodyPr/>
          <a:lstStyle>
            <a:lvl1pPr algn="ctr">
              <a:defRPr sz="900"/>
            </a:lvl1pPr>
          </a:lstStyle>
          <a:p>
            <a:fld id="{7D901B6B-DBA4-45B4-AC3D-5BEE23A6DF66}" type="slidenum">
              <a:rPr lang="hu-HU" smtClean="0"/>
              <a:pPr/>
              <a:t>‹#›</a:t>
            </a:fld>
            <a:endParaRPr lang="hu-HU"/>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erékszögű háromszög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Egyenes összekötő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Egyenes összekötő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Cím helye 21"/>
          <p:cNvSpPr>
            <a:spLocks noGrp="1"/>
          </p:cNvSpPr>
          <p:nvPr>
            <p:ph type="title"/>
          </p:nvPr>
        </p:nvSpPr>
        <p:spPr>
          <a:xfrm>
            <a:off x="457200" y="267494"/>
            <a:ext cx="8229600" cy="1399032"/>
          </a:xfrm>
          <a:prstGeom prst="rect">
            <a:avLst/>
          </a:prstGeom>
        </p:spPr>
        <p:txBody>
          <a:bodyPr vert="horz" anchor="ctr">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8DCDE75-89FD-47D4-96B5-7D53BD2E92D4}" type="datetimeFigureOut">
              <a:rPr lang="hu-HU" smtClean="0"/>
              <a:pPr/>
              <a:t>2011.02.01.</a:t>
            </a:fld>
            <a:endParaRPr lang="hu-HU"/>
          </a:p>
        </p:txBody>
      </p:sp>
      <p:sp>
        <p:nvSpPr>
          <p:cNvPr id="3" name="Élőláb hely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u-HU"/>
          </a:p>
        </p:txBody>
      </p:sp>
      <p:sp>
        <p:nvSpPr>
          <p:cNvPr id="23" name="Dia számának hely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D901B6B-DBA4-45B4-AC3D-5BEE23A6DF66}" type="slidenum">
              <a:rPr lang="hu-HU" smtClean="0"/>
              <a:pPr/>
              <a:t>‹#›</a:t>
            </a:fld>
            <a:endParaRPr lang="hu-HU"/>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newsflash/>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Autofit/>
          </a:bodyPr>
          <a:lstStyle/>
          <a:p>
            <a:r>
              <a:rPr lang="hu-HU" sz="5000" dirty="0" smtClean="0"/>
              <a:t>Közösségi portálok használata</a:t>
            </a:r>
            <a:endParaRPr lang="hu-HU" sz="5000" dirty="0"/>
          </a:p>
        </p:txBody>
      </p:sp>
      <p:sp>
        <p:nvSpPr>
          <p:cNvPr id="3" name="Alcím 2"/>
          <p:cNvSpPr>
            <a:spLocks noGrp="1"/>
          </p:cNvSpPr>
          <p:nvPr>
            <p:ph type="subTitle" idx="1"/>
          </p:nvPr>
        </p:nvSpPr>
        <p:spPr/>
        <p:txBody>
          <a:bodyPr>
            <a:normAutofit fontScale="92500" lnSpcReduction="10000"/>
          </a:bodyPr>
          <a:lstStyle/>
          <a:p>
            <a:r>
              <a:rPr lang="hu-HU" dirty="0" smtClean="0"/>
              <a:t>Készítette: Freund Szimonetta</a:t>
            </a:r>
            <a:br>
              <a:rPr lang="hu-HU" dirty="0" smtClean="0"/>
            </a:br>
            <a:r>
              <a:rPr lang="hu-HU" dirty="0" smtClean="0"/>
              <a:t>Felkészítő tanár: </a:t>
            </a:r>
            <a:r>
              <a:rPr lang="hu-HU" dirty="0" err="1" smtClean="0"/>
              <a:t>Husekné</a:t>
            </a:r>
            <a:r>
              <a:rPr lang="hu-HU" dirty="0" smtClean="0"/>
              <a:t> Szabó Ildikó</a:t>
            </a:r>
            <a:br>
              <a:rPr lang="hu-HU" dirty="0" smtClean="0"/>
            </a:br>
            <a:r>
              <a:rPr lang="hu-HU" dirty="0" smtClean="0"/>
              <a:t>Iskola:</a:t>
            </a:r>
            <a:r>
              <a:rPr lang="hu-HU" dirty="0" err="1" smtClean="0"/>
              <a:t>Türr</a:t>
            </a:r>
            <a:r>
              <a:rPr lang="hu-HU" dirty="0" smtClean="0"/>
              <a:t> István Gimnázium és Kollégium</a:t>
            </a:r>
            <a:br>
              <a:rPr lang="hu-HU" dirty="0" smtClean="0"/>
            </a:br>
            <a:r>
              <a:rPr lang="hu-HU" dirty="0" smtClean="0"/>
              <a:t>Cím: 8500 Pápa, Fő u. 10.</a:t>
            </a:r>
            <a:endParaRPr lang="hu-HU" dirty="0"/>
          </a:p>
        </p:txBody>
      </p:sp>
      <p:pic>
        <p:nvPicPr>
          <p:cNvPr id="100354" name="Picture 2" descr="http://www.oznet.ksu.edu/DesktopModules/IM.aspx?I=2810&amp;M=0"/>
          <p:cNvPicPr>
            <a:picLocks noChangeAspect="1" noChangeArrowheads="1"/>
          </p:cNvPicPr>
          <p:nvPr/>
        </p:nvPicPr>
        <p:blipFill>
          <a:blip r:embed="rId2"/>
          <a:srcRect/>
          <a:stretch>
            <a:fillRect/>
          </a:stretch>
        </p:blipFill>
        <p:spPr bwMode="auto">
          <a:xfrm>
            <a:off x="571472" y="3500438"/>
            <a:ext cx="3214710" cy="3214710"/>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12" presetClass="entr" presetSubtype="4" fill="hold" grpId="0" nodeType="afterEffect">
                                  <p:stCondLst>
                                    <p:cond delay="0"/>
                                  </p:stCondLst>
                                  <p:iterate type="wd">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500"/>
                                        <p:tgtEl>
                                          <p:spTgt spid="3">
                                            <p:txEl>
                                              <p:pRg st="0" end="0"/>
                                            </p:txEl>
                                          </p:spTgt>
                                        </p:tgtEl>
                                      </p:cBhvr>
                                    </p:animEffect>
                                  </p:childTnLst>
                                </p:cTn>
                              </p:par>
                            </p:childTnLst>
                          </p:cTn>
                        </p:par>
                        <p:par>
                          <p:cTn id="12" fill="hold">
                            <p:stCondLst>
                              <p:cond delay="2200"/>
                            </p:stCondLst>
                            <p:childTnLst>
                              <p:par>
                                <p:cTn id="13" presetID="2" presetClass="entr" presetSubtype="4" fill="hold" nodeType="afterEffect">
                                  <p:stCondLst>
                                    <p:cond delay="0"/>
                                  </p:stCondLst>
                                  <p:childTnLst>
                                    <p:set>
                                      <p:cBhvr>
                                        <p:cTn id="14" dur="1" fill="hold">
                                          <p:stCondLst>
                                            <p:cond delay="0"/>
                                          </p:stCondLst>
                                        </p:cTn>
                                        <p:tgtEl>
                                          <p:spTgt spid="100354"/>
                                        </p:tgtEl>
                                        <p:attrNameLst>
                                          <p:attrName>style.visibility</p:attrName>
                                        </p:attrNameLst>
                                      </p:cBhvr>
                                      <p:to>
                                        <p:strVal val="visible"/>
                                      </p:to>
                                    </p:set>
                                    <p:anim calcmode="lin" valueType="num">
                                      <p:cBhvr additive="base">
                                        <p:cTn id="15" dur="500" fill="hold"/>
                                        <p:tgtEl>
                                          <p:spTgt spid="100354"/>
                                        </p:tgtEl>
                                        <p:attrNameLst>
                                          <p:attrName>ppt_x</p:attrName>
                                        </p:attrNameLst>
                                      </p:cBhvr>
                                      <p:tavLst>
                                        <p:tav tm="0">
                                          <p:val>
                                            <p:strVal val="#ppt_x"/>
                                          </p:val>
                                        </p:tav>
                                        <p:tav tm="100000">
                                          <p:val>
                                            <p:strVal val="#ppt_x"/>
                                          </p:val>
                                        </p:tav>
                                      </p:tavLst>
                                    </p:anim>
                                    <p:anim calcmode="lin" valueType="num">
                                      <p:cBhvr additive="base">
                                        <p:cTn id="16" dur="500" fill="hold"/>
                                        <p:tgtEl>
                                          <p:spTgt spid="1003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85720" y="500042"/>
            <a:ext cx="8358246" cy="2123658"/>
          </a:xfrm>
          <a:prstGeom prst="rect">
            <a:avLst/>
          </a:prstGeom>
        </p:spPr>
        <p:txBody>
          <a:bodyPr wrap="square">
            <a:spAutoFit/>
          </a:bodyPr>
          <a:lstStyle/>
          <a:p>
            <a:r>
              <a:rPr lang="hu-HU" sz="2400" dirty="0" smtClean="0"/>
              <a:t>Legutoljára a függőségek közül az </a:t>
            </a:r>
            <a:r>
              <a:rPr lang="hu-HU" sz="3600" b="1" dirty="0" smtClean="0"/>
              <a:t>internetfüggőség</a:t>
            </a:r>
            <a:r>
              <a:rPr lang="hu-HU" sz="2400" dirty="0" smtClean="0"/>
              <a:t>et szeretném kiemelni. </a:t>
            </a:r>
            <a:endParaRPr lang="hu-HU" sz="2400" dirty="0" smtClean="0"/>
          </a:p>
          <a:p>
            <a:r>
              <a:rPr lang="hu-HU" sz="2400" dirty="0" smtClean="0"/>
              <a:t>Ma </a:t>
            </a:r>
            <a:r>
              <a:rPr lang="hu-HU" sz="2400" dirty="0" smtClean="0"/>
              <a:t>már vannak olyan emberek, akik az internethez igazítják a napirendjüket és állandóan ezeken a közösségi portálokon vannak.</a:t>
            </a:r>
            <a:endParaRPr lang="hu-HU" sz="2400" dirty="0"/>
          </a:p>
        </p:txBody>
      </p:sp>
      <p:pic>
        <p:nvPicPr>
          <p:cNvPr id="119810" name="Picture 2" descr="http://t1.gstatic.com/images?q=tbn:ANd9GcQ0gu2tOE45sF-d4PtUEKROQvIC5s1RBVIrh2Om0XsuBungkAZP&amp;t=1"/>
          <p:cNvPicPr>
            <a:picLocks noChangeAspect="1" noChangeArrowheads="1"/>
          </p:cNvPicPr>
          <p:nvPr/>
        </p:nvPicPr>
        <p:blipFill>
          <a:blip r:embed="rId2"/>
          <a:srcRect/>
          <a:stretch>
            <a:fillRect/>
          </a:stretch>
        </p:blipFill>
        <p:spPr bwMode="auto">
          <a:xfrm>
            <a:off x="571472" y="3214686"/>
            <a:ext cx="5000660" cy="2835947"/>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par>
                                <p:cTn id="8" presetID="30" presetClass="entr" presetSubtype="0" fill="hold" nodeType="withEffect">
                                  <p:stCondLst>
                                    <p:cond delay="0"/>
                                  </p:stCondLst>
                                  <p:childTnLst>
                                    <p:set>
                                      <p:cBhvr>
                                        <p:cTn id="9" dur="1" fill="hold">
                                          <p:stCondLst>
                                            <p:cond delay="0"/>
                                          </p:stCondLst>
                                        </p:cTn>
                                        <p:tgtEl>
                                          <p:spTgt spid="119810"/>
                                        </p:tgtEl>
                                        <p:attrNameLst>
                                          <p:attrName>style.visibility</p:attrName>
                                        </p:attrNameLst>
                                      </p:cBhvr>
                                      <p:to>
                                        <p:strVal val="visible"/>
                                      </p:to>
                                    </p:set>
                                    <p:animEffect transition="in" filter="fade">
                                      <p:cBhvr>
                                        <p:cTn id="10" dur="800" decel="100000"/>
                                        <p:tgtEl>
                                          <p:spTgt spid="119810"/>
                                        </p:tgtEl>
                                      </p:cBhvr>
                                    </p:animEffect>
                                    <p:anim calcmode="lin" valueType="num">
                                      <p:cBhvr>
                                        <p:cTn id="11" dur="800" decel="100000" fill="hold"/>
                                        <p:tgtEl>
                                          <p:spTgt spid="119810"/>
                                        </p:tgtEl>
                                        <p:attrNameLst>
                                          <p:attrName>style.rotation</p:attrName>
                                        </p:attrNameLst>
                                      </p:cBhvr>
                                      <p:tavLst>
                                        <p:tav tm="0">
                                          <p:val>
                                            <p:fltVal val="-90"/>
                                          </p:val>
                                        </p:tav>
                                        <p:tav tm="100000">
                                          <p:val>
                                            <p:fltVal val="0"/>
                                          </p:val>
                                        </p:tav>
                                      </p:tavLst>
                                    </p:anim>
                                    <p:anim calcmode="lin" valueType="num">
                                      <p:cBhvr>
                                        <p:cTn id="12" dur="800" decel="100000" fill="hold"/>
                                        <p:tgtEl>
                                          <p:spTgt spid="119810"/>
                                        </p:tgtEl>
                                        <p:attrNameLst>
                                          <p:attrName>ppt_x</p:attrName>
                                        </p:attrNameLst>
                                      </p:cBhvr>
                                      <p:tavLst>
                                        <p:tav tm="0">
                                          <p:val>
                                            <p:strVal val="#ppt_x+0.4"/>
                                          </p:val>
                                        </p:tav>
                                        <p:tav tm="100000">
                                          <p:val>
                                            <p:strVal val="#ppt_x-0.05"/>
                                          </p:val>
                                        </p:tav>
                                      </p:tavLst>
                                    </p:anim>
                                    <p:anim calcmode="lin" valueType="num">
                                      <p:cBhvr>
                                        <p:cTn id="13" dur="800" decel="100000" fill="hold"/>
                                        <p:tgtEl>
                                          <p:spTgt spid="119810"/>
                                        </p:tgtEl>
                                        <p:attrNameLst>
                                          <p:attrName>ppt_y</p:attrName>
                                        </p:attrNameLst>
                                      </p:cBhvr>
                                      <p:tavLst>
                                        <p:tav tm="0">
                                          <p:val>
                                            <p:strVal val="#ppt_y-0.4"/>
                                          </p:val>
                                        </p:tav>
                                        <p:tav tm="100000">
                                          <p:val>
                                            <p:strVal val="#ppt_y+0.1"/>
                                          </p:val>
                                        </p:tav>
                                      </p:tavLst>
                                    </p:anim>
                                    <p:anim calcmode="lin" valueType="num">
                                      <p:cBhvr>
                                        <p:cTn id="14" dur="200" accel="100000" fill="hold">
                                          <p:stCondLst>
                                            <p:cond delay="800"/>
                                          </p:stCondLst>
                                        </p:cTn>
                                        <p:tgtEl>
                                          <p:spTgt spid="119810"/>
                                        </p:tgtEl>
                                        <p:attrNameLst>
                                          <p:attrName>ppt_x</p:attrName>
                                        </p:attrNameLst>
                                      </p:cBhvr>
                                      <p:tavLst>
                                        <p:tav tm="0">
                                          <p:val>
                                            <p:strVal val="#ppt_x-0.05"/>
                                          </p:val>
                                        </p:tav>
                                        <p:tav tm="100000">
                                          <p:val>
                                            <p:strVal val="#ppt_x"/>
                                          </p:val>
                                        </p:tav>
                                      </p:tavLst>
                                    </p:anim>
                                    <p:anim calcmode="lin" valueType="num">
                                      <p:cBhvr>
                                        <p:cTn id="15" dur="200" accel="100000" fill="hold">
                                          <p:stCondLst>
                                            <p:cond delay="800"/>
                                          </p:stCondLst>
                                        </p:cTn>
                                        <p:tgtEl>
                                          <p:spTgt spid="1198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57158" y="285728"/>
            <a:ext cx="6429420" cy="5386090"/>
          </a:xfrm>
          <a:prstGeom prst="rect">
            <a:avLst/>
          </a:prstGeom>
          <a:noFill/>
        </p:spPr>
        <p:txBody>
          <a:bodyPr wrap="square" rtlCol="0">
            <a:spAutoFit/>
          </a:bodyPr>
          <a:lstStyle/>
          <a:p>
            <a:pPr>
              <a:spcBef>
                <a:spcPts val="1200"/>
              </a:spcBef>
              <a:spcAft>
                <a:spcPts val="1200"/>
              </a:spcAft>
            </a:pPr>
            <a:r>
              <a:rPr lang="hu-HU" sz="2200" b="1" dirty="0" smtClean="0"/>
              <a:t>A függőség </a:t>
            </a:r>
            <a:r>
              <a:rPr lang="hu-HU" sz="2200" b="1" dirty="0" smtClean="0"/>
              <a:t>jelei:</a:t>
            </a:r>
          </a:p>
          <a:p>
            <a:pPr>
              <a:spcBef>
                <a:spcPts val="1200"/>
              </a:spcBef>
              <a:spcAft>
                <a:spcPts val="600"/>
              </a:spcAft>
            </a:pPr>
            <a:r>
              <a:rPr lang="hu-HU" sz="2200" dirty="0" smtClean="0"/>
              <a:t>• </a:t>
            </a:r>
            <a:r>
              <a:rPr lang="hu-HU" sz="2200" dirty="0" smtClean="0"/>
              <a:t> Hogyha mindig több időt töltesz a monitor előtt, mint azt korábban </a:t>
            </a:r>
            <a:r>
              <a:rPr lang="hu-HU" sz="2200" dirty="0" smtClean="0"/>
              <a:t>elhatároztad</a:t>
            </a:r>
          </a:p>
          <a:p>
            <a:pPr>
              <a:spcBef>
                <a:spcPts val="1200"/>
              </a:spcBef>
              <a:spcAft>
                <a:spcPts val="600"/>
              </a:spcAft>
            </a:pPr>
            <a:r>
              <a:rPr lang="hu-HU" sz="2200" dirty="0" smtClean="0"/>
              <a:t>•</a:t>
            </a:r>
            <a:r>
              <a:rPr lang="hu-HU" sz="2200" dirty="0" smtClean="0"/>
              <a:t> Ha nem jutsz fel egy ideig a világhálóra, ingerültté, vagy levertté </a:t>
            </a:r>
            <a:r>
              <a:rPr lang="hu-HU" sz="2200" dirty="0" smtClean="0"/>
              <a:t>válsz</a:t>
            </a:r>
          </a:p>
          <a:p>
            <a:pPr>
              <a:spcBef>
                <a:spcPts val="1200"/>
              </a:spcBef>
              <a:spcAft>
                <a:spcPts val="600"/>
              </a:spcAft>
            </a:pPr>
            <a:r>
              <a:rPr lang="hu-HU" sz="2200" dirty="0" smtClean="0"/>
              <a:t>•</a:t>
            </a:r>
            <a:r>
              <a:rPr lang="hu-HU" sz="2200" dirty="0" smtClean="0"/>
              <a:t> Lassan már az ebédet sem családi körben, hanem a monitor előtt fogyasztod </a:t>
            </a:r>
            <a:r>
              <a:rPr lang="hu-HU" sz="2200" dirty="0" smtClean="0"/>
              <a:t>el</a:t>
            </a:r>
          </a:p>
          <a:p>
            <a:pPr>
              <a:spcBef>
                <a:spcPts val="1200"/>
              </a:spcBef>
              <a:spcAft>
                <a:spcPts val="600"/>
              </a:spcAft>
            </a:pPr>
            <a:r>
              <a:rPr lang="hu-HU" sz="2200" dirty="0" smtClean="0"/>
              <a:t>•</a:t>
            </a:r>
            <a:r>
              <a:rPr lang="hu-HU" sz="2200" dirty="0" smtClean="0"/>
              <a:t> Könnyen elveszíted az időérzékedet, ha leülsz a monitor elé, az órák is csak perceknek </a:t>
            </a:r>
            <a:r>
              <a:rPr lang="hu-HU" sz="2200" dirty="0" smtClean="0"/>
              <a:t>tűnnek</a:t>
            </a:r>
          </a:p>
          <a:p>
            <a:pPr>
              <a:spcBef>
                <a:spcPts val="1200"/>
              </a:spcBef>
              <a:spcAft>
                <a:spcPts val="600"/>
              </a:spcAft>
            </a:pPr>
            <a:r>
              <a:rPr lang="hu-HU" sz="2200" dirty="0" smtClean="0"/>
              <a:t>•</a:t>
            </a:r>
            <a:r>
              <a:rPr lang="hu-HU" sz="2200" dirty="0" smtClean="0"/>
              <a:t> Környezeted, családod és barátaid teljesen elhanyagolod</a:t>
            </a:r>
            <a:endParaRPr lang="hu-HU" sz="2200" dirty="0"/>
          </a:p>
        </p:txBody>
      </p:sp>
      <p:sp>
        <p:nvSpPr>
          <p:cNvPr id="3" name="Szövegdoboz 2"/>
          <p:cNvSpPr txBox="1"/>
          <p:nvPr/>
        </p:nvSpPr>
        <p:spPr>
          <a:xfrm>
            <a:off x="214282" y="5657671"/>
            <a:ext cx="8286808" cy="1200329"/>
          </a:xfrm>
          <a:prstGeom prst="rect">
            <a:avLst/>
          </a:prstGeom>
          <a:noFill/>
        </p:spPr>
        <p:txBody>
          <a:bodyPr wrap="square" rtlCol="0">
            <a:spAutoFit/>
          </a:bodyPr>
          <a:lstStyle/>
          <a:p>
            <a:pPr algn="ctr"/>
            <a:r>
              <a:rPr lang="hu-HU" sz="3600" dirty="0" smtClean="0">
                <a:solidFill>
                  <a:srgbClr val="FF0000"/>
                </a:solidFill>
              </a:rPr>
              <a:t>Az internetfüggőség is betegség, ha észleled a tüneteket, menj orvoshoz.</a:t>
            </a:r>
            <a:endParaRPr lang="hu-HU" sz="3600" dirty="0">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par>
                                <p:cTn id="8" presetID="3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800" decel="100000"/>
                                        <p:tgtEl>
                                          <p:spTgt spid="3"/>
                                        </p:tgtEl>
                                      </p:cBhvr>
                                    </p:animEffect>
                                    <p:anim calcmode="lin" valueType="num">
                                      <p:cBhvr>
                                        <p:cTn id="11" dur="800" decel="100000" fill="hold"/>
                                        <p:tgtEl>
                                          <p:spTgt spid="3"/>
                                        </p:tgtEl>
                                        <p:attrNameLst>
                                          <p:attrName>style.rotation</p:attrName>
                                        </p:attrNameLst>
                                      </p:cBhvr>
                                      <p:tavLst>
                                        <p:tav tm="0">
                                          <p:val>
                                            <p:fltVal val="-90"/>
                                          </p:val>
                                        </p:tav>
                                        <p:tav tm="100000">
                                          <p:val>
                                            <p:fltVal val="0"/>
                                          </p:val>
                                        </p:tav>
                                      </p:tavLst>
                                    </p:anim>
                                    <p:anim calcmode="lin" valueType="num">
                                      <p:cBhvr>
                                        <p:cTn id="12" dur="800" decel="100000" fill="hold"/>
                                        <p:tgtEl>
                                          <p:spTgt spid="3"/>
                                        </p:tgtEl>
                                        <p:attrNameLst>
                                          <p:attrName>ppt_x</p:attrName>
                                        </p:attrNameLst>
                                      </p:cBhvr>
                                      <p:tavLst>
                                        <p:tav tm="0">
                                          <p:val>
                                            <p:strVal val="#ppt_x+0.4"/>
                                          </p:val>
                                        </p:tav>
                                        <p:tav tm="100000">
                                          <p:val>
                                            <p:strVal val="#ppt_x-0.05"/>
                                          </p:val>
                                        </p:tav>
                                      </p:tavLst>
                                    </p:anim>
                                    <p:anim calcmode="lin" valueType="num">
                                      <p:cBhvr>
                                        <p:cTn id="13" dur="800" decel="100000" fill="hold"/>
                                        <p:tgtEl>
                                          <p:spTgt spid="3"/>
                                        </p:tgtEl>
                                        <p:attrNameLst>
                                          <p:attrName>ppt_y</p:attrName>
                                        </p:attrNameLst>
                                      </p:cBhvr>
                                      <p:tavLst>
                                        <p:tav tm="0">
                                          <p:val>
                                            <p:strVal val="#ppt_y-0.4"/>
                                          </p:val>
                                        </p:tav>
                                        <p:tav tm="100000">
                                          <p:val>
                                            <p:strVal val="#ppt_y+0.1"/>
                                          </p:val>
                                        </p:tav>
                                      </p:tavLst>
                                    </p:anim>
                                    <p:anim calcmode="lin" valueType="num">
                                      <p:cBhvr>
                                        <p:cTn id="14"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5"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357422" y="357166"/>
            <a:ext cx="4584909" cy="6063198"/>
          </a:xfrm>
          <a:prstGeom prst="rect">
            <a:avLst/>
          </a:prstGeom>
          <a:noFill/>
        </p:spPr>
        <p:txBody>
          <a:bodyPr wrap="none" rtlCol="0">
            <a:spAutoFit/>
          </a:bodyPr>
          <a:lstStyle/>
          <a:p>
            <a:r>
              <a:rPr lang="hu-HU" sz="3600" b="1" dirty="0" smtClean="0">
                <a:solidFill>
                  <a:schemeClr val="accent2">
                    <a:lumMod val="60000"/>
                    <a:lumOff val="40000"/>
                  </a:schemeClr>
                </a:solidFill>
              </a:rPr>
              <a:t>Források:</a:t>
            </a:r>
          </a:p>
          <a:p>
            <a:pPr>
              <a:buFont typeface="Arial" pitchFamily="34" charset="0"/>
              <a:buChar char="•"/>
            </a:pPr>
            <a:r>
              <a:rPr lang="hu-HU" sz="3200" dirty="0" err="1" smtClean="0"/>
              <a:t>maverick.freeblog.hu</a:t>
            </a:r>
            <a:endParaRPr lang="hu-HU" sz="3200" dirty="0" smtClean="0"/>
          </a:p>
          <a:p>
            <a:pPr>
              <a:buFont typeface="Arial" pitchFamily="34" charset="0"/>
              <a:buChar char="•"/>
            </a:pPr>
            <a:r>
              <a:rPr lang="hu-HU" sz="3200" dirty="0" err="1" smtClean="0"/>
              <a:t>socialtimes.hu</a:t>
            </a:r>
            <a:endParaRPr lang="hu-HU" sz="3200" dirty="0" smtClean="0"/>
          </a:p>
          <a:p>
            <a:pPr>
              <a:buFont typeface="Arial" pitchFamily="34" charset="0"/>
              <a:buChar char="•"/>
            </a:pPr>
            <a:r>
              <a:rPr lang="hu-HU" sz="3200" dirty="0" err="1" smtClean="0"/>
              <a:t>pink.hu</a:t>
            </a:r>
            <a:endParaRPr lang="hu-HU" sz="3200" dirty="0" smtClean="0"/>
          </a:p>
          <a:p>
            <a:pPr>
              <a:buFont typeface="Arial" pitchFamily="34" charset="0"/>
              <a:buChar char="•"/>
            </a:pPr>
            <a:r>
              <a:rPr lang="hu-HU" sz="3200" dirty="0" err="1" smtClean="0"/>
              <a:t>infovilag.hu</a:t>
            </a:r>
            <a:endParaRPr lang="hu-HU" sz="3200" dirty="0" smtClean="0"/>
          </a:p>
          <a:p>
            <a:pPr>
              <a:buFont typeface="Arial" pitchFamily="34" charset="0"/>
              <a:buChar char="•"/>
            </a:pPr>
            <a:r>
              <a:rPr lang="hu-HU" sz="3200" dirty="0" err="1" smtClean="0"/>
              <a:t>generalmedia.hu</a:t>
            </a:r>
            <a:endParaRPr lang="hu-HU" sz="3200" dirty="0" smtClean="0"/>
          </a:p>
          <a:p>
            <a:pPr>
              <a:buFont typeface="Arial" pitchFamily="34" charset="0"/>
              <a:buChar char="•"/>
            </a:pPr>
            <a:r>
              <a:rPr lang="hu-HU" sz="3200" dirty="0" err="1" smtClean="0"/>
              <a:t>hotdog.hu</a:t>
            </a:r>
            <a:endParaRPr lang="hu-HU" sz="3200" dirty="0" smtClean="0"/>
          </a:p>
          <a:p>
            <a:pPr>
              <a:buFont typeface="Arial" pitchFamily="34" charset="0"/>
              <a:buChar char="•"/>
            </a:pPr>
            <a:r>
              <a:rPr lang="hu-HU" sz="3200" dirty="0" err="1" smtClean="0"/>
              <a:t>lepeselony.blog.hu</a:t>
            </a:r>
            <a:endParaRPr lang="hu-HU" sz="3200" dirty="0" smtClean="0"/>
          </a:p>
          <a:p>
            <a:pPr>
              <a:buFont typeface="Arial" pitchFamily="34" charset="0"/>
              <a:buChar char="•"/>
            </a:pPr>
            <a:r>
              <a:rPr lang="hu-HU" sz="3200" dirty="0" err="1" smtClean="0"/>
              <a:t>mollythornberg.com</a:t>
            </a:r>
            <a:endParaRPr lang="hu-HU" sz="3200" dirty="0" smtClean="0"/>
          </a:p>
          <a:p>
            <a:pPr>
              <a:buFont typeface="Arial" pitchFamily="34" charset="0"/>
              <a:buChar char="•"/>
            </a:pPr>
            <a:r>
              <a:rPr lang="hu-HU" sz="3200" dirty="0" err="1" smtClean="0"/>
              <a:t>pink.ize.hu</a:t>
            </a:r>
            <a:endParaRPr lang="hu-HU" sz="3200" dirty="0" smtClean="0"/>
          </a:p>
          <a:p>
            <a:pPr>
              <a:buFont typeface="Arial" pitchFamily="34" charset="0"/>
              <a:buChar char="•"/>
            </a:pPr>
            <a:r>
              <a:rPr lang="hu-HU" sz="3200" dirty="0" err="1" smtClean="0"/>
              <a:t>bitport.hu</a:t>
            </a:r>
            <a:endParaRPr lang="hu-HU" sz="3200" dirty="0" smtClean="0"/>
          </a:p>
          <a:p>
            <a:pPr>
              <a:buFont typeface="Arial" pitchFamily="34" charset="0"/>
              <a:buChar char="•"/>
            </a:pPr>
            <a:r>
              <a:rPr lang="hu-HU" sz="3200" dirty="0" err="1" smtClean="0"/>
              <a:t>nagybanya.ro</a:t>
            </a:r>
            <a:endParaRPr lang="hu-HU" sz="32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Kép 8" descr="2010_09_06_iwiw_logo.png"/>
          <p:cNvPicPr>
            <a:picLocks noChangeAspect="1"/>
          </p:cNvPicPr>
          <p:nvPr/>
        </p:nvPicPr>
        <p:blipFill>
          <a:blip r:embed="rId2" cstate="print"/>
          <a:stretch>
            <a:fillRect/>
          </a:stretch>
        </p:blipFill>
        <p:spPr>
          <a:xfrm>
            <a:off x="6572264" y="142852"/>
            <a:ext cx="2256549" cy="1357322"/>
          </a:xfrm>
          <a:prstGeom prst="rect">
            <a:avLst/>
          </a:prstGeom>
        </p:spPr>
      </p:pic>
      <p:pic>
        <p:nvPicPr>
          <p:cNvPr id="99332" name="Picture 4" descr="http://www.pink.hu/data/cikk/2/7/14/92/cikk_2071492/facebook-logo_490.jpg"/>
          <p:cNvPicPr>
            <a:picLocks noChangeAspect="1" noChangeArrowheads="1"/>
          </p:cNvPicPr>
          <p:nvPr/>
        </p:nvPicPr>
        <p:blipFill>
          <a:blip r:embed="rId3"/>
          <a:srcRect/>
          <a:stretch>
            <a:fillRect/>
          </a:stretch>
        </p:blipFill>
        <p:spPr bwMode="auto">
          <a:xfrm>
            <a:off x="1000100" y="4929198"/>
            <a:ext cx="3116095" cy="1170125"/>
          </a:xfrm>
          <a:prstGeom prst="rect">
            <a:avLst/>
          </a:prstGeom>
          <a:noFill/>
        </p:spPr>
      </p:pic>
      <p:pic>
        <p:nvPicPr>
          <p:cNvPr id="99334" name="Picture 6" descr="http://infovilag.hu/data/images/2010-04/preview/twitter_bird_logo.jpg"/>
          <p:cNvPicPr>
            <a:picLocks noChangeAspect="1" noChangeArrowheads="1"/>
          </p:cNvPicPr>
          <p:nvPr/>
        </p:nvPicPr>
        <p:blipFill>
          <a:blip r:embed="rId4"/>
          <a:srcRect/>
          <a:stretch>
            <a:fillRect/>
          </a:stretch>
        </p:blipFill>
        <p:spPr bwMode="auto">
          <a:xfrm>
            <a:off x="142844" y="928670"/>
            <a:ext cx="1428760" cy="1428760"/>
          </a:xfrm>
          <a:prstGeom prst="rect">
            <a:avLst/>
          </a:prstGeom>
          <a:noFill/>
        </p:spPr>
      </p:pic>
      <p:pic>
        <p:nvPicPr>
          <p:cNvPr id="99336" name="Picture 8" descr="http://generalmedia.hu/files/myvip.com/logo_new.jpg"/>
          <p:cNvPicPr>
            <a:picLocks noChangeAspect="1" noChangeArrowheads="1"/>
          </p:cNvPicPr>
          <p:nvPr/>
        </p:nvPicPr>
        <p:blipFill>
          <a:blip r:embed="rId5"/>
          <a:srcRect/>
          <a:stretch>
            <a:fillRect/>
          </a:stretch>
        </p:blipFill>
        <p:spPr bwMode="auto">
          <a:xfrm>
            <a:off x="4857752" y="5572140"/>
            <a:ext cx="1755325" cy="1023941"/>
          </a:xfrm>
          <a:prstGeom prst="rect">
            <a:avLst/>
          </a:prstGeom>
          <a:noFill/>
        </p:spPr>
      </p:pic>
      <p:pic>
        <p:nvPicPr>
          <p:cNvPr id="99338" name="Picture 10" descr="http://image.hotdog.hu/_data/members2/026/113026/images/egyeb_fotok/hd_logo.png"/>
          <p:cNvPicPr>
            <a:picLocks noChangeAspect="1" noChangeArrowheads="1"/>
          </p:cNvPicPr>
          <p:nvPr/>
        </p:nvPicPr>
        <p:blipFill>
          <a:blip r:embed="rId6"/>
          <a:srcRect/>
          <a:stretch>
            <a:fillRect/>
          </a:stretch>
        </p:blipFill>
        <p:spPr bwMode="auto">
          <a:xfrm>
            <a:off x="6321282" y="4500570"/>
            <a:ext cx="2822718" cy="1014416"/>
          </a:xfrm>
          <a:prstGeom prst="rect">
            <a:avLst/>
          </a:prstGeom>
          <a:noFill/>
        </p:spPr>
      </p:pic>
      <p:sp>
        <p:nvSpPr>
          <p:cNvPr id="19" name="Szövegdoboz 18"/>
          <p:cNvSpPr txBox="1"/>
          <p:nvPr/>
        </p:nvSpPr>
        <p:spPr>
          <a:xfrm>
            <a:off x="2000232" y="1428736"/>
            <a:ext cx="6072230" cy="3539430"/>
          </a:xfrm>
          <a:prstGeom prst="rect">
            <a:avLst/>
          </a:prstGeom>
          <a:noFill/>
          <a:ln>
            <a:noFill/>
          </a:ln>
        </p:spPr>
        <p:txBody>
          <a:bodyPr wrap="square" rtlCol="0">
            <a:spAutoFit/>
          </a:bodyPr>
          <a:lstStyle/>
          <a:p>
            <a:r>
              <a:rPr lang="hu-HU" sz="2400" dirty="0" smtClean="0"/>
              <a:t>Napjaink egyik kedvenc beszédtémája a közösségi oldalak</a:t>
            </a:r>
            <a:r>
              <a:rPr lang="hu-HU" sz="2400" dirty="0" smtClean="0"/>
              <a:t>.</a:t>
            </a:r>
          </a:p>
          <a:p>
            <a:pPr algn="just"/>
            <a:r>
              <a:rPr lang="hu-HU" sz="2400" dirty="0" smtClean="0"/>
              <a:t> </a:t>
            </a:r>
            <a:br>
              <a:rPr lang="hu-HU" sz="2400" dirty="0" smtClean="0"/>
            </a:br>
            <a:r>
              <a:rPr lang="hu-HU" sz="3200" b="1" dirty="0" smtClean="0">
                <a:solidFill>
                  <a:schemeClr val="accent2">
                    <a:lumMod val="60000"/>
                    <a:lumOff val="40000"/>
                  </a:schemeClr>
                </a:solidFill>
              </a:rPr>
              <a:t>Fő feladata: </a:t>
            </a:r>
          </a:p>
          <a:p>
            <a:pPr>
              <a:buFont typeface="Wingdings" pitchFamily="2" charset="2"/>
              <a:buChar char="ü"/>
            </a:pPr>
            <a:r>
              <a:rPr lang="hu-HU" sz="2400" dirty="0" smtClean="0"/>
              <a:t> hogy a közösségi portálok révén megtaláljuk régi vagy új ismerőseinket  </a:t>
            </a:r>
          </a:p>
          <a:p>
            <a:pPr indent="-457200"/>
            <a:endParaRPr lang="hu-HU" sz="2400" dirty="0" smtClean="0"/>
          </a:p>
          <a:p>
            <a:pPr algn="just">
              <a:buFont typeface="Wingdings" pitchFamily="2" charset="2"/>
              <a:buChar char="ü"/>
            </a:pPr>
            <a:r>
              <a:rPr lang="hu-HU" sz="2400" dirty="0" smtClean="0"/>
              <a:t> új kapcsolatokat is kialakíthatunk a Föld bármely pontján.</a:t>
            </a:r>
            <a:endParaRPr lang="hu-HU" sz="24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10000"/>
                                  </p:iterate>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4" presetClass="entr" presetSubtype="16" fill="hold" nodeType="withEffect">
                                  <p:stCondLst>
                                    <p:cond delay="0"/>
                                  </p:stCondLst>
                                  <p:childTnLst>
                                    <p:set>
                                      <p:cBhvr>
                                        <p:cTn id="12" dur="1" fill="hold">
                                          <p:stCondLst>
                                            <p:cond delay="0"/>
                                          </p:stCondLst>
                                        </p:cTn>
                                        <p:tgtEl>
                                          <p:spTgt spid="99338"/>
                                        </p:tgtEl>
                                        <p:attrNameLst>
                                          <p:attrName>style.visibility</p:attrName>
                                        </p:attrNameLst>
                                      </p:cBhvr>
                                      <p:to>
                                        <p:strVal val="visible"/>
                                      </p:to>
                                    </p:set>
                                    <p:animEffect transition="in" filter="box(in)">
                                      <p:cBhvr>
                                        <p:cTn id="13" dur="500"/>
                                        <p:tgtEl>
                                          <p:spTgt spid="99338"/>
                                        </p:tgtEl>
                                      </p:cBhvr>
                                    </p:animEffect>
                                  </p:childTnLst>
                                </p:cTn>
                              </p:par>
                              <p:par>
                                <p:cTn id="14" presetID="12" presetClass="entr" presetSubtype="4" fill="hold" nodeType="withEffect">
                                  <p:stCondLst>
                                    <p:cond delay="0"/>
                                  </p:stCondLst>
                                  <p:childTnLst>
                                    <p:set>
                                      <p:cBhvr>
                                        <p:cTn id="15" dur="1" fill="hold">
                                          <p:stCondLst>
                                            <p:cond delay="0"/>
                                          </p:stCondLst>
                                        </p:cTn>
                                        <p:tgtEl>
                                          <p:spTgt spid="99336"/>
                                        </p:tgtEl>
                                        <p:attrNameLst>
                                          <p:attrName>style.visibility</p:attrName>
                                        </p:attrNameLst>
                                      </p:cBhvr>
                                      <p:to>
                                        <p:strVal val="visible"/>
                                      </p:to>
                                    </p:set>
                                    <p:animEffect transition="in" filter="slide(fromBottom)">
                                      <p:cBhvr>
                                        <p:cTn id="16" dur="500"/>
                                        <p:tgtEl>
                                          <p:spTgt spid="99336"/>
                                        </p:tgtEl>
                                      </p:cBhvr>
                                    </p:animEffect>
                                  </p:childTnLst>
                                </p:cTn>
                              </p:par>
                              <p:par>
                                <p:cTn id="17" presetID="2" presetClass="entr" presetSubtype="4" fill="hold" nodeType="withEffect">
                                  <p:stCondLst>
                                    <p:cond delay="0"/>
                                  </p:stCondLst>
                                  <p:childTnLst>
                                    <p:set>
                                      <p:cBhvr>
                                        <p:cTn id="18" dur="1" fill="hold">
                                          <p:stCondLst>
                                            <p:cond delay="0"/>
                                          </p:stCondLst>
                                        </p:cTn>
                                        <p:tgtEl>
                                          <p:spTgt spid="99332"/>
                                        </p:tgtEl>
                                        <p:attrNameLst>
                                          <p:attrName>style.visibility</p:attrName>
                                        </p:attrNameLst>
                                      </p:cBhvr>
                                      <p:to>
                                        <p:strVal val="visible"/>
                                      </p:to>
                                    </p:set>
                                    <p:anim calcmode="lin" valueType="num">
                                      <p:cBhvr additive="base">
                                        <p:cTn id="19" dur="500" fill="hold"/>
                                        <p:tgtEl>
                                          <p:spTgt spid="99332"/>
                                        </p:tgtEl>
                                        <p:attrNameLst>
                                          <p:attrName>ppt_x</p:attrName>
                                        </p:attrNameLst>
                                      </p:cBhvr>
                                      <p:tavLst>
                                        <p:tav tm="0">
                                          <p:val>
                                            <p:strVal val="#ppt_x"/>
                                          </p:val>
                                        </p:tav>
                                        <p:tav tm="100000">
                                          <p:val>
                                            <p:strVal val="#ppt_x"/>
                                          </p:val>
                                        </p:tav>
                                      </p:tavLst>
                                    </p:anim>
                                    <p:anim calcmode="lin" valueType="num">
                                      <p:cBhvr additive="base">
                                        <p:cTn id="20" dur="500" fill="hold"/>
                                        <p:tgtEl>
                                          <p:spTgt spid="99332"/>
                                        </p:tgtEl>
                                        <p:attrNameLst>
                                          <p:attrName>ppt_y</p:attrName>
                                        </p:attrNameLst>
                                      </p:cBhvr>
                                      <p:tavLst>
                                        <p:tav tm="0">
                                          <p:val>
                                            <p:strVal val="1+#ppt_h/2"/>
                                          </p:val>
                                        </p:tav>
                                        <p:tav tm="100000">
                                          <p:val>
                                            <p:strVal val="#ppt_y"/>
                                          </p:val>
                                        </p:tav>
                                      </p:tavLst>
                                    </p:anim>
                                  </p:childTnLst>
                                </p:cTn>
                              </p:par>
                              <p:par>
                                <p:cTn id="21" presetID="8" presetClass="entr" presetSubtype="16" fill="hold" nodeType="withEffect">
                                  <p:stCondLst>
                                    <p:cond delay="0"/>
                                  </p:stCondLst>
                                  <p:childTnLst>
                                    <p:set>
                                      <p:cBhvr>
                                        <p:cTn id="22" dur="1" fill="hold">
                                          <p:stCondLst>
                                            <p:cond delay="0"/>
                                          </p:stCondLst>
                                        </p:cTn>
                                        <p:tgtEl>
                                          <p:spTgt spid="99334"/>
                                        </p:tgtEl>
                                        <p:attrNameLst>
                                          <p:attrName>style.visibility</p:attrName>
                                        </p:attrNameLst>
                                      </p:cBhvr>
                                      <p:to>
                                        <p:strVal val="visible"/>
                                      </p:to>
                                    </p:set>
                                    <p:animEffect transition="in" filter="diamond(in)">
                                      <p:cBhvr>
                                        <p:cTn id="23" dur="500"/>
                                        <p:tgtEl>
                                          <p:spTgt spid="99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57158" y="928670"/>
            <a:ext cx="8358246" cy="2062103"/>
          </a:xfrm>
          <a:prstGeom prst="rect">
            <a:avLst/>
          </a:prstGeom>
          <a:noFill/>
        </p:spPr>
        <p:txBody>
          <a:bodyPr wrap="square" rtlCol="0">
            <a:spAutoFit/>
          </a:bodyPr>
          <a:lstStyle/>
          <a:p>
            <a:pPr algn="just"/>
            <a:r>
              <a:rPr lang="hu-HU" sz="3200" dirty="0" smtClean="0"/>
              <a:t>A felhasználó egy rövid regisztráció után, saját maga osztja meg fényképeit, videóit, érdeklődési köreit. Ezek, mára már szinte divatot teremtettek. </a:t>
            </a:r>
            <a:endParaRPr lang="hu-HU" sz="3200" dirty="0"/>
          </a:p>
        </p:txBody>
      </p:sp>
      <p:pic>
        <p:nvPicPr>
          <p:cNvPr id="118788" name="Picture 4" descr="http://www.nagybanya.ro/munka/admin/Img/cikkek/facebook.jpg"/>
          <p:cNvPicPr>
            <a:picLocks noChangeAspect="1" noChangeArrowheads="1"/>
          </p:cNvPicPr>
          <p:nvPr/>
        </p:nvPicPr>
        <p:blipFill>
          <a:blip r:embed="rId2" cstate="print"/>
          <a:srcRect/>
          <a:stretch>
            <a:fillRect/>
          </a:stretch>
        </p:blipFill>
        <p:spPr bwMode="auto">
          <a:xfrm>
            <a:off x="1357290" y="3143248"/>
            <a:ext cx="4654516" cy="3571900"/>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118788"/>
                                        </p:tgtEl>
                                        <p:attrNameLst>
                                          <p:attrName>style.visibility</p:attrName>
                                        </p:attrNameLst>
                                      </p:cBhvr>
                                      <p:to>
                                        <p:strVal val="visible"/>
                                      </p:to>
                                    </p:set>
                                    <p:animEffect transition="in" filter="blinds(horizontal)">
                                      <p:cBhvr>
                                        <p:cTn id="10" dur="500"/>
                                        <p:tgtEl>
                                          <p:spTgt spid="118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8" name="Picture 4" descr="http://pcforum.hu/site.pc/text/quicknews/12125/farmville-facebook-game.jpg"/>
          <p:cNvPicPr>
            <a:picLocks noChangeAspect="1" noChangeArrowheads="1"/>
          </p:cNvPicPr>
          <p:nvPr/>
        </p:nvPicPr>
        <p:blipFill>
          <a:blip r:embed="rId2"/>
          <a:srcRect/>
          <a:stretch>
            <a:fillRect/>
          </a:stretch>
        </p:blipFill>
        <p:spPr bwMode="auto">
          <a:xfrm>
            <a:off x="3357554" y="4857760"/>
            <a:ext cx="3214710" cy="1864532"/>
          </a:xfrm>
          <a:prstGeom prst="rect">
            <a:avLst/>
          </a:prstGeom>
          <a:noFill/>
        </p:spPr>
      </p:pic>
      <p:pic>
        <p:nvPicPr>
          <p:cNvPr id="5" name="Picture 12" descr="http://t3.gstatic.com/images?q=tbn:ANd9GcTzQq_5Bjf59EDraWsYzKZ4F9qNTPDHvQeZ9KJihnqNv1V4ORLE&amp;t=1"/>
          <p:cNvPicPr>
            <a:picLocks noChangeAspect="1" noChangeArrowheads="1"/>
          </p:cNvPicPr>
          <p:nvPr/>
        </p:nvPicPr>
        <p:blipFill>
          <a:blip r:embed="rId3"/>
          <a:srcRect/>
          <a:stretch>
            <a:fillRect/>
          </a:stretch>
        </p:blipFill>
        <p:spPr bwMode="auto">
          <a:xfrm>
            <a:off x="428596" y="1071546"/>
            <a:ext cx="2643206" cy="2678764"/>
          </a:xfrm>
          <a:prstGeom prst="rect">
            <a:avLst/>
          </a:prstGeom>
          <a:noFill/>
        </p:spPr>
      </p:pic>
      <p:sp>
        <p:nvSpPr>
          <p:cNvPr id="6" name="Szövegdoboz 5"/>
          <p:cNvSpPr txBox="1"/>
          <p:nvPr/>
        </p:nvSpPr>
        <p:spPr>
          <a:xfrm>
            <a:off x="3143240" y="857232"/>
            <a:ext cx="5786478" cy="3801041"/>
          </a:xfrm>
          <a:prstGeom prst="rect">
            <a:avLst/>
          </a:prstGeom>
          <a:noFill/>
        </p:spPr>
        <p:txBody>
          <a:bodyPr wrap="square" rtlCol="0">
            <a:spAutoFit/>
          </a:bodyPr>
          <a:lstStyle/>
          <a:p>
            <a:r>
              <a:rPr lang="hu-HU" sz="3200" b="1" dirty="0" smtClean="0">
                <a:solidFill>
                  <a:schemeClr val="accent2">
                    <a:lumMod val="60000"/>
                    <a:lumOff val="40000"/>
                  </a:schemeClr>
                </a:solidFill>
              </a:rPr>
              <a:t>Előnyei:</a:t>
            </a:r>
          </a:p>
          <a:p>
            <a:pPr>
              <a:spcBef>
                <a:spcPts val="1200"/>
              </a:spcBef>
              <a:spcAft>
                <a:spcPts val="600"/>
              </a:spcAft>
              <a:buFont typeface="Arial" pitchFamily="34" charset="0"/>
              <a:buChar char="•"/>
            </a:pPr>
            <a:r>
              <a:rPr lang="hu-HU" sz="2200" dirty="0" smtClean="0"/>
              <a:t> </a:t>
            </a:r>
            <a:r>
              <a:rPr lang="hu-HU" sz="2200" i="1" dirty="0" smtClean="0"/>
              <a:t>új ismerősök</a:t>
            </a:r>
            <a:r>
              <a:rPr lang="hu-HU" sz="2200" dirty="0" smtClean="0"/>
              <a:t>et szerezhetünk</a:t>
            </a:r>
          </a:p>
          <a:p>
            <a:pPr>
              <a:spcBef>
                <a:spcPts val="1200"/>
              </a:spcBef>
              <a:buFont typeface="Arial" pitchFamily="34" charset="0"/>
              <a:buChar char="•"/>
            </a:pPr>
            <a:r>
              <a:rPr lang="hu-HU" sz="2200" dirty="0" smtClean="0"/>
              <a:t> </a:t>
            </a:r>
            <a:r>
              <a:rPr lang="hu-HU" sz="2200" i="1" dirty="0" smtClean="0"/>
              <a:t>videók</a:t>
            </a:r>
            <a:r>
              <a:rPr lang="hu-HU" sz="2200" dirty="0" smtClean="0"/>
              <a:t>at és </a:t>
            </a:r>
            <a:r>
              <a:rPr lang="hu-HU" sz="2200" i="1" dirty="0" smtClean="0"/>
              <a:t>fényképek</a:t>
            </a:r>
            <a:r>
              <a:rPr lang="hu-HU" sz="2200" dirty="0" smtClean="0"/>
              <a:t>et oszthatunk meg</a:t>
            </a:r>
          </a:p>
          <a:p>
            <a:pPr>
              <a:spcBef>
                <a:spcPts val="1200"/>
              </a:spcBef>
              <a:buFont typeface="Arial" pitchFamily="34" charset="0"/>
              <a:buChar char="•"/>
            </a:pPr>
            <a:r>
              <a:rPr lang="hu-HU" sz="2200" dirty="0" smtClean="0"/>
              <a:t> </a:t>
            </a:r>
            <a:r>
              <a:rPr lang="hu-HU" sz="2200" i="1" dirty="0" smtClean="0"/>
              <a:t>hírek</a:t>
            </a:r>
            <a:r>
              <a:rPr lang="hu-HU" sz="2200" dirty="0" smtClean="0"/>
              <a:t>et, </a:t>
            </a:r>
            <a:r>
              <a:rPr lang="hu-HU" sz="2200" i="1" dirty="0" smtClean="0"/>
              <a:t>információk</a:t>
            </a:r>
            <a:r>
              <a:rPr lang="hu-HU" sz="2200" dirty="0" smtClean="0"/>
              <a:t>at közölhetünk </a:t>
            </a:r>
          </a:p>
          <a:p>
            <a:pPr>
              <a:spcBef>
                <a:spcPts val="1200"/>
              </a:spcBef>
              <a:buFont typeface="Arial" pitchFamily="34" charset="0"/>
              <a:buChar char="•"/>
            </a:pPr>
            <a:r>
              <a:rPr lang="hu-HU" sz="2200" dirty="0" smtClean="0"/>
              <a:t> </a:t>
            </a:r>
            <a:r>
              <a:rPr lang="hu-HU" sz="2200" i="1" dirty="0" smtClean="0"/>
              <a:t>tájékozódhatunk</a:t>
            </a:r>
            <a:r>
              <a:rPr lang="hu-HU" sz="2200" dirty="0" smtClean="0"/>
              <a:t>, akár az ismerősökről akár a világról</a:t>
            </a:r>
          </a:p>
          <a:p>
            <a:pPr>
              <a:spcBef>
                <a:spcPts val="1200"/>
              </a:spcBef>
              <a:buFont typeface="Arial" pitchFamily="34" charset="0"/>
              <a:buChar char="•"/>
            </a:pPr>
            <a:r>
              <a:rPr lang="hu-HU" sz="2200" dirty="0" smtClean="0"/>
              <a:t> </a:t>
            </a:r>
            <a:r>
              <a:rPr lang="hu-HU" sz="2200" i="1" dirty="0" smtClean="0"/>
              <a:t>unaloműzés</a:t>
            </a:r>
            <a:r>
              <a:rPr lang="hu-HU" sz="2200" dirty="0" smtClean="0"/>
              <a:t>: chat, játék, teszt</a:t>
            </a:r>
            <a:endParaRPr lang="hu-HU" sz="2200" dirty="0" smtClean="0"/>
          </a:p>
        </p:txBody>
      </p:sp>
      <p:pic>
        <p:nvPicPr>
          <p:cNvPr id="7" name="Picture 2" descr="http://varaljay.com/hu/wp-content/uploads/2010/02/varaljay_facebook_logo.gif"/>
          <p:cNvPicPr>
            <a:picLocks noChangeAspect="1" noChangeArrowheads="1"/>
          </p:cNvPicPr>
          <p:nvPr/>
        </p:nvPicPr>
        <p:blipFill>
          <a:blip r:embed="rId4"/>
          <a:srcRect/>
          <a:stretch>
            <a:fillRect/>
          </a:stretch>
        </p:blipFill>
        <p:spPr bwMode="auto">
          <a:xfrm>
            <a:off x="642910" y="4000504"/>
            <a:ext cx="2028088" cy="2579728"/>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5" presetClass="entr" presetSubtype="1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par>
                                <p:cTn id="12" presetID="8" presetClass="entr" presetSubtype="16"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diamond(in)">
                                      <p:cBhvr>
                                        <p:cTn id="14" dur="1000"/>
                                        <p:tgtEl>
                                          <p:spTgt spid="7"/>
                                        </p:tgtEl>
                                      </p:cBhvr>
                                    </p:animEffect>
                                  </p:childTnLst>
                                </p:cTn>
                              </p:par>
                              <p:par>
                                <p:cTn id="15" presetID="5" presetClass="entr" presetSubtype="10" fill="hold" nodeType="withEffect">
                                  <p:stCondLst>
                                    <p:cond delay="0"/>
                                  </p:stCondLst>
                                  <p:childTnLst>
                                    <p:set>
                                      <p:cBhvr>
                                        <p:cTn id="16" dur="1" fill="hold">
                                          <p:stCondLst>
                                            <p:cond delay="0"/>
                                          </p:stCondLst>
                                        </p:cTn>
                                        <p:tgtEl>
                                          <p:spTgt spid="113668"/>
                                        </p:tgtEl>
                                        <p:attrNameLst>
                                          <p:attrName>style.visibility</p:attrName>
                                        </p:attrNameLst>
                                      </p:cBhvr>
                                      <p:to>
                                        <p:strVal val="visible"/>
                                      </p:to>
                                    </p:set>
                                    <p:animEffect transition="in" filter="checkerboard(across)">
                                      <p:cBhvr>
                                        <p:cTn id="17" dur="500"/>
                                        <p:tgtEl>
                                          <p:spTgt spid="113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214282" y="1000108"/>
            <a:ext cx="8572560" cy="523220"/>
          </a:xfrm>
          <a:prstGeom prst="rect">
            <a:avLst/>
          </a:prstGeom>
          <a:noFill/>
        </p:spPr>
        <p:txBody>
          <a:bodyPr wrap="square" rtlCol="0">
            <a:spAutoFit/>
          </a:bodyPr>
          <a:lstStyle/>
          <a:p>
            <a:pPr algn="ctr"/>
            <a:r>
              <a:rPr lang="hu-HU" sz="2800" dirty="0" smtClean="0"/>
              <a:t>Azonban nem minden arany ami fénylik. </a:t>
            </a:r>
            <a:endParaRPr lang="hu-HU" sz="2800" dirty="0"/>
          </a:p>
        </p:txBody>
      </p:sp>
      <p:sp>
        <p:nvSpPr>
          <p:cNvPr id="5" name="Tilos tábla 4"/>
          <p:cNvSpPr/>
          <p:nvPr/>
        </p:nvSpPr>
        <p:spPr>
          <a:xfrm>
            <a:off x="2143108" y="1785926"/>
            <a:ext cx="4214842" cy="4000528"/>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solidFill>
                <a:srgbClr val="FF0000"/>
              </a:solidFill>
            </a:endParaRPr>
          </a:p>
        </p:txBody>
      </p:sp>
      <p:sp>
        <p:nvSpPr>
          <p:cNvPr id="6" name="Szövegdoboz 5"/>
          <p:cNvSpPr txBox="1"/>
          <p:nvPr/>
        </p:nvSpPr>
        <p:spPr>
          <a:xfrm>
            <a:off x="3071802" y="3214686"/>
            <a:ext cx="2643206" cy="923330"/>
          </a:xfrm>
          <a:prstGeom prst="rect">
            <a:avLst/>
          </a:prstGeom>
          <a:noFill/>
        </p:spPr>
        <p:txBody>
          <a:bodyPr wrap="square" rtlCol="0">
            <a:spAutoFit/>
          </a:bodyPr>
          <a:lstStyle/>
          <a:p>
            <a:r>
              <a:rPr lang="hu-HU" sz="5400" dirty="0" smtClean="0">
                <a:solidFill>
                  <a:schemeClr val="bg1"/>
                </a:solidFill>
              </a:rPr>
              <a:t>Veszély</a:t>
            </a:r>
            <a:endParaRPr lang="hu-HU" sz="5400" dirty="0">
              <a:solidFill>
                <a:schemeClr val="bg1"/>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subTnLst>
                                    <p:animClr>
                                      <p:cBhvr override="childStyle">
                                        <p:cTn dur="1" fill="hold" display="0" masterRel="nextClick" afterEffect="1"/>
                                        <p:tgtEl>
                                          <p:spTgt spid="3"/>
                                        </p:tgtEl>
                                        <p:attrNameLst>
                                          <p:attrName>ppt_c</p:attrName>
                                        </p:attrNameLst>
                                      </p:cBhvr>
                                      <p:to>
                                        <a:srgbClr val="FFFF00"/>
                                      </p:to>
                                    </p:animClr>
                                  </p:subTnLst>
                                </p:cTn>
                              </p:par>
                              <p:par>
                                <p:cTn id="21" presetID="35"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anim calcmode="lin" valueType="num">
                                      <p:cBhvr>
                                        <p:cTn id="24" dur="2000" fill="hold"/>
                                        <p:tgtEl>
                                          <p:spTgt spid="5"/>
                                        </p:tgtEl>
                                        <p:attrNameLst>
                                          <p:attrName>style.rotation</p:attrName>
                                        </p:attrNameLst>
                                      </p:cBhvr>
                                      <p:tavLst>
                                        <p:tav tm="0">
                                          <p:val>
                                            <p:fltVal val="720"/>
                                          </p:val>
                                        </p:tav>
                                        <p:tav tm="100000">
                                          <p:val>
                                            <p:fltVal val="0"/>
                                          </p:val>
                                        </p:tav>
                                      </p:tavLst>
                                    </p:anim>
                                    <p:anim calcmode="lin" valueType="num">
                                      <p:cBhvr>
                                        <p:cTn id="25" dur="2000" fill="hold"/>
                                        <p:tgtEl>
                                          <p:spTgt spid="5"/>
                                        </p:tgtEl>
                                        <p:attrNameLst>
                                          <p:attrName>ppt_h</p:attrName>
                                        </p:attrNameLst>
                                      </p:cBhvr>
                                      <p:tavLst>
                                        <p:tav tm="0">
                                          <p:val>
                                            <p:fltVal val="0"/>
                                          </p:val>
                                        </p:tav>
                                        <p:tav tm="100000">
                                          <p:val>
                                            <p:strVal val="#ppt_h"/>
                                          </p:val>
                                        </p:tav>
                                      </p:tavLst>
                                    </p:anim>
                                    <p:anim calcmode="lin" valueType="num">
                                      <p:cBhvr>
                                        <p:cTn id="26" dur="2000" fill="hold"/>
                                        <p:tgtEl>
                                          <p:spTgt spid="5"/>
                                        </p:tgtEl>
                                        <p:attrNameLst>
                                          <p:attrName>ppt_w</p:attrName>
                                        </p:attrNameLst>
                                      </p:cBhvr>
                                      <p:tavLst>
                                        <p:tav tm="0">
                                          <p:val>
                                            <p:fltVal val="0"/>
                                          </p:val>
                                        </p:tav>
                                        <p:tav tm="100000">
                                          <p:val>
                                            <p:strVal val="#ppt_w"/>
                                          </p:val>
                                        </p:tav>
                                      </p:tavLst>
                                    </p:anim>
                                  </p:childTnLst>
                                </p:cTn>
                              </p:par>
                              <p:par>
                                <p:cTn id="27" presetID="43"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
                                        <p:tgtEl>
                                          <p:spTgt spid="6"/>
                                        </p:tgtEl>
                                      </p:cBhvr>
                                    </p:animEffect>
                                    <p:anim calcmode="lin" valueType="num">
                                      <p:cBhvr>
                                        <p:cTn id="30" dur="400" fill="hold"/>
                                        <p:tgtEl>
                                          <p:spTgt spid="6"/>
                                        </p:tgtEl>
                                        <p:attrNameLst>
                                          <p:attrName>ppt_x</p:attrName>
                                        </p:attrNameLst>
                                      </p:cBhvr>
                                      <p:tavLst>
                                        <p:tav tm="0">
                                          <p:val>
                                            <p:strVal val="#ppt_x"/>
                                          </p:val>
                                        </p:tav>
                                        <p:tav tm="100000">
                                          <p:val>
                                            <p:strVal val="#ppt_x"/>
                                          </p:val>
                                        </p:tav>
                                      </p:tavLst>
                                    </p:anim>
                                    <p:anim calcmode="lin" valueType="num">
                                      <p:cBhvr>
                                        <p:cTn id="31" dur="400" fill="hold"/>
                                        <p:tgtEl>
                                          <p:spTgt spid="6"/>
                                        </p:tgtEl>
                                        <p:attrNameLst>
                                          <p:attrName>ppt_y</p:attrName>
                                        </p:attrNameLst>
                                      </p:cBhvr>
                                      <p:tavLst>
                                        <p:tav tm="0">
                                          <p:val>
                                            <p:strVal val="#ppt_y+0.31"/>
                                          </p:val>
                                        </p:tav>
                                        <p:tav tm="100000">
                                          <p:val>
                                            <p:strVal val="#ppt_y+0.31"/>
                                          </p:val>
                                        </p:tav>
                                      </p:tavLst>
                                    </p:anim>
                                    <p:anim calcmode="lin" valueType="num">
                                      <p:cBhvr>
                                        <p:cTn id="32"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bomb.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antivirus.blog.hu/media/image/201003/cas2.jpg"/>
          <p:cNvPicPr>
            <a:picLocks noChangeAspect="1" noChangeArrowheads="1"/>
          </p:cNvPicPr>
          <p:nvPr/>
        </p:nvPicPr>
        <p:blipFill>
          <a:blip r:embed="rId2"/>
          <a:srcRect/>
          <a:stretch>
            <a:fillRect/>
          </a:stretch>
        </p:blipFill>
        <p:spPr bwMode="auto">
          <a:xfrm>
            <a:off x="1857356" y="214290"/>
            <a:ext cx="4301358" cy="2500330"/>
          </a:xfrm>
          <a:prstGeom prst="rect">
            <a:avLst/>
          </a:prstGeom>
          <a:noFill/>
        </p:spPr>
      </p:pic>
      <p:sp>
        <p:nvSpPr>
          <p:cNvPr id="2" name="Téglalap 1"/>
          <p:cNvSpPr/>
          <p:nvPr/>
        </p:nvSpPr>
        <p:spPr>
          <a:xfrm>
            <a:off x="500034" y="2826127"/>
            <a:ext cx="8215370" cy="2554545"/>
          </a:xfrm>
          <a:prstGeom prst="rect">
            <a:avLst/>
          </a:prstGeom>
        </p:spPr>
        <p:txBody>
          <a:bodyPr wrap="square">
            <a:spAutoFit/>
          </a:bodyPr>
          <a:lstStyle/>
          <a:p>
            <a:r>
              <a:rPr lang="hu-HU" sz="2400" dirty="0" smtClean="0"/>
              <a:t>Vigyáznunk </a:t>
            </a:r>
            <a:r>
              <a:rPr lang="hu-HU" sz="2400" dirty="0" smtClean="0"/>
              <a:t>kell:</a:t>
            </a:r>
          </a:p>
          <a:p>
            <a:r>
              <a:rPr lang="hu-HU" sz="2400" b="1" i="1" dirty="0" smtClean="0">
                <a:solidFill>
                  <a:srgbClr val="FF0000"/>
                </a:solidFill>
              </a:rPr>
              <a:t>hogy </a:t>
            </a:r>
            <a:r>
              <a:rPr lang="hu-HU" sz="2400" b="1" i="1" dirty="0" smtClean="0">
                <a:solidFill>
                  <a:srgbClr val="FF0000"/>
                </a:solidFill>
              </a:rPr>
              <a:t>mit is osztunk </a:t>
            </a:r>
            <a:r>
              <a:rPr lang="hu-HU" sz="2400" b="1" i="1" dirty="0" smtClean="0">
                <a:solidFill>
                  <a:srgbClr val="FF0000"/>
                </a:solidFill>
              </a:rPr>
              <a:t>meg</a:t>
            </a:r>
            <a:r>
              <a:rPr lang="hu-HU" sz="2400" b="1" i="1" dirty="0" smtClean="0"/>
              <a:t> </a:t>
            </a:r>
            <a:r>
              <a:rPr lang="hu-HU" sz="2400" dirty="0" smtClean="0"/>
              <a:t>hiszen képeinket, videóinkat, az információt amit közlünk több százan láthatják. Ha nem vagyunk elég óvatosak, akkor </a:t>
            </a:r>
            <a:r>
              <a:rPr lang="hu-HU" sz="3200" b="1" i="1" dirty="0" smtClean="0">
                <a:solidFill>
                  <a:srgbClr val="FF0000"/>
                </a:solidFill>
              </a:rPr>
              <a:t>visszaélhetnek nevünkkel, </a:t>
            </a:r>
            <a:r>
              <a:rPr lang="hu-HU" sz="3200" b="1" i="1" dirty="0" smtClean="0">
                <a:solidFill>
                  <a:srgbClr val="FF0000"/>
                </a:solidFill>
              </a:rPr>
              <a:t>személyiségünkkel!!!</a:t>
            </a:r>
            <a:endParaRPr lang="hu-HU" sz="2400" dirty="0">
              <a:solidFill>
                <a:srgbClr val="FF0000"/>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style.rotation</p:attrName>
                                        </p:attrNameLst>
                                      </p:cBhvr>
                                      <p:tavLst>
                                        <p:tav tm="0">
                                          <p:val>
                                            <p:fltVal val="720"/>
                                          </p:val>
                                        </p:tav>
                                        <p:tav tm="100000">
                                          <p:val>
                                            <p:fltVal val="0"/>
                                          </p:val>
                                        </p:tav>
                                      </p:tavLst>
                                    </p:anim>
                                    <p:anim calcmode="lin" valueType="num">
                                      <p:cBhvr>
                                        <p:cTn id="9" dur="500" fill="hold"/>
                                        <p:tgtEl>
                                          <p:spTgt spid="2"/>
                                        </p:tgtEl>
                                        <p:attrNameLst>
                                          <p:attrName>ppt_h</p:attrName>
                                        </p:attrNameLst>
                                      </p:cBhvr>
                                      <p:tavLst>
                                        <p:tav tm="0">
                                          <p:val>
                                            <p:fltVal val="0"/>
                                          </p:val>
                                        </p:tav>
                                        <p:tav tm="100000">
                                          <p:val>
                                            <p:strVal val="#ppt_h"/>
                                          </p:val>
                                        </p:tav>
                                      </p:tavLst>
                                    </p:anim>
                                    <p:anim calcmode="lin" valueType="num">
                                      <p:cBhvr>
                                        <p:cTn id="10" dur="500" fill="hold"/>
                                        <p:tgtEl>
                                          <p:spTgt spid="2"/>
                                        </p:tgtEl>
                                        <p:attrNameLst>
                                          <p:attrName>ppt_w</p:attrName>
                                        </p:attrNameLst>
                                      </p:cBhvr>
                                      <p:tavLst>
                                        <p:tav tm="0">
                                          <p:val>
                                            <p:fltVal val="0"/>
                                          </p:val>
                                        </p:tav>
                                        <p:tav tm="100000">
                                          <p:val>
                                            <p:strVal val="#ppt_w"/>
                                          </p:val>
                                        </p:tav>
                                      </p:tavLst>
                                    </p:anim>
                                  </p:childTnLst>
                                </p:cTn>
                              </p:par>
                              <p:par>
                                <p:cTn id="11" presetID="26"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290">
                                          <p:stCondLst>
                                            <p:cond delay="0"/>
                                          </p:stCondLst>
                                        </p:cTn>
                                        <p:tgtEl>
                                          <p:spTgt spid="3"/>
                                        </p:tgtEl>
                                      </p:cBhvr>
                                    </p:animEffect>
                                    <p:anim calcmode="lin" valueType="num">
                                      <p:cBhvr>
                                        <p:cTn id="14"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7"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8"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9" dur="13">
                                          <p:stCondLst>
                                            <p:cond delay="325"/>
                                          </p:stCondLst>
                                        </p:cTn>
                                        <p:tgtEl>
                                          <p:spTgt spid="3"/>
                                        </p:tgtEl>
                                      </p:cBhvr>
                                      <p:to x="100000" y="60000"/>
                                    </p:animScale>
                                    <p:animScale>
                                      <p:cBhvr>
                                        <p:cTn id="20" dur="83" decel="50000">
                                          <p:stCondLst>
                                            <p:cond delay="338"/>
                                          </p:stCondLst>
                                        </p:cTn>
                                        <p:tgtEl>
                                          <p:spTgt spid="3"/>
                                        </p:tgtEl>
                                      </p:cBhvr>
                                      <p:to x="100000" y="100000"/>
                                    </p:animScale>
                                    <p:animScale>
                                      <p:cBhvr>
                                        <p:cTn id="21" dur="13">
                                          <p:stCondLst>
                                            <p:cond delay="656"/>
                                          </p:stCondLst>
                                        </p:cTn>
                                        <p:tgtEl>
                                          <p:spTgt spid="3"/>
                                        </p:tgtEl>
                                      </p:cBhvr>
                                      <p:to x="100000" y="80000"/>
                                    </p:animScale>
                                    <p:animScale>
                                      <p:cBhvr>
                                        <p:cTn id="22" dur="83" decel="50000">
                                          <p:stCondLst>
                                            <p:cond delay="669"/>
                                          </p:stCondLst>
                                        </p:cTn>
                                        <p:tgtEl>
                                          <p:spTgt spid="3"/>
                                        </p:tgtEl>
                                      </p:cBhvr>
                                      <p:to x="100000" y="100000"/>
                                    </p:animScale>
                                    <p:animScale>
                                      <p:cBhvr>
                                        <p:cTn id="23" dur="13">
                                          <p:stCondLst>
                                            <p:cond delay="821"/>
                                          </p:stCondLst>
                                        </p:cTn>
                                        <p:tgtEl>
                                          <p:spTgt spid="3"/>
                                        </p:tgtEl>
                                      </p:cBhvr>
                                      <p:to x="100000" y="90000"/>
                                    </p:animScale>
                                    <p:animScale>
                                      <p:cBhvr>
                                        <p:cTn id="24" dur="83" decel="50000">
                                          <p:stCondLst>
                                            <p:cond delay="834"/>
                                          </p:stCondLst>
                                        </p:cTn>
                                        <p:tgtEl>
                                          <p:spTgt spid="3"/>
                                        </p:tgtEl>
                                      </p:cBhvr>
                                      <p:to x="100000" y="100000"/>
                                    </p:animScale>
                                    <p:animScale>
                                      <p:cBhvr>
                                        <p:cTn id="25" dur="13">
                                          <p:stCondLst>
                                            <p:cond delay="904"/>
                                          </p:stCondLst>
                                        </p:cTn>
                                        <p:tgtEl>
                                          <p:spTgt spid="3"/>
                                        </p:tgtEl>
                                      </p:cBhvr>
                                      <p:to x="100000" y="95000"/>
                                    </p:animScale>
                                    <p:animScale>
                                      <p:cBhvr>
                                        <p:cTn id="26" dur="83" decel="50000">
                                          <p:stCondLst>
                                            <p:cond delay="917"/>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71472" y="714356"/>
            <a:ext cx="8357890" cy="2431435"/>
          </a:xfrm>
          <a:prstGeom prst="rect">
            <a:avLst/>
          </a:prstGeom>
          <a:noFill/>
        </p:spPr>
        <p:txBody>
          <a:bodyPr wrap="square" rtlCol="0">
            <a:spAutoFit/>
          </a:bodyPr>
          <a:lstStyle/>
          <a:p>
            <a:pPr algn="ctr"/>
            <a:r>
              <a:rPr lang="hu-HU" sz="2400" dirty="0" smtClean="0"/>
              <a:t>Vigyázni kell a </a:t>
            </a:r>
            <a:r>
              <a:rPr lang="hu-HU" sz="2800" b="1" dirty="0" smtClean="0"/>
              <a:t>gyermekek</a:t>
            </a:r>
            <a:r>
              <a:rPr lang="hu-HU" sz="2400" dirty="0" smtClean="0"/>
              <a:t>re, </a:t>
            </a:r>
            <a:r>
              <a:rPr lang="hu-HU" sz="2800" b="1" dirty="0" smtClean="0"/>
              <a:t>tinédzserek</a:t>
            </a:r>
            <a:r>
              <a:rPr lang="hu-HU" sz="2400" dirty="0" smtClean="0"/>
              <a:t>re, hiszen vannak leginkább </a:t>
            </a:r>
            <a:r>
              <a:rPr lang="hu-HU" sz="2800" b="1" dirty="0" smtClean="0"/>
              <a:t>veszélyben</a:t>
            </a:r>
            <a:r>
              <a:rPr lang="hu-HU" sz="2400" dirty="0" smtClean="0"/>
              <a:t>. Még nincsenek tisztában a közösségi portálok veszélyeivel, így bármilyen képet felraknak, bárkit bejelölnek ismerősnek, elfogadják bárki ismerőssé jelölését a veszély tudta nélkül. </a:t>
            </a:r>
            <a:endParaRPr lang="hu-HU" sz="2400" b="1" dirty="0"/>
          </a:p>
        </p:txBody>
      </p:sp>
      <p:pic>
        <p:nvPicPr>
          <p:cNvPr id="121858" name="Picture 2" descr="http://t3.gstatic.com/images?q=tbn:ANd9GcTIqf1coV0mSKslnPwXjKSCbBWOjxiFO0f7mEPTtEtnrgXGFaXdPg&amp;t=1"/>
          <p:cNvPicPr>
            <a:picLocks noChangeAspect="1" noChangeArrowheads="1"/>
          </p:cNvPicPr>
          <p:nvPr/>
        </p:nvPicPr>
        <p:blipFill>
          <a:blip r:embed="rId2"/>
          <a:srcRect/>
          <a:stretch>
            <a:fillRect/>
          </a:stretch>
        </p:blipFill>
        <p:spPr bwMode="auto">
          <a:xfrm>
            <a:off x="357158" y="3214686"/>
            <a:ext cx="3000396" cy="3120413"/>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decel="100000"/>
                                        <p:tgtEl>
                                          <p:spTgt spid="2"/>
                                        </p:tgtEl>
                                      </p:cBhvr>
                                    </p:animEffect>
                                    <p:anim calcmode="lin" valueType="num">
                                      <p:cBhvr>
                                        <p:cTn id="8" dur="400" decel="100000" fill="hold"/>
                                        <p:tgtEl>
                                          <p:spTgt spid="2"/>
                                        </p:tgtEl>
                                        <p:attrNameLst>
                                          <p:attrName>style.rotation</p:attrName>
                                        </p:attrNameLst>
                                      </p:cBhvr>
                                      <p:tavLst>
                                        <p:tav tm="0">
                                          <p:val>
                                            <p:fltVal val="-90"/>
                                          </p:val>
                                        </p:tav>
                                        <p:tav tm="100000">
                                          <p:val>
                                            <p:fltVal val="0"/>
                                          </p:val>
                                        </p:tav>
                                      </p:tavLst>
                                    </p:anim>
                                    <p:anim calcmode="lin" valueType="num">
                                      <p:cBhvr>
                                        <p:cTn id="9" dur="400" decel="100000" fill="hold"/>
                                        <p:tgtEl>
                                          <p:spTgt spid="2"/>
                                        </p:tgtEl>
                                        <p:attrNameLst>
                                          <p:attrName>ppt_x</p:attrName>
                                        </p:attrNameLst>
                                      </p:cBhvr>
                                      <p:tavLst>
                                        <p:tav tm="0">
                                          <p:val>
                                            <p:strVal val="#ppt_x+0.4"/>
                                          </p:val>
                                        </p:tav>
                                        <p:tav tm="100000">
                                          <p:val>
                                            <p:strVal val="#ppt_x-0.05"/>
                                          </p:val>
                                        </p:tav>
                                      </p:tavLst>
                                    </p:anim>
                                    <p:anim calcmode="lin" valueType="num">
                                      <p:cBhvr>
                                        <p:cTn id="10" dur="400" decel="100000" fill="hold"/>
                                        <p:tgtEl>
                                          <p:spTgt spid="2"/>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2"/>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2"/>
                                        </p:tgtEl>
                                        <p:attrNameLst>
                                          <p:attrName>ppt_y</p:attrName>
                                        </p:attrNameLst>
                                      </p:cBhvr>
                                      <p:tavLst>
                                        <p:tav tm="0">
                                          <p:val>
                                            <p:strVal val="#ppt_y+0.1"/>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121858"/>
                                        </p:tgtEl>
                                        <p:attrNameLst>
                                          <p:attrName>style.visibility</p:attrName>
                                        </p:attrNameLst>
                                      </p:cBhvr>
                                      <p:to>
                                        <p:strVal val="visible"/>
                                      </p:to>
                                    </p:set>
                                    <p:anim calcmode="lin" valueType="num">
                                      <p:cBhvr additive="base">
                                        <p:cTn id="15" dur="500" fill="hold"/>
                                        <p:tgtEl>
                                          <p:spTgt spid="121858"/>
                                        </p:tgtEl>
                                        <p:attrNameLst>
                                          <p:attrName>ppt_x</p:attrName>
                                        </p:attrNameLst>
                                      </p:cBhvr>
                                      <p:tavLst>
                                        <p:tav tm="0">
                                          <p:val>
                                            <p:strVal val="#ppt_x"/>
                                          </p:val>
                                        </p:tav>
                                        <p:tav tm="100000">
                                          <p:val>
                                            <p:strVal val="#ppt_x"/>
                                          </p:val>
                                        </p:tav>
                                      </p:tavLst>
                                    </p:anim>
                                    <p:anim calcmode="lin" valueType="num">
                                      <p:cBhvr additive="base">
                                        <p:cTn id="16" dur="500" fill="hold"/>
                                        <p:tgtEl>
                                          <p:spTgt spid="1218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357158" y="4071942"/>
            <a:ext cx="8143932" cy="2185214"/>
          </a:xfrm>
          <a:prstGeom prst="rect">
            <a:avLst/>
          </a:prstGeom>
          <a:noFill/>
        </p:spPr>
        <p:txBody>
          <a:bodyPr wrap="square" rtlCol="0">
            <a:spAutoFit/>
          </a:bodyPr>
          <a:lstStyle/>
          <a:p>
            <a:r>
              <a:rPr lang="hu-HU" sz="2000" dirty="0" smtClean="0"/>
              <a:t>Bosszantó lehet még a TMI, azaz angolul a </a:t>
            </a:r>
            <a:r>
              <a:rPr lang="hu-HU" sz="2000" b="1" i="1" dirty="0" err="1" smtClean="0"/>
              <a:t>Too</a:t>
            </a:r>
            <a:r>
              <a:rPr lang="hu-HU" sz="2000" b="1" i="1" dirty="0" smtClean="0"/>
              <a:t> </a:t>
            </a:r>
            <a:r>
              <a:rPr lang="hu-HU" sz="2000" b="1" i="1" dirty="0" err="1" smtClean="0"/>
              <a:t>Much</a:t>
            </a:r>
            <a:r>
              <a:rPr lang="hu-HU" sz="2000" b="1" i="1" dirty="0" smtClean="0"/>
              <a:t> </a:t>
            </a:r>
            <a:r>
              <a:rPr lang="hu-HU" sz="2000" b="1" i="1" dirty="0" err="1" smtClean="0"/>
              <a:t>Information</a:t>
            </a:r>
            <a:r>
              <a:rPr lang="hu-HU" sz="2000" dirty="0" smtClean="0"/>
              <a:t>. Minden olyan embernek, aki ilyen oldalakat használ, biztosan van legalább egy olyan ismerőse, aki az életet legapróbb történéseit is megosztja, ami valljuk be elég idegesítő és értelmetlen is. Az ilyen oldalaknak </a:t>
            </a:r>
            <a:r>
              <a:rPr lang="hu-HU" sz="3600" b="1" dirty="0" smtClean="0"/>
              <a:t>nem</a:t>
            </a:r>
            <a:r>
              <a:rPr lang="hu-HU" sz="2000" dirty="0" smtClean="0"/>
              <a:t> az a céljuk, hogy mindent közöljenek rólad.</a:t>
            </a:r>
            <a:endParaRPr lang="hu-HU" sz="2000" dirty="0"/>
          </a:p>
        </p:txBody>
      </p:sp>
      <p:pic>
        <p:nvPicPr>
          <p:cNvPr id="116738" name="Picture 2" descr="http://www.mollythornberg.com/wp-content/uploads/2010/09/tmi.png"/>
          <p:cNvPicPr>
            <a:picLocks noChangeAspect="1" noChangeArrowheads="1"/>
          </p:cNvPicPr>
          <p:nvPr/>
        </p:nvPicPr>
        <p:blipFill>
          <a:blip r:embed="rId2"/>
          <a:srcRect/>
          <a:stretch>
            <a:fillRect/>
          </a:stretch>
        </p:blipFill>
        <p:spPr bwMode="auto">
          <a:xfrm>
            <a:off x="2071670" y="428604"/>
            <a:ext cx="3786214" cy="3347015"/>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fade">
                                      <p:cBhvr>
                                        <p:cTn id="7" dur="2000"/>
                                        <p:tgtEl>
                                          <p:spTgt spid="116738"/>
                                        </p:tgtEl>
                                      </p:cBhvr>
                                    </p:animEffect>
                                    <p:anim calcmode="lin" valueType="num">
                                      <p:cBhvr>
                                        <p:cTn id="8" dur="2000" fill="hold"/>
                                        <p:tgtEl>
                                          <p:spTgt spid="116738"/>
                                        </p:tgtEl>
                                        <p:attrNameLst>
                                          <p:attrName>style.rotation</p:attrName>
                                        </p:attrNameLst>
                                      </p:cBhvr>
                                      <p:tavLst>
                                        <p:tav tm="0">
                                          <p:val>
                                            <p:fltVal val="720"/>
                                          </p:val>
                                        </p:tav>
                                        <p:tav tm="100000">
                                          <p:val>
                                            <p:fltVal val="0"/>
                                          </p:val>
                                        </p:tav>
                                      </p:tavLst>
                                    </p:anim>
                                    <p:anim calcmode="lin" valueType="num">
                                      <p:cBhvr>
                                        <p:cTn id="9" dur="2000" fill="hold"/>
                                        <p:tgtEl>
                                          <p:spTgt spid="116738"/>
                                        </p:tgtEl>
                                        <p:attrNameLst>
                                          <p:attrName>ppt_h</p:attrName>
                                        </p:attrNameLst>
                                      </p:cBhvr>
                                      <p:tavLst>
                                        <p:tav tm="0">
                                          <p:val>
                                            <p:fltVal val="0"/>
                                          </p:val>
                                        </p:tav>
                                        <p:tav tm="100000">
                                          <p:val>
                                            <p:strVal val="#ppt_h"/>
                                          </p:val>
                                        </p:tav>
                                      </p:tavLst>
                                    </p:anim>
                                    <p:anim calcmode="lin" valueType="num">
                                      <p:cBhvr>
                                        <p:cTn id="10" dur="2000" fill="hold"/>
                                        <p:tgtEl>
                                          <p:spTgt spid="116738"/>
                                        </p:tgtEl>
                                        <p:attrNameLst>
                                          <p:attrName>ppt_w</p:attrName>
                                        </p:attrNameLst>
                                      </p:cBhvr>
                                      <p:tavLst>
                                        <p:tav tm="0">
                                          <p:val>
                                            <p:fltVal val="0"/>
                                          </p:val>
                                        </p:tav>
                                        <p:tav tm="100000">
                                          <p:val>
                                            <p:strVal val="#ppt_w"/>
                                          </p:val>
                                        </p:tav>
                                      </p:tavLst>
                                    </p:anim>
                                  </p:childTnLst>
                                </p:cTn>
                              </p:par>
                              <p:par>
                                <p:cTn id="11" presetID="7" presetClass="entr" presetSubtype="4"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ppt_x"/>
                                          </p:val>
                                        </p:tav>
                                        <p:tav tm="100000">
                                          <p:val>
                                            <p:strVal val="#ppt_x"/>
                                          </p:val>
                                        </p:tav>
                                      </p:tavLst>
                                    </p:anim>
                                    <p:anim calcmode="lin" valueType="num">
                                      <p:cBhvr additive="base">
                                        <p:cTn id="14"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14282" y="214290"/>
            <a:ext cx="8572560" cy="3293209"/>
          </a:xfrm>
          <a:prstGeom prst="rect">
            <a:avLst/>
          </a:prstGeom>
          <a:noFill/>
        </p:spPr>
        <p:txBody>
          <a:bodyPr wrap="square" rtlCol="0">
            <a:spAutoFit/>
          </a:bodyPr>
          <a:lstStyle/>
          <a:p>
            <a:r>
              <a:rPr lang="hu-HU" sz="3200" dirty="0" smtClean="0"/>
              <a:t>A negatívumok közé sorolható a </a:t>
            </a:r>
            <a:r>
              <a:rPr lang="hu-HU" sz="4000" b="1" dirty="0" smtClean="0"/>
              <a:t>nyelv</a:t>
            </a:r>
            <a:r>
              <a:rPr lang="hu-HU" sz="3200" b="1" dirty="0" smtClean="0"/>
              <a:t> </a:t>
            </a:r>
            <a:r>
              <a:rPr lang="hu-HU" sz="4000" b="1" dirty="0" smtClean="0"/>
              <a:t>rombolás</a:t>
            </a:r>
            <a:r>
              <a:rPr lang="hu-HU" sz="3200" dirty="0" smtClean="0"/>
              <a:t>a is. </a:t>
            </a:r>
          </a:p>
          <a:p>
            <a:r>
              <a:rPr lang="hu-HU" sz="3200" dirty="0" smtClean="0"/>
              <a:t>Megjelentek a szlengek:</a:t>
            </a:r>
            <a:br>
              <a:rPr lang="hu-HU" sz="3200" dirty="0" smtClean="0"/>
            </a:br>
            <a:r>
              <a:rPr lang="hu-HU" sz="3200" dirty="0" smtClean="0"/>
              <a:t>Például az angol </a:t>
            </a:r>
            <a:r>
              <a:rPr lang="hu-HU" sz="3200" dirty="0" err="1" smtClean="0"/>
              <a:t>like</a:t>
            </a:r>
            <a:r>
              <a:rPr lang="hu-HU" sz="3200" dirty="0" smtClean="0"/>
              <a:t> igéből alakult ki a magyar </a:t>
            </a:r>
            <a:r>
              <a:rPr lang="hu-HU" sz="3200" dirty="0" err="1" smtClean="0"/>
              <a:t>lájkolni</a:t>
            </a:r>
            <a:r>
              <a:rPr lang="hu-HU" sz="3200" dirty="0" smtClean="0"/>
              <a:t> szavunk is, ami rövid időn belül nagyon elterjedt lett. </a:t>
            </a:r>
            <a:endParaRPr lang="hu-HU" sz="3200" dirty="0"/>
          </a:p>
        </p:txBody>
      </p:sp>
      <p:pic>
        <p:nvPicPr>
          <p:cNvPr id="120834" name="Picture 2" descr="http://t0.gstatic.com/images?q=tbn:ANd9GcTvw6XjqabGSifeiicyRT5nzKVPNvYokpgjIGfLkBw7RUoBck5CFA&amp;t=1"/>
          <p:cNvPicPr>
            <a:picLocks noChangeAspect="1" noChangeArrowheads="1"/>
          </p:cNvPicPr>
          <p:nvPr/>
        </p:nvPicPr>
        <p:blipFill>
          <a:blip r:embed="rId2"/>
          <a:srcRect/>
          <a:stretch>
            <a:fillRect/>
          </a:stretch>
        </p:blipFill>
        <p:spPr bwMode="auto">
          <a:xfrm>
            <a:off x="428596" y="4214818"/>
            <a:ext cx="2406331" cy="2286016"/>
          </a:xfrm>
          <a:prstGeom prst="rect">
            <a:avLst/>
          </a:prstGeom>
          <a:noFill/>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5" presetClass="entr" presetSubtype="10" fill="hold" nodeType="withEffect">
                                  <p:stCondLst>
                                    <p:cond delay="0"/>
                                  </p:stCondLst>
                                  <p:childTnLst>
                                    <p:set>
                                      <p:cBhvr>
                                        <p:cTn id="22" dur="1" fill="hold">
                                          <p:stCondLst>
                                            <p:cond delay="0"/>
                                          </p:stCondLst>
                                        </p:cTn>
                                        <p:tgtEl>
                                          <p:spTgt spid="120834"/>
                                        </p:tgtEl>
                                        <p:attrNameLst>
                                          <p:attrName>style.visibility</p:attrName>
                                        </p:attrNameLst>
                                      </p:cBhvr>
                                      <p:to>
                                        <p:strVal val="visible"/>
                                      </p:to>
                                    </p:set>
                                    <p:animEffect transition="in" filter="checkerboard(across)">
                                      <p:cBhvr>
                                        <p:cTn id="23" dur="500"/>
                                        <p:tgtEl>
                                          <p:spTgt spid="120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ndület">
  <a:themeElements>
    <a:clrScheme name="Lendüle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Lendüle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Lendüle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163</TotalTime>
  <Words>287</Words>
  <PresentationFormat>Diavetítés a képernyőre (4:3 oldalarány)</PresentationFormat>
  <Paragraphs>43</Paragraphs>
  <Slides>12</Slides>
  <Notes>0</Notes>
  <HiddenSlides>0</HiddenSlides>
  <MMClips>0</MMClips>
  <ScaleCrop>false</ScaleCrop>
  <HeadingPairs>
    <vt:vector size="4" baseType="variant">
      <vt:variant>
        <vt:lpstr>Téma</vt:lpstr>
      </vt:variant>
      <vt:variant>
        <vt:i4>1</vt:i4>
      </vt:variant>
      <vt:variant>
        <vt:lpstr>Diacímek</vt:lpstr>
      </vt:variant>
      <vt:variant>
        <vt:i4>12</vt:i4>
      </vt:variant>
    </vt:vector>
  </HeadingPairs>
  <TitlesOfParts>
    <vt:vector size="13" baseType="lpstr">
      <vt:lpstr>Lendület</vt:lpstr>
      <vt:lpstr>Közösségi portálok használata</vt:lpstr>
      <vt:lpstr>2. dia</vt:lpstr>
      <vt:lpstr>3. dia</vt:lpstr>
      <vt:lpstr>4. dia</vt:lpstr>
      <vt:lpstr>5. dia</vt:lpstr>
      <vt:lpstr>6. dia</vt:lpstr>
      <vt:lpstr>7. dia</vt:lpstr>
      <vt:lpstr>8. dia</vt:lpstr>
      <vt:lpstr>9. dia</vt:lpstr>
      <vt:lpstr>10. dia</vt:lpstr>
      <vt:lpstr>11. dia</vt:lpstr>
      <vt:lpstr>12.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Közösségi portálok használata</dc:title>
  <dc:creator>2009A_11</dc:creator>
  <cp:lastModifiedBy>2009A_11</cp:lastModifiedBy>
  <cp:revision>39</cp:revision>
  <dcterms:created xsi:type="dcterms:W3CDTF">2011-02-01T11:02:02Z</dcterms:created>
  <dcterms:modified xsi:type="dcterms:W3CDTF">2011-02-01T13:56:07Z</dcterms:modified>
</cp:coreProperties>
</file>