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3DDB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18" autoAdjust="0"/>
  </p:normalViewPr>
  <p:slideViewPr>
    <p:cSldViewPr>
      <p:cViewPr varScale="1">
        <p:scale>
          <a:sx n="62" d="100"/>
          <a:sy n="62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000" b="1" i="1" dirty="0" smtClean="0">
                <a:solidFill>
                  <a:srgbClr val="FF0000"/>
                </a:solidFill>
              </a:rPr>
              <a:t>Napjaink háttértárolói</a:t>
            </a:r>
            <a:endParaRPr lang="hu-HU" sz="5000" b="1" i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43042" y="3929066"/>
            <a:ext cx="6400800" cy="1752600"/>
          </a:xfrm>
        </p:spPr>
        <p:txBody>
          <a:bodyPr>
            <a:noAutofit/>
          </a:bodyPr>
          <a:lstStyle/>
          <a:p>
            <a:r>
              <a:rPr lang="hu-HU" sz="2800" b="1" i="1" dirty="0" smtClean="0">
                <a:solidFill>
                  <a:srgbClr val="FF0000"/>
                </a:solidFill>
              </a:rPr>
              <a:t>Király Erik Péter</a:t>
            </a:r>
          </a:p>
          <a:p>
            <a:r>
              <a:rPr lang="hu-HU" sz="2800" b="1" i="1" dirty="0" smtClean="0">
                <a:solidFill>
                  <a:srgbClr val="FF0000"/>
                </a:solidFill>
              </a:rPr>
              <a:t>Felkészítő tanár:Sári Éva</a:t>
            </a:r>
          </a:p>
          <a:p>
            <a:r>
              <a:rPr lang="hu-HU" sz="2800" b="1" i="1" dirty="0" err="1" smtClean="0">
                <a:solidFill>
                  <a:srgbClr val="FF0000"/>
                </a:solidFill>
              </a:rPr>
              <a:t>Türr</a:t>
            </a:r>
            <a:r>
              <a:rPr lang="hu-HU" sz="2800" b="1" i="1" dirty="0" smtClean="0">
                <a:solidFill>
                  <a:srgbClr val="FF0000"/>
                </a:solidFill>
              </a:rPr>
              <a:t> István Gazdasági Szakközépiskola</a:t>
            </a:r>
          </a:p>
          <a:p>
            <a:r>
              <a:rPr lang="hu-HU" sz="2800" b="1" i="1" dirty="0" smtClean="0">
                <a:solidFill>
                  <a:srgbClr val="FF0000"/>
                </a:solidFill>
              </a:rPr>
              <a:t>6500 Baja, Bácska tér 1.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Pendrive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err="1" smtClean="0">
                <a:solidFill>
                  <a:srgbClr val="FFFF00"/>
                </a:solidFill>
              </a:rPr>
              <a:t>Usb</a:t>
            </a:r>
            <a:r>
              <a:rPr lang="hu-HU" dirty="0" smtClean="0">
                <a:solidFill>
                  <a:srgbClr val="FFFF00"/>
                </a:solidFill>
              </a:rPr>
              <a:t> csatlakozóval felszerelt </a:t>
            </a:r>
            <a:r>
              <a:rPr lang="hu-HU" dirty="0" err="1" smtClean="0">
                <a:solidFill>
                  <a:srgbClr val="FFFF00"/>
                </a:solidFill>
              </a:rPr>
              <a:t>flash</a:t>
            </a:r>
            <a:r>
              <a:rPr lang="hu-HU" dirty="0" smtClean="0">
                <a:solidFill>
                  <a:srgbClr val="FFFF00"/>
                </a:solidFill>
              </a:rPr>
              <a:t> memória.</a:t>
            </a:r>
          </a:p>
          <a:p>
            <a:pPr>
              <a:buFont typeface="Wingdings" pitchFamily="2" charset="2"/>
              <a:buChar char="Ø"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rgbClr val="FFFF00"/>
                </a:solidFill>
              </a:rPr>
              <a:t>Kapacitása 8 </a:t>
            </a:r>
            <a:r>
              <a:rPr lang="hu-HU" dirty="0" err="1" smtClean="0">
                <a:solidFill>
                  <a:srgbClr val="FFFF00"/>
                </a:solidFill>
              </a:rPr>
              <a:t>MB-tol</a:t>
            </a:r>
            <a:r>
              <a:rPr lang="hu-HU" dirty="0" smtClean="0">
                <a:solidFill>
                  <a:srgbClr val="FFFF00"/>
                </a:solidFill>
              </a:rPr>
              <a:t> egészen 256 </a:t>
            </a:r>
            <a:r>
              <a:rPr lang="hu-HU" dirty="0" err="1" smtClean="0">
                <a:solidFill>
                  <a:srgbClr val="FFFF00"/>
                </a:solidFill>
              </a:rPr>
              <a:t>Gb-ig</a:t>
            </a:r>
            <a:r>
              <a:rPr lang="hu-HU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hu-H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rgbClr val="FFFF00"/>
                </a:solidFill>
              </a:rPr>
              <a:t>Manapság mindenféle formában csinálnak </a:t>
            </a:r>
            <a:r>
              <a:rPr lang="hu-HU" dirty="0" err="1" smtClean="0">
                <a:solidFill>
                  <a:srgbClr val="FFFF00"/>
                </a:solidFill>
              </a:rPr>
              <a:t>pendriveket</a:t>
            </a:r>
            <a:r>
              <a:rPr lang="hu-HU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   </a:t>
            </a:r>
            <a:r>
              <a:rPr lang="hu-HU" dirty="0" err="1" smtClean="0">
                <a:solidFill>
                  <a:srgbClr val="FFFF00"/>
                </a:solidFill>
              </a:rPr>
              <a:t>Pl</a:t>
            </a:r>
            <a:r>
              <a:rPr lang="hu-HU" dirty="0" smtClean="0">
                <a:solidFill>
                  <a:srgbClr val="FFFF00"/>
                </a:solidFill>
              </a:rPr>
              <a:t>:késekbe építve, sörnyitó, </a:t>
            </a:r>
            <a:r>
              <a:rPr lang="hu-HU" dirty="0" err="1" smtClean="0">
                <a:solidFill>
                  <a:srgbClr val="FFFF00"/>
                </a:solidFill>
              </a:rPr>
              <a:t>karkötö</a:t>
            </a:r>
            <a:r>
              <a:rPr lang="hu-HU" dirty="0" smtClean="0">
                <a:solidFill>
                  <a:srgbClr val="FFFF00"/>
                </a:solidFill>
              </a:rPr>
              <a:t> stb..</a:t>
            </a:r>
          </a:p>
          <a:p>
            <a:pPr>
              <a:buFont typeface="Wingdings" pitchFamily="2" charset="2"/>
              <a:buChar char="Ø"/>
            </a:pPr>
            <a:endParaRPr lang="hu-HU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err="1" smtClean="0">
                <a:solidFill>
                  <a:srgbClr val="FFFF00"/>
                </a:solidFill>
              </a:rPr>
              <a:t>Felépítése</a:t>
            </a:r>
            <a:r>
              <a:rPr lang="hu-HU" dirty="0" err="1" smtClean="0"/>
              <a:t>Pendrive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/>
              <a:t> </a:t>
            </a:r>
            <a:endParaRPr lang="hu-HU" sz="4000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1 USB-csatlakozó</a:t>
            </a: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2 USB-vezérlőmodul</a:t>
            </a: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3 Ellenőrző pontok</a:t>
            </a: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4 </a:t>
            </a:r>
            <a:r>
              <a:rPr lang="hu-HU" sz="2200" dirty="0" err="1" smtClean="0">
                <a:solidFill>
                  <a:srgbClr val="FFFF00"/>
                </a:solidFill>
              </a:rPr>
              <a:t>Flash-csip</a:t>
            </a:r>
            <a:endParaRPr lang="hu-HU" sz="2200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5 Kvarc-oszcillátor</a:t>
            </a: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6 LED</a:t>
            </a: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7 Írásvédelmi kapcsoló</a:t>
            </a:r>
          </a:p>
          <a:p>
            <a:pPr algn="r">
              <a:buNone/>
            </a:pPr>
            <a:r>
              <a:rPr lang="hu-HU" sz="2200" dirty="0" smtClean="0">
                <a:solidFill>
                  <a:srgbClr val="FFFF00"/>
                </a:solidFill>
              </a:rPr>
              <a:t>8 Egy második memóriachip helye</a:t>
            </a:r>
          </a:p>
          <a:p>
            <a:pPr>
              <a:buNone/>
            </a:pPr>
            <a:endParaRPr lang="hu-HU" sz="2200" dirty="0">
              <a:solidFill>
                <a:srgbClr val="FFFF00"/>
              </a:solidFill>
            </a:endParaRPr>
          </a:p>
        </p:txBody>
      </p:sp>
      <p:pic>
        <p:nvPicPr>
          <p:cNvPr id="5" name="Kép 4" descr="625px-Usbkey_intern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5214942" cy="514351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Memóriakártya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Rengeteg fajta van forgalomban napjainkban.</a:t>
            </a:r>
            <a:endParaRPr lang="hu-H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tervezők arra törekednek, hogy minél kisebb méret és annál nagyobb kapacitás.</a:t>
            </a:r>
          </a:p>
          <a:p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Fejlődése  sorban: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SD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hu-H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MiniSD</a:t>
            </a:r>
            <a:endParaRPr lang="hu-H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hu-H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MicroSD</a:t>
            </a:r>
            <a:endParaRPr lang="hu-H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Kép 3" descr="600x600_155743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643314"/>
            <a:ext cx="3643306" cy="271464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Telefonok és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Mp3 lejátszók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i="1" dirty="0" smtClean="0">
                <a:solidFill>
                  <a:srgbClr val="FFFF00"/>
                </a:solidFill>
              </a:rPr>
              <a:t>Ehhez külön hozzáfűzni valót nem kell mondanom mert a telefonok adathordozásához a memóriakártya játssza a főszerepet.</a:t>
            </a:r>
          </a:p>
          <a:p>
            <a:pPr>
              <a:buNone/>
            </a:pPr>
            <a:r>
              <a:rPr lang="hu-HU" b="1" i="1" dirty="0" smtClean="0">
                <a:solidFill>
                  <a:srgbClr val="FFFF00"/>
                </a:solidFill>
              </a:rPr>
              <a:t>Az mp lejátszók a </a:t>
            </a:r>
            <a:r>
              <a:rPr lang="hu-HU" b="1" i="1" dirty="0" err="1" smtClean="0">
                <a:solidFill>
                  <a:srgbClr val="FFFF00"/>
                </a:solidFill>
              </a:rPr>
              <a:t>pendrive</a:t>
            </a:r>
            <a:r>
              <a:rPr lang="hu-HU" b="1" i="1" dirty="0" smtClean="0">
                <a:solidFill>
                  <a:srgbClr val="FFFF00"/>
                </a:solidFill>
              </a:rPr>
              <a:t> alapon működnek.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Winchester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0000FF"/>
                </a:solidFill>
              </a:rPr>
              <a:t>Igazi nevén szólítva csak merevlemez.</a:t>
            </a:r>
          </a:p>
          <a:p>
            <a:r>
              <a:rPr lang="hu-HU" b="1" i="1" dirty="0" smtClean="0">
                <a:solidFill>
                  <a:srgbClr val="0000FF"/>
                </a:solidFill>
              </a:rPr>
              <a:t>Az adatokat kettes számrendszerben, mágnesezhető réteggel bevont, forgó lemezeken tárolja.</a:t>
            </a:r>
          </a:p>
          <a:p>
            <a:endParaRPr lang="hu-HU" dirty="0"/>
          </a:p>
        </p:txBody>
      </p:sp>
      <p:pic>
        <p:nvPicPr>
          <p:cNvPr id="4" name="Kép 3" descr="250px-DysanRemovableDiskPack.a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214686"/>
            <a:ext cx="4143404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Winchester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Kapacitása: </a:t>
            </a:r>
            <a:r>
              <a:rPr lang="hu-HU" dirty="0" smtClean="0">
                <a:solidFill>
                  <a:srgbClr val="0000FF"/>
                </a:solidFill>
              </a:rPr>
              <a:t>kezdetekben alig pár </a:t>
            </a:r>
            <a:r>
              <a:rPr lang="hu-HU" dirty="0" err="1" smtClean="0">
                <a:solidFill>
                  <a:srgbClr val="0000FF"/>
                </a:solidFill>
              </a:rPr>
              <a:t>Mb-osak</a:t>
            </a:r>
            <a:r>
              <a:rPr lang="hu-HU" dirty="0" smtClean="0">
                <a:solidFill>
                  <a:srgbClr val="0000FF"/>
                </a:solidFill>
              </a:rPr>
              <a:t> voltak napjainkban már 40 </a:t>
            </a:r>
            <a:r>
              <a:rPr lang="hu-HU" dirty="0" err="1" smtClean="0">
                <a:solidFill>
                  <a:srgbClr val="0000FF"/>
                </a:solidFill>
              </a:rPr>
              <a:t>Gb-tól</a:t>
            </a:r>
            <a:r>
              <a:rPr lang="hu-HU" dirty="0" smtClean="0">
                <a:solidFill>
                  <a:srgbClr val="0000FF"/>
                </a:solidFill>
              </a:rPr>
              <a:t> 2 Terráig terjednek.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Pár gyártó: </a:t>
            </a:r>
            <a:r>
              <a:rPr lang="hu-HU" dirty="0" err="1" smtClean="0">
                <a:solidFill>
                  <a:srgbClr val="0000FF"/>
                </a:solidFill>
              </a:rPr>
              <a:t>Hitachi</a:t>
            </a:r>
            <a:r>
              <a:rPr lang="hu-HU" dirty="0" smtClean="0">
                <a:solidFill>
                  <a:srgbClr val="0000FF"/>
                </a:solidFill>
              </a:rPr>
              <a:t>, </a:t>
            </a:r>
            <a:r>
              <a:rPr lang="hu-HU" dirty="0" err="1" smtClean="0">
                <a:solidFill>
                  <a:srgbClr val="0000FF"/>
                </a:solidFill>
              </a:rPr>
              <a:t>Seagate</a:t>
            </a:r>
            <a:r>
              <a:rPr lang="hu-HU" dirty="0" smtClean="0">
                <a:solidFill>
                  <a:srgbClr val="0000FF"/>
                </a:solidFill>
              </a:rPr>
              <a:t>, Samsung, </a:t>
            </a:r>
            <a:r>
              <a:rPr lang="hu-HU" dirty="0" err="1" smtClean="0">
                <a:solidFill>
                  <a:srgbClr val="0000FF"/>
                </a:solidFill>
              </a:rPr>
              <a:t>Seagate</a:t>
            </a:r>
            <a:r>
              <a:rPr lang="hu-HU" dirty="0" smtClean="0">
                <a:solidFill>
                  <a:srgbClr val="0000FF"/>
                </a:solidFill>
              </a:rPr>
              <a:t> </a:t>
            </a:r>
            <a:r>
              <a:rPr lang="hu-HU" dirty="0" err="1" smtClean="0">
                <a:solidFill>
                  <a:srgbClr val="0000FF"/>
                </a:solidFill>
              </a:rPr>
              <a:t>Barracuda</a:t>
            </a:r>
            <a:endParaRPr lang="hu-HU" dirty="0" smtClean="0">
              <a:solidFill>
                <a:srgbClr val="0000FF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Csatolófelület: </a:t>
            </a:r>
            <a:r>
              <a:rPr lang="hu-HU" dirty="0" smtClean="0">
                <a:solidFill>
                  <a:srgbClr val="0000FF"/>
                </a:solidFill>
              </a:rPr>
              <a:t>ATA, SATA, SCSI, SAS, FC</a:t>
            </a:r>
          </a:p>
          <a:p>
            <a:endParaRPr lang="hu-H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Winchester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4000" b="1" dirty="0" smtClean="0">
                <a:solidFill>
                  <a:srgbClr val="FF0000"/>
                </a:solidFill>
              </a:rPr>
              <a:t>Merevlemez mobilitása</a:t>
            </a:r>
          </a:p>
          <a:p>
            <a:r>
              <a:rPr lang="hu-HU" b="1" dirty="0" smtClean="0">
                <a:solidFill>
                  <a:srgbClr val="0000FF"/>
                </a:solidFill>
              </a:rPr>
              <a:t>Legnépszerűbb megoldás a </a:t>
            </a:r>
            <a:r>
              <a:rPr lang="hu-HU" b="1" dirty="0" err="1" smtClean="0">
                <a:solidFill>
                  <a:srgbClr val="0000FF"/>
                </a:solidFill>
              </a:rPr>
              <a:t>mobilrack</a:t>
            </a:r>
            <a:r>
              <a:rPr lang="hu-HU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/>
            <a:r>
              <a:rPr lang="hu-HU" b="1" dirty="0" smtClean="0">
                <a:solidFill>
                  <a:srgbClr val="FF0000"/>
                </a:solidFill>
              </a:rPr>
              <a:t>Két fajtája van</a:t>
            </a:r>
            <a:r>
              <a:rPr lang="hu-HU" b="1" dirty="0" smtClean="0">
                <a:solidFill>
                  <a:srgbClr val="0000FF"/>
                </a:solidFill>
              </a:rPr>
              <a:t>:</a:t>
            </a:r>
            <a:r>
              <a:rPr lang="hu-HU" sz="4000" dirty="0" smtClean="0">
                <a:solidFill>
                  <a:srgbClr val="0000FF"/>
                </a:solidFill>
              </a:rPr>
              <a:t> külső és belső.</a:t>
            </a:r>
          </a:p>
          <a:p>
            <a:pPr marL="514350" indent="-514350"/>
            <a:r>
              <a:rPr lang="hu-HU" sz="4000" b="1" dirty="0" smtClean="0">
                <a:solidFill>
                  <a:srgbClr val="FF0000"/>
                </a:solidFill>
              </a:rPr>
              <a:t>Külső</a:t>
            </a:r>
            <a:r>
              <a:rPr lang="hu-HU" sz="4000" b="1" dirty="0" smtClean="0">
                <a:solidFill>
                  <a:srgbClr val="0000FF"/>
                </a:solidFill>
              </a:rPr>
              <a:t>: egy tokban van a merevlemez, ami </a:t>
            </a:r>
            <a:r>
              <a:rPr lang="hu-HU" sz="4000" b="1" dirty="0" err="1" smtClean="0">
                <a:solidFill>
                  <a:srgbClr val="0000FF"/>
                </a:solidFill>
              </a:rPr>
              <a:t>usb</a:t>
            </a:r>
            <a:r>
              <a:rPr lang="hu-HU" sz="4000" b="1" dirty="0" smtClean="0">
                <a:solidFill>
                  <a:srgbClr val="0000FF"/>
                </a:solidFill>
              </a:rPr>
              <a:t> </a:t>
            </a:r>
            <a:r>
              <a:rPr lang="hu-HU" sz="4000" b="1" dirty="0" err="1" smtClean="0">
                <a:solidFill>
                  <a:srgbClr val="0000FF"/>
                </a:solidFill>
              </a:rPr>
              <a:t>vel</a:t>
            </a:r>
            <a:r>
              <a:rPr lang="hu-HU" sz="4000" b="1" dirty="0" smtClean="0">
                <a:solidFill>
                  <a:srgbClr val="0000FF"/>
                </a:solidFill>
              </a:rPr>
              <a:t> csatlakozik a géphez. Ez notebooknál is alkalmazható.</a:t>
            </a:r>
            <a:endParaRPr lang="hu-H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Winchester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Belső</a:t>
            </a:r>
            <a:r>
              <a:rPr lang="hu-HU" dirty="0" smtClean="0"/>
              <a:t>: </a:t>
            </a:r>
            <a:r>
              <a:rPr lang="hu-HU" dirty="0" smtClean="0">
                <a:solidFill>
                  <a:srgbClr val="0000FF"/>
                </a:solidFill>
              </a:rPr>
              <a:t>egy tok van a gépben amiből ki-be lehet húzni a merevlemezt és másik gépbe berakni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smtClean="0"/>
              <a:t>         </a:t>
            </a:r>
            <a:r>
              <a:rPr lang="hu-HU" sz="4000" dirty="0" smtClean="0">
                <a:solidFill>
                  <a:srgbClr val="FF0000"/>
                </a:solidFill>
              </a:rPr>
              <a:t>Külső                                Belső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4" name="Kép 3" descr="1253_MOBIL_RACK_3_5col_ENERMAX_HDD_kulso_USB_2_0_SATA_IDE_GH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4000496" cy="3571876"/>
          </a:xfrm>
          <a:prstGeom prst="rect">
            <a:avLst/>
          </a:prstGeom>
        </p:spPr>
      </p:pic>
      <p:pic>
        <p:nvPicPr>
          <p:cNvPr id="5" name="Kép 4" descr="mobilrack_feke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571876"/>
            <a:ext cx="4143372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Felhasznált források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4000" b="1" i="1" dirty="0" smtClean="0">
                <a:solidFill>
                  <a:srgbClr val="00B050"/>
                </a:solidFill>
              </a:rPr>
              <a:t>http://hu.wikipedia.org/wiki/Kezd%C5%91lap</a:t>
            </a:r>
          </a:p>
          <a:p>
            <a:pPr>
              <a:buFont typeface="Wingdings" pitchFamily="2" charset="2"/>
              <a:buChar char="ü"/>
            </a:pPr>
            <a:r>
              <a:rPr lang="hu-HU" sz="4000" b="1" i="1" dirty="0" smtClean="0">
                <a:solidFill>
                  <a:srgbClr val="00B050"/>
                </a:solidFill>
              </a:rPr>
              <a:t>http://www.google.hu/imghp?client=firefox-a&amp;rls=org.mozilla:hu:official&amp;hl=hu&amp;tab=wi</a:t>
            </a:r>
            <a:endParaRPr lang="hu-H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Floppy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 	</a:t>
            </a:r>
            <a:r>
              <a:rPr lang="hu-HU" sz="3300" dirty="0" smtClean="0">
                <a:solidFill>
                  <a:srgbClr val="FFFF00"/>
                </a:solidFill>
              </a:rPr>
              <a:t>Fontos tudnivaló róla, hogy Magyar ember találmánya. </a:t>
            </a:r>
          </a:p>
          <a:p>
            <a:pPr>
              <a:buNone/>
            </a:pPr>
            <a:r>
              <a:rPr lang="hu-HU" sz="3300" dirty="0" smtClean="0">
                <a:solidFill>
                  <a:srgbClr val="FFFF00"/>
                </a:solidFill>
              </a:rPr>
              <a:t>	Külön olvasó szükséges a használatához.</a:t>
            </a:r>
          </a:p>
          <a:p>
            <a:pPr>
              <a:buNone/>
            </a:pPr>
            <a:r>
              <a:rPr lang="hu-HU" sz="3300" dirty="0" smtClean="0">
                <a:solidFill>
                  <a:srgbClr val="FFFF00"/>
                </a:solidFill>
              </a:rPr>
              <a:t>	Az 1970 es évektől az </a:t>
            </a:r>
          </a:p>
          <a:p>
            <a:pPr>
              <a:buNone/>
            </a:pPr>
            <a:r>
              <a:rPr lang="hu-HU" sz="3300" dirty="0" smtClean="0">
                <a:solidFill>
                  <a:srgbClr val="FFFF00"/>
                </a:solidFill>
              </a:rPr>
              <a:t>	1990 es évek végéig </a:t>
            </a:r>
          </a:p>
          <a:p>
            <a:pPr>
              <a:buNone/>
            </a:pPr>
            <a:r>
              <a:rPr lang="hu-HU" sz="3300" dirty="0" smtClean="0">
                <a:solidFill>
                  <a:srgbClr val="FFFF00"/>
                </a:solidFill>
              </a:rPr>
              <a:t>	használták leginkább</a:t>
            </a:r>
            <a:r>
              <a:rPr lang="hu-HU" sz="3300" dirty="0" smtClean="0">
                <a:solidFill>
                  <a:schemeClr val="tx2"/>
                </a:solidFill>
              </a:rPr>
              <a:t>.</a:t>
            </a:r>
            <a:endParaRPr lang="hu-HU" sz="33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Floppy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hu-HU" dirty="0"/>
              <a:t> </a:t>
            </a:r>
            <a:r>
              <a:rPr lang="hu-HU" dirty="0" smtClean="0"/>
              <a:t>                       </a:t>
            </a:r>
            <a:r>
              <a:rPr lang="hu-HU" sz="3600" dirty="0" smtClean="0">
                <a:solidFill>
                  <a:srgbClr val="FF0000"/>
                </a:solidFill>
              </a:rPr>
              <a:t>Kicsit a felépítéséről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>
                <a:solidFill>
                  <a:srgbClr val="FFFF00"/>
                </a:solidFill>
              </a:rPr>
              <a:t>Mindkét oldalán mágnesezhető vékony műanyaglap.</a:t>
            </a:r>
          </a:p>
          <a:p>
            <a:pPr marL="441325" lvl="1" indent="15875">
              <a:buFont typeface="Wingdings" pitchFamily="2" charset="2"/>
              <a:buChar char="Ø"/>
            </a:pPr>
            <a:r>
              <a:rPr lang="hu-HU" dirty="0" smtClean="0">
                <a:solidFill>
                  <a:srgbClr val="FFFF00"/>
                </a:solidFill>
              </a:rPr>
              <a:t>Ennek védelmére </a:t>
            </a:r>
            <a:r>
              <a:rPr lang="hu-HU" dirty="0" smtClean="0">
                <a:solidFill>
                  <a:srgbClr val="FFFF00"/>
                </a:solidFill>
              </a:rPr>
              <a:t>van</a:t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     </a:t>
            </a:r>
            <a:r>
              <a:rPr lang="hu-HU" dirty="0" smtClean="0">
                <a:solidFill>
                  <a:srgbClr val="FFFF00"/>
                </a:solidFill>
              </a:rPr>
              <a:t>egy külső tokja is.</a:t>
            </a:r>
          </a:p>
          <a:p>
            <a:pPr marL="441325" lvl="1" indent="15875">
              <a:buFont typeface="Wingdings" pitchFamily="2" charset="2"/>
              <a:buChar char="Ø"/>
            </a:pPr>
            <a:r>
              <a:rPr lang="hu-HU" dirty="0" smtClean="0">
                <a:solidFill>
                  <a:srgbClr val="FFFF00"/>
                </a:solidFill>
              </a:rPr>
              <a:t>A lemezt nem </a:t>
            </a:r>
            <a:r>
              <a:rPr lang="hu-HU" dirty="0" smtClean="0">
                <a:solidFill>
                  <a:srgbClr val="FFFF00"/>
                </a:solidFill>
              </a:rPr>
              <a:t>szabad</a:t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FF00"/>
                </a:solidFill>
              </a:rPr>
              <a:t>    </a:t>
            </a:r>
            <a:r>
              <a:rPr lang="hu-HU" dirty="0" smtClean="0">
                <a:solidFill>
                  <a:srgbClr val="FFFF00"/>
                </a:solidFill>
              </a:rPr>
              <a:t>kivenni a tokból.</a:t>
            </a:r>
          </a:p>
        </p:txBody>
      </p:sp>
      <p:pic>
        <p:nvPicPr>
          <p:cNvPr id="4" name="Kép 3" descr="adatm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43182"/>
            <a:ext cx="4572000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Floppy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                    </a:t>
            </a:r>
            <a:r>
              <a:rPr lang="hu-HU" sz="3600" dirty="0" smtClean="0">
                <a:solidFill>
                  <a:srgbClr val="FF0000"/>
                </a:solidFill>
              </a:rPr>
              <a:t>Fejlődése az évek során</a:t>
            </a:r>
          </a:p>
          <a:p>
            <a:pPr lvl="1">
              <a:buFont typeface="Wingdings" pitchFamily="2" charset="2"/>
              <a:buChar char="Ø"/>
            </a:pPr>
            <a:r>
              <a:rPr lang="hu-HU" sz="3000" b="1" dirty="0" smtClean="0">
                <a:solidFill>
                  <a:srgbClr val="FFFF00"/>
                </a:solidFill>
              </a:rPr>
              <a:t>8„ </a:t>
            </a:r>
            <a:r>
              <a:rPr lang="hu-HU" sz="3000" dirty="0" smtClean="0">
                <a:solidFill>
                  <a:srgbClr val="FFFF00"/>
                </a:solidFill>
              </a:rPr>
              <a:t>160-500 </a:t>
            </a:r>
            <a:r>
              <a:rPr lang="hu-HU" sz="3000" dirty="0" err="1" smtClean="0">
                <a:solidFill>
                  <a:srgbClr val="FFFF00"/>
                </a:solidFill>
              </a:rPr>
              <a:t>KiB</a:t>
            </a:r>
            <a:endParaRPr lang="hu-HU" sz="3000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hu-HU" sz="3000" b="1" dirty="0" smtClean="0">
                <a:solidFill>
                  <a:srgbClr val="FFFF00"/>
                </a:solidFill>
              </a:rPr>
              <a:t>5 1/4„ </a:t>
            </a:r>
            <a:r>
              <a:rPr lang="hu-HU" sz="3000" dirty="0" smtClean="0">
                <a:solidFill>
                  <a:srgbClr val="FFFF00"/>
                </a:solidFill>
              </a:rPr>
              <a:t>360 </a:t>
            </a:r>
            <a:r>
              <a:rPr lang="hu-HU" sz="3000" dirty="0" err="1" smtClean="0">
                <a:solidFill>
                  <a:srgbClr val="FFFF00"/>
                </a:solidFill>
              </a:rPr>
              <a:t>KiB</a:t>
            </a:r>
            <a:r>
              <a:rPr lang="hu-HU" sz="3000" dirty="0" smtClean="0">
                <a:solidFill>
                  <a:srgbClr val="FFFF00"/>
                </a:solidFill>
              </a:rPr>
              <a:t>  1,2 MB</a:t>
            </a:r>
          </a:p>
          <a:p>
            <a:pPr lvl="1" algn="r">
              <a:buFont typeface="Wingdings" pitchFamily="2" charset="2"/>
              <a:buChar char="Ø"/>
            </a:pPr>
            <a:r>
              <a:rPr lang="hu-HU" sz="3000" b="1" dirty="0" smtClean="0">
                <a:solidFill>
                  <a:srgbClr val="FFFF00"/>
                </a:solidFill>
              </a:rPr>
              <a:t>3 1/2„ </a:t>
            </a:r>
            <a:r>
              <a:rPr lang="hu-HU" sz="3000" dirty="0" smtClean="0">
                <a:solidFill>
                  <a:srgbClr val="FFFF00"/>
                </a:solidFill>
              </a:rPr>
              <a:t>1,44 MB-2,88 MB</a:t>
            </a:r>
          </a:p>
          <a:p>
            <a:pPr lvl="1" algn="r">
              <a:buFont typeface="Wingdings" pitchFamily="2" charset="2"/>
              <a:buChar char="Ø"/>
            </a:pPr>
            <a:r>
              <a:rPr lang="hu-HU" sz="3000" b="1" dirty="0" err="1" smtClean="0">
                <a:solidFill>
                  <a:srgbClr val="FFFF00"/>
                </a:solidFill>
              </a:rPr>
              <a:t>Zip</a:t>
            </a:r>
            <a:r>
              <a:rPr lang="hu-HU" sz="3000" b="1" dirty="0" smtClean="0">
                <a:solidFill>
                  <a:srgbClr val="FFFF00"/>
                </a:solidFill>
              </a:rPr>
              <a:t> Drive </a:t>
            </a:r>
            <a:r>
              <a:rPr lang="hu-HU" sz="3000" dirty="0" smtClean="0">
                <a:solidFill>
                  <a:srgbClr val="FFFF00"/>
                </a:solidFill>
              </a:rPr>
              <a:t>750 MB</a:t>
            </a:r>
          </a:p>
          <a:p>
            <a:pPr lvl="1" algn="r">
              <a:buFont typeface="Wingdings" pitchFamily="2" charset="2"/>
              <a:buChar char="Ø"/>
            </a:pPr>
            <a:r>
              <a:rPr lang="hu-HU" sz="3000" b="1" dirty="0" smtClean="0">
                <a:solidFill>
                  <a:srgbClr val="FFFF00"/>
                </a:solidFill>
              </a:rPr>
              <a:t> LS-120; LS-240 </a:t>
            </a:r>
            <a:r>
              <a:rPr lang="hu-HU" sz="3000" dirty="0" smtClean="0">
                <a:solidFill>
                  <a:srgbClr val="FFFF00"/>
                </a:solidFill>
              </a:rPr>
              <a:t>240 MB</a:t>
            </a:r>
            <a:endParaRPr lang="hu-HU" sz="3000" b="1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hu-HU" b="1" dirty="0" smtClean="0"/>
          </a:p>
          <a:p>
            <a:pPr lvl="1">
              <a:buFont typeface="Wingdings" pitchFamily="2" charset="2"/>
              <a:buChar char="Ø"/>
            </a:pPr>
            <a:endParaRPr lang="hu-HU" b="1" dirty="0" smtClean="0"/>
          </a:p>
          <a:p>
            <a:pPr lvl="1">
              <a:buFont typeface="Wingdings" pitchFamily="2" charset="2"/>
              <a:buChar char="Ø"/>
            </a:pPr>
            <a:endParaRPr lang="hu-HU" b="1" dirty="0" smtClean="0"/>
          </a:p>
          <a:p>
            <a:pPr lvl="1">
              <a:buFont typeface="Wingdings" pitchFamily="2" charset="2"/>
              <a:buChar char="Ø"/>
            </a:pPr>
            <a:endParaRPr lang="hu-HU" b="1" dirty="0" smtClean="0"/>
          </a:p>
          <a:p>
            <a:pPr lvl="1">
              <a:buFont typeface="Wingdings" pitchFamily="2" charset="2"/>
              <a:buChar char="Ø"/>
            </a:pPr>
            <a:endParaRPr lang="hu-HU" b="1" dirty="0" smtClean="0"/>
          </a:p>
          <a:p>
            <a:pPr lvl="1">
              <a:buFont typeface="Wingdings" pitchFamily="2" charset="2"/>
              <a:buChar char="Ø"/>
            </a:pPr>
            <a:endParaRPr lang="hu-HU" b="1" dirty="0" smtClean="0"/>
          </a:p>
          <a:p>
            <a:pPr lvl="1">
              <a:buFont typeface="Wingdings" pitchFamily="2" charset="2"/>
              <a:buChar char="Ø"/>
            </a:pPr>
            <a:endParaRPr lang="hu-HU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357562"/>
            <a:ext cx="3929090" cy="268832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CD-DvD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                </a:t>
            </a:r>
            <a:r>
              <a:rPr lang="hu-HU" dirty="0" err="1" smtClean="0">
                <a:solidFill>
                  <a:srgbClr val="3DDBE3"/>
                </a:solidFill>
              </a:rPr>
              <a:t>Dvd</a:t>
            </a:r>
            <a:r>
              <a:rPr lang="hu-HU" dirty="0" smtClean="0">
                <a:solidFill>
                  <a:srgbClr val="3DDBE3"/>
                </a:solidFill>
              </a:rPr>
              <a:t>		</a:t>
            </a:r>
            <a:r>
              <a:rPr lang="hu-HU" b="1" dirty="0" smtClean="0">
                <a:solidFill>
                  <a:srgbClr val="3DDBE3"/>
                </a:solidFill>
              </a:rPr>
              <a:t> D</a:t>
            </a:r>
            <a:r>
              <a:rPr lang="hu-HU" dirty="0" smtClean="0">
                <a:solidFill>
                  <a:srgbClr val="3DDBE3"/>
                </a:solidFill>
              </a:rPr>
              <a:t>igital </a:t>
            </a:r>
            <a:r>
              <a:rPr lang="hu-HU" b="1" dirty="0" smtClean="0">
                <a:solidFill>
                  <a:srgbClr val="3DDBE3"/>
                </a:solidFill>
              </a:rPr>
              <a:t>V</a:t>
            </a:r>
            <a:r>
              <a:rPr lang="hu-HU" dirty="0" smtClean="0">
                <a:solidFill>
                  <a:srgbClr val="3DDBE3"/>
                </a:solidFill>
              </a:rPr>
              <a:t>ideo </a:t>
            </a:r>
            <a:r>
              <a:rPr lang="hu-HU" b="1" dirty="0" err="1" smtClean="0">
                <a:solidFill>
                  <a:srgbClr val="3DDBE3"/>
                </a:solidFill>
              </a:rPr>
              <a:t>D</a:t>
            </a:r>
            <a:r>
              <a:rPr lang="hu-HU" dirty="0" err="1" smtClean="0">
                <a:solidFill>
                  <a:srgbClr val="3DDBE3"/>
                </a:solidFill>
              </a:rPr>
              <a:t>isc</a:t>
            </a:r>
            <a:endParaRPr lang="hu-HU" dirty="0" smtClean="0">
              <a:solidFill>
                <a:srgbClr val="3DDBE3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3DDBE3"/>
                </a:solidFill>
              </a:rPr>
              <a:t>                    CD		 </a:t>
            </a:r>
            <a:r>
              <a:rPr lang="hu-HU" b="1" dirty="0" err="1" smtClean="0">
                <a:solidFill>
                  <a:srgbClr val="3DDBE3"/>
                </a:solidFill>
              </a:rPr>
              <a:t>Compact</a:t>
            </a:r>
            <a:r>
              <a:rPr lang="hu-HU" b="1" dirty="0" smtClean="0">
                <a:solidFill>
                  <a:srgbClr val="3DDBE3"/>
                </a:solidFill>
              </a:rPr>
              <a:t> </a:t>
            </a:r>
            <a:r>
              <a:rPr lang="hu-HU" b="1" dirty="0" err="1" smtClean="0">
                <a:solidFill>
                  <a:srgbClr val="3DDBE3"/>
                </a:solidFill>
              </a:rPr>
              <a:t>Disc</a:t>
            </a:r>
            <a:endParaRPr lang="hu-HU" b="1" dirty="0" smtClean="0">
              <a:solidFill>
                <a:srgbClr val="3DDBE3"/>
              </a:solidFill>
            </a:endParaRPr>
          </a:p>
          <a:p>
            <a:r>
              <a:rPr lang="hu-HU" dirty="0" smtClean="0">
                <a:solidFill>
                  <a:srgbClr val="3DDBE3"/>
                </a:solidFill>
              </a:rPr>
              <a:t>A </a:t>
            </a:r>
            <a:r>
              <a:rPr lang="hu-HU" dirty="0" err="1" smtClean="0">
                <a:solidFill>
                  <a:srgbClr val="3DDBE3"/>
                </a:solidFill>
              </a:rPr>
              <a:t>DvD</a:t>
            </a:r>
            <a:r>
              <a:rPr lang="hu-HU" dirty="0" smtClean="0">
                <a:solidFill>
                  <a:srgbClr val="3DDBE3"/>
                </a:solidFill>
              </a:rPr>
              <a:t> nagy kapacitású optikai tároló.</a:t>
            </a:r>
          </a:p>
          <a:p>
            <a:r>
              <a:rPr lang="hu-HU" dirty="0" smtClean="0">
                <a:solidFill>
                  <a:srgbClr val="3DDBE3"/>
                </a:solidFill>
              </a:rPr>
              <a:t>4.7 GB és 8.5 GB</a:t>
            </a:r>
          </a:p>
          <a:p>
            <a:r>
              <a:rPr lang="hu-HU" dirty="0" smtClean="0">
                <a:solidFill>
                  <a:srgbClr val="3DDBE3"/>
                </a:solidFill>
              </a:rPr>
              <a:t>Szinte mindenfajta adat tárolására alkalmas.</a:t>
            </a:r>
          </a:p>
          <a:p>
            <a:r>
              <a:rPr lang="hu-HU" dirty="0" smtClean="0">
                <a:solidFill>
                  <a:srgbClr val="3DDBE3"/>
                </a:solidFill>
              </a:rPr>
              <a:t>DVD–Video, DVD–</a:t>
            </a:r>
            <a:r>
              <a:rPr lang="hu-HU" dirty="0" err="1" smtClean="0">
                <a:solidFill>
                  <a:srgbClr val="3DDBE3"/>
                </a:solidFill>
              </a:rPr>
              <a:t>Audio</a:t>
            </a:r>
            <a:r>
              <a:rPr lang="hu-HU" dirty="0" smtClean="0">
                <a:solidFill>
                  <a:srgbClr val="3DDBE3"/>
                </a:solidFill>
              </a:rPr>
              <a:t>, </a:t>
            </a:r>
            <a:r>
              <a:rPr lang="hu-HU" dirty="0" err="1" smtClean="0">
                <a:solidFill>
                  <a:srgbClr val="3DDBE3"/>
                </a:solidFill>
              </a:rPr>
              <a:t>DVD</a:t>
            </a:r>
            <a:r>
              <a:rPr lang="hu-HU" dirty="0" smtClean="0">
                <a:solidFill>
                  <a:srgbClr val="3DDBE3"/>
                </a:solidFill>
              </a:rPr>
              <a:t>–ROM, DVD–RAM, DVD-R és DVD-RW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CD-DvD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>
                <a:solidFill>
                  <a:srgbClr val="10F4BE"/>
                </a:solidFill>
              </a:rPr>
              <a:t>Szintén mind a floppyhoz az ő használatukhoz is szükséges egy olvasó</a:t>
            </a:r>
            <a:r>
              <a:rPr lang="hu-HU" dirty="0" smtClean="0">
                <a:solidFill>
                  <a:srgbClr val="FFFF00"/>
                </a:solidFill>
              </a:rPr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20100421-lightscribe-dvd-olcsobbat-hu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214686"/>
            <a:ext cx="5548330" cy="326231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CD-DvD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66FFFF"/>
                </a:solidFill>
              </a:rPr>
              <a:t>A CD leginkább csak kisebb adatok, hang és kép tárolására alkalmas.</a:t>
            </a:r>
          </a:p>
          <a:p>
            <a:endParaRPr lang="hu-HU" dirty="0" smtClean="0">
              <a:solidFill>
                <a:srgbClr val="66FFFF"/>
              </a:solidFill>
            </a:endParaRPr>
          </a:p>
          <a:p>
            <a:r>
              <a:rPr lang="hu-HU" dirty="0" smtClean="0">
                <a:solidFill>
                  <a:srgbClr val="66FFFF"/>
                </a:solidFill>
              </a:rPr>
              <a:t>Kapacitása 700 MB</a:t>
            </a:r>
          </a:p>
          <a:p>
            <a:endParaRPr lang="hu-HU" dirty="0" smtClean="0">
              <a:solidFill>
                <a:srgbClr val="66FFFF"/>
              </a:solidFill>
            </a:endParaRPr>
          </a:p>
          <a:p>
            <a:r>
              <a:rPr lang="hu-HU" dirty="0" smtClean="0">
                <a:solidFill>
                  <a:srgbClr val="66FFFF"/>
                </a:solidFill>
              </a:rPr>
              <a:t>Két fajtája a CD-R, CD-RW</a:t>
            </a:r>
          </a:p>
          <a:p>
            <a:endParaRPr lang="hu-H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FF0000"/>
                </a:solidFill>
              </a:rPr>
              <a:t>Blu Ray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 </a:t>
            </a:r>
            <a:r>
              <a:rPr lang="hu-HU" dirty="0" err="1" smtClean="0">
                <a:solidFill>
                  <a:srgbClr val="FFFF00"/>
                </a:solidFill>
              </a:rPr>
              <a:t>DvD</a:t>
            </a:r>
            <a:r>
              <a:rPr lang="hu-HU" dirty="0" smtClean="0">
                <a:solidFill>
                  <a:srgbClr val="FFFF00"/>
                </a:solidFill>
              </a:rPr>
              <a:t> utódjának szánják.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Nagy harcban állt a </a:t>
            </a:r>
            <a:r>
              <a:rPr lang="hu-HU" dirty="0" err="1" smtClean="0">
                <a:solidFill>
                  <a:srgbClr val="FFFF00"/>
                </a:solidFill>
              </a:rPr>
              <a:t>HD-DvD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vel</a:t>
            </a:r>
            <a:r>
              <a:rPr lang="hu-H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hu-HU" dirty="0" smtClean="0">
              <a:solidFill>
                <a:srgbClr val="FFFF00"/>
              </a:solidFill>
            </a:endParaRPr>
          </a:p>
          <a:p>
            <a:r>
              <a:rPr lang="hu-HU" sz="3100" dirty="0" smtClean="0">
                <a:solidFill>
                  <a:srgbClr val="FFFF00"/>
                </a:solidFill>
              </a:rPr>
              <a:t>5-44 GB-ig terjedő a</a:t>
            </a:r>
          </a:p>
          <a:p>
            <a:pPr>
              <a:buNone/>
            </a:pPr>
            <a:r>
              <a:rPr lang="hu-HU" sz="3100" dirty="0" smtClean="0">
                <a:solidFill>
                  <a:srgbClr val="FFFF00"/>
                </a:solidFill>
              </a:rPr>
              <a:t>     kapacitása.</a:t>
            </a:r>
            <a:endParaRPr lang="hu-HU" sz="3100" dirty="0">
              <a:solidFill>
                <a:srgbClr val="FFFF00"/>
              </a:solidFill>
            </a:endParaRPr>
          </a:p>
        </p:txBody>
      </p:sp>
      <p:pic>
        <p:nvPicPr>
          <p:cNvPr id="4" name="Kép 3" descr="220px-Blu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786058"/>
            <a:ext cx="4643470" cy="342902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Blu Ray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rgbClr val="FFFF00"/>
                </a:solidFill>
              </a:rPr>
              <a:t>Külön író szükséges hozzá</a:t>
            </a:r>
          </a:p>
          <a:p>
            <a:pPr marL="514350" indent="-514350"/>
            <a:endParaRPr lang="hu-HU" dirty="0" smtClean="0">
              <a:solidFill>
                <a:srgbClr val="FFFF00"/>
              </a:solidFill>
            </a:endParaRPr>
          </a:p>
          <a:p>
            <a:pPr marL="514350" indent="-514350"/>
            <a:endParaRPr lang="hu-HU" dirty="0" smtClean="0">
              <a:solidFill>
                <a:srgbClr val="FFFF00"/>
              </a:solidFill>
            </a:endParaRPr>
          </a:p>
          <a:p>
            <a:pPr marL="514350" indent="-514350"/>
            <a:endParaRPr lang="hu-HU" dirty="0" smtClean="0">
              <a:solidFill>
                <a:srgbClr val="FFFF00"/>
              </a:solidFill>
            </a:endParaRPr>
          </a:p>
          <a:p>
            <a:pPr marL="514350" indent="-514350"/>
            <a:endParaRPr lang="hu-HU" dirty="0" smtClean="0">
              <a:solidFill>
                <a:srgbClr val="FFFF00"/>
              </a:solidFill>
            </a:endParaRPr>
          </a:p>
          <a:p>
            <a:pPr marL="514350" indent="-514350"/>
            <a:endParaRPr lang="hu-HU" dirty="0" smtClean="0">
              <a:solidFill>
                <a:srgbClr val="FFFF00"/>
              </a:solidFill>
            </a:endParaRPr>
          </a:p>
          <a:p>
            <a:pPr marL="514350" indent="-514350"/>
            <a:r>
              <a:rPr lang="hu-HU" dirty="0" smtClean="0">
                <a:solidFill>
                  <a:srgbClr val="FFFF00"/>
                </a:solidFill>
              </a:rPr>
              <a:t>Nagymértékben drágább elődjénél</a:t>
            </a:r>
          </a:p>
        </p:txBody>
      </p:sp>
      <p:pic>
        <p:nvPicPr>
          <p:cNvPr id="4" name="Kép 3" descr="n_lg-be08lu20-blu-ray-iro-usb-supermulti-8x_706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85992"/>
            <a:ext cx="4143404" cy="28575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356</TotalTime>
  <Words>346</Words>
  <Application>Microsoft Office PowerPoint</Application>
  <PresentationFormat>Diavetítés a képernyőre (4:3 oldalarány)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Napjaink háttértárolói</vt:lpstr>
      <vt:lpstr>Floppy</vt:lpstr>
      <vt:lpstr>Floppy</vt:lpstr>
      <vt:lpstr>Floppy</vt:lpstr>
      <vt:lpstr>CD-DvD</vt:lpstr>
      <vt:lpstr>CD-DvD</vt:lpstr>
      <vt:lpstr>CD-DvD</vt:lpstr>
      <vt:lpstr>Blu Ray</vt:lpstr>
      <vt:lpstr>Blu Ray</vt:lpstr>
      <vt:lpstr>Pendrive</vt:lpstr>
      <vt:lpstr>FelépítésePendrive</vt:lpstr>
      <vt:lpstr>Memóriakártya</vt:lpstr>
      <vt:lpstr>Telefonok és Mp3 lejátszók.</vt:lpstr>
      <vt:lpstr>Winchester</vt:lpstr>
      <vt:lpstr>Winchester</vt:lpstr>
      <vt:lpstr>Winchester</vt:lpstr>
      <vt:lpstr>Winchester</vt:lpstr>
      <vt:lpstr>Felhasznált 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Napjaink háttértárolói</dc:title>
  <cp:lastModifiedBy>fules</cp:lastModifiedBy>
  <cp:revision>36</cp:revision>
  <dcterms:modified xsi:type="dcterms:W3CDTF">2011-02-01T07:48:28Z</dcterms:modified>
</cp:coreProperties>
</file>