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1" r:id="rId20"/>
    <p:sldId id="272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D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78" autoAdjust="0"/>
    <p:restoredTop sz="94636" autoAdjust="0"/>
  </p:normalViewPr>
  <p:slideViewPr>
    <p:cSldViewPr>
      <p:cViewPr>
        <p:scale>
          <a:sx n="75" d="100"/>
          <a:sy n="75" d="100"/>
        </p:scale>
        <p:origin x="-138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8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5FB8-0888-44FD-A79E-CCFAF55E18F2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47E1C-EBAD-41ED-BCFB-E1ABB23D6E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7E1C-EBAD-41ED-BCFB-E1ABB23D6EE0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7E1C-EBAD-41ED-BCFB-E1ABB23D6EE0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7E1C-EBAD-41ED-BCFB-E1ABB23D6EE0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47E1C-EBAD-41ED-BCFB-E1ABB23D6EE0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3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2011.01.28.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30000"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TCPIP" TargetMode="External"/><Relationship Id="rId13" Type="http://schemas.openxmlformats.org/officeDocument/2006/relationships/hyperlink" Target="http://www.facebook.com/" TargetMode="External"/><Relationship Id="rId18" Type="http://schemas.openxmlformats.org/officeDocument/2006/relationships/hyperlink" Target="http://www.maximanet.hu/cikk.php?id=3&amp;cid=4321" TargetMode="External"/><Relationship Id="rId26" Type="http://schemas.openxmlformats.org/officeDocument/2006/relationships/hyperlink" Target="http://life-style.hu/techno/20110105_kabitoszer_facebook_fuggoseg.aspx" TargetMode="External"/><Relationship Id="rId3" Type="http://schemas.openxmlformats.org/officeDocument/2006/relationships/hyperlink" Target="http://hu.wikipedia.org/wiki/Myvip" TargetMode="External"/><Relationship Id="rId21" Type="http://schemas.openxmlformats.org/officeDocument/2006/relationships/hyperlink" Target="http://computer.howstuffworks.com/internet/social-networking/networks/twitter.htm" TargetMode="External"/><Relationship Id="rId7" Type="http://schemas.openxmlformats.org/officeDocument/2006/relationships/hyperlink" Target="http://hu.wikipedia.org/wiki/Internet" TargetMode="External"/><Relationship Id="rId12" Type="http://schemas.openxmlformats.org/officeDocument/2006/relationships/hyperlink" Target="http://www.myspace.com/" TargetMode="External"/><Relationship Id="rId17" Type="http://schemas.openxmlformats.org/officeDocument/2006/relationships/hyperlink" Target="http://www.abfox.eu/kozossegi-portalok-magyarorszag.html" TargetMode="External"/><Relationship Id="rId25" Type="http://schemas.openxmlformats.org/officeDocument/2006/relationships/hyperlink" Target="http://nol.hu/noller/elfajulhat_a_facebook-fuggoseg" TargetMode="External"/><Relationship Id="rId2" Type="http://schemas.openxmlformats.org/officeDocument/2006/relationships/hyperlink" Target="http://hu.wikipedia.org/wiki/Iwiw" TargetMode="External"/><Relationship Id="rId16" Type="http://schemas.openxmlformats.org/officeDocument/2006/relationships/hyperlink" Target="http://www.standard-team.hu/facebook-kozossegi-portal.html" TargetMode="External"/><Relationship Id="rId20" Type="http://schemas.openxmlformats.org/officeDocument/2006/relationships/hyperlink" Target="http://computer.howstuffworks.com/internet/social-networking/networks/facebook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witter" TargetMode="External"/><Relationship Id="rId11" Type="http://schemas.openxmlformats.org/officeDocument/2006/relationships/hyperlink" Target="http://www.iwiw.hu/" TargetMode="External"/><Relationship Id="rId24" Type="http://schemas.openxmlformats.org/officeDocument/2006/relationships/hyperlink" Target="http://en.wikipedia.org/wiki/Social_web" TargetMode="External"/><Relationship Id="rId5" Type="http://schemas.openxmlformats.org/officeDocument/2006/relationships/hyperlink" Target="http://en.wikipedia.org/wiki/Myspace" TargetMode="External"/><Relationship Id="rId15" Type="http://schemas.openxmlformats.org/officeDocument/2006/relationships/hyperlink" Target="http://www.hotdog.hu/" TargetMode="External"/><Relationship Id="rId23" Type="http://schemas.openxmlformats.org/officeDocument/2006/relationships/hyperlink" Target="http://webcache.googleusercontent.com/search?q=cache:J_8alv8k6gIJ:www.identitytheft.info/victims.aspx+identity+theft+on+net+statistic&amp;cd=3&amp;hl=hu&amp;ct=clnk&amp;gl=hu&amp;client=firefox-a" TargetMode="External"/><Relationship Id="rId10" Type="http://schemas.openxmlformats.org/officeDocument/2006/relationships/hyperlink" Target="http://www.myvip.com/" TargetMode="External"/><Relationship Id="rId19" Type="http://schemas.openxmlformats.org/officeDocument/2006/relationships/hyperlink" Target="http://www.standard-team.hu/kozossegi-portal-szotar.html" TargetMode="External"/><Relationship Id="rId4" Type="http://schemas.openxmlformats.org/officeDocument/2006/relationships/hyperlink" Target="http://en.wikipedia.org/wiki/Facebook" TargetMode="External"/><Relationship Id="rId9" Type="http://schemas.openxmlformats.org/officeDocument/2006/relationships/hyperlink" Target="http://hu.wikipedia.org/wiki/Protokoll_(informatika)" TargetMode="External"/><Relationship Id="rId14" Type="http://schemas.openxmlformats.org/officeDocument/2006/relationships/hyperlink" Target="http://www.twitter.com/" TargetMode="External"/><Relationship Id="rId22" Type="http://schemas.openxmlformats.org/officeDocument/2006/relationships/hyperlink" Target="http://www.technet.hu/hir/20091104/szemelyiseglopas_-_mi_a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obalindiatech.com/images/social_portal.jpg" TargetMode="External"/><Relationship Id="rId13" Type="http://schemas.openxmlformats.org/officeDocument/2006/relationships/hyperlink" Target="http://blogs.telestream.net/screenflow/wp-content/uploads/2011/01/shutterstock_56085223_oops-640x580.jpg" TargetMode="External"/><Relationship Id="rId18" Type="http://schemas.openxmlformats.org/officeDocument/2006/relationships/hyperlink" Target="http://themecraft.net/wwwdata/thumbs/h/hotdog.hu.jpg" TargetMode="External"/><Relationship Id="rId26" Type="http://schemas.openxmlformats.org/officeDocument/2006/relationships/hyperlink" Target="http://facebook.com/" TargetMode="External"/><Relationship Id="rId3" Type="http://schemas.openxmlformats.org/officeDocument/2006/relationships/hyperlink" Target="http://www.szentimre.hu/wp-content/uploads/2009/10/facebook.jpg" TargetMode="External"/><Relationship Id="rId21" Type="http://schemas.openxmlformats.org/officeDocument/2006/relationships/hyperlink" Target="http://www.facebook.com/" TargetMode="External"/><Relationship Id="rId7" Type="http://schemas.openxmlformats.org/officeDocument/2006/relationships/hyperlink" Target="http://image.hotdog.hu/_data/members0/740/128740/images/hotdog%20logo.gif" TargetMode="External"/><Relationship Id="rId12" Type="http://schemas.openxmlformats.org/officeDocument/2006/relationships/hyperlink" Target="http://soxialmedia.com/wp-content/uploads/2010/09/netiquette.jpg" TargetMode="External"/><Relationship Id="rId17" Type="http://schemas.openxmlformats.org/officeDocument/2006/relationships/hyperlink" Target="http://tulpa.lapunk.hu/tarhely/tulpa/kepek/myvip_logo.jpg" TargetMode="External"/><Relationship Id="rId25" Type="http://schemas.openxmlformats.org/officeDocument/2006/relationships/hyperlink" Target="http://gadishamia.files.wordpress.com/2007/11/army-facebook.jpg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logout.hu/dl/upc/2010-04/160468_myvip.jpg" TargetMode="External"/><Relationship Id="rId20" Type="http://schemas.openxmlformats.org/officeDocument/2006/relationships/hyperlink" Target="http://static.howstuffworks.com/gif/facebook-2.jpg" TargetMode="External"/><Relationship Id="rId29" Type="http://schemas.openxmlformats.org/officeDocument/2006/relationships/hyperlink" Target="http://www.freeonlinepoker.hu/kepek/Bonitas_Poker/bonitas_help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ptv.lapunk.hu/tarhely/tiptv/kepek/iwiw_logo.jpg" TargetMode="External"/><Relationship Id="rId11" Type="http://schemas.openxmlformats.org/officeDocument/2006/relationships/hyperlink" Target="http://www.weblapmost.hu/wp-content/uploads/2010/09/varaljay_social_network.jpg" TargetMode="External"/><Relationship Id="rId24" Type="http://schemas.openxmlformats.org/officeDocument/2006/relationships/hyperlink" Target="http://publishing2.com/images/MySpaceHomePage.jpg" TargetMode="External"/><Relationship Id="rId32" Type="http://schemas.openxmlformats.org/officeDocument/2006/relationships/hyperlink" Target="http://m.blog.hu/va/vadkeletibolcs/image/facebook.jpg" TargetMode="External"/><Relationship Id="rId5" Type="http://schemas.openxmlformats.org/officeDocument/2006/relationships/hyperlink" Target="http://www.cod7.hu/wp-content/uploads/2010/04/myvip.jpg" TargetMode="External"/><Relationship Id="rId15" Type="http://schemas.openxmlformats.org/officeDocument/2006/relationships/hyperlink" Target="http://api.ning.com/files/hi6CSAurTAdT*GSoi3*zOiNrMzmkjScDzUVLZHocoRmIs2ZuIzOLiAY4VcH2P0QAA6xa0fkhcTgJx*ehoAl6LVNJWjB5PZr4/Iwiw.JPG" TargetMode="External"/><Relationship Id="rId23" Type="http://schemas.openxmlformats.org/officeDocument/2006/relationships/hyperlink" Target="http://www.twitter.com/" TargetMode="External"/><Relationship Id="rId28" Type="http://schemas.openxmlformats.org/officeDocument/2006/relationships/hyperlink" Target="http://twitter.com/" TargetMode="External"/><Relationship Id="rId10" Type="http://schemas.openxmlformats.org/officeDocument/2006/relationships/hyperlink" Target="http://static.howstuffworks.com/gif/arpanet-5.jpg" TargetMode="External"/><Relationship Id="rId19" Type="http://schemas.openxmlformats.org/officeDocument/2006/relationships/hyperlink" Target="http://sites.google.com/site/stajergabor/hotdog.JPG" TargetMode="External"/><Relationship Id="rId31" Type="http://schemas.openxmlformats.org/officeDocument/2006/relationships/hyperlink" Target="http://techsafekids.com/wp-content/uploads/2010/09/tsk_computer-300x252.jpg" TargetMode="External"/><Relationship Id="rId4" Type="http://schemas.openxmlformats.org/officeDocument/2006/relationships/hyperlink" Target="http://www.flsheriffs.org/content/44/Image/TwitterLogo.jpg" TargetMode="External"/><Relationship Id="rId9" Type="http://schemas.openxmlformats.org/officeDocument/2006/relationships/hyperlink" Target="http://dunaharasztima.hu/wp-content/uploads/2010/07/internet.png" TargetMode="External"/><Relationship Id="rId14" Type="http://schemas.openxmlformats.org/officeDocument/2006/relationships/hyperlink" Target="http://egyszerugyorsreceptek.com/wp-content/uploads/2010/12/iwiw_logo_side.png" TargetMode="External"/><Relationship Id="rId22" Type="http://schemas.openxmlformats.org/officeDocument/2006/relationships/hyperlink" Target="http://it-tanacsado.hu/wp-content/gallery/postimages/twitter.png" TargetMode="External"/><Relationship Id="rId27" Type="http://schemas.openxmlformats.org/officeDocument/2006/relationships/hyperlink" Target="http://likesirl.com/images/logo.png" TargetMode="External"/><Relationship Id="rId30" Type="http://schemas.openxmlformats.org/officeDocument/2006/relationships/hyperlink" Target="http://myspac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000240"/>
            <a:ext cx="9144000" cy="1571636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/>
              <a:t>A közösségi portálok </a:t>
            </a:r>
            <a:r>
              <a:rPr lang="hu-HU" sz="2400" b="1" dirty="0" smtClean="0"/>
              <a:t>(és használatuk)</a:t>
            </a:r>
            <a:endParaRPr lang="hu-HU" sz="2400" b="1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472518" cy="2815210"/>
          </a:xfrm>
        </p:spPr>
        <p:txBody>
          <a:bodyPr>
            <a:noAutofit/>
          </a:bodyPr>
          <a:lstStyle/>
          <a:p>
            <a:r>
              <a:rPr lang="hu-HU" sz="3000" b="1" dirty="0" smtClean="0"/>
              <a:t>Téma:</a:t>
            </a:r>
            <a:br>
              <a:rPr lang="hu-HU" sz="3000" b="1" dirty="0" smtClean="0"/>
            </a:br>
            <a:r>
              <a:rPr lang="hu-HU" sz="3000" dirty="0" smtClean="0"/>
              <a:t>Közösségi portálok használata</a:t>
            </a:r>
          </a:p>
          <a:p>
            <a:endParaRPr lang="hu-HU" sz="6000" b="1" dirty="0" smtClean="0"/>
          </a:p>
          <a:p>
            <a:r>
              <a:rPr lang="hu-HU" b="1" dirty="0" smtClean="0"/>
              <a:t>Iskola:</a:t>
            </a:r>
            <a:br>
              <a:rPr lang="hu-HU" b="1" dirty="0" smtClean="0"/>
            </a:br>
            <a:r>
              <a:rPr lang="hu-HU" dirty="0" smtClean="0"/>
              <a:t>Berzeviczy Gergely Két Tanítási Nyelvű Közgazdasági SZKI</a:t>
            </a:r>
            <a:endParaRPr lang="hu-HU" dirty="0"/>
          </a:p>
        </p:txBody>
      </p:sp>
      <p:pic>
        <p:nvPicPr>
          <p:cNvPr id="6" name="Kép 5" descr="fb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500174"/>
            <a:ext cx="1785950" cy="1190633"/>
          </a:xfrm>
          <a:prstGeom prst="rect">
            <a:avLst/>
          </a:prstGeom>
        </p:spPr>
      </p:pic>
      <p:pic>
        <p:nvPicPr>
          <p:cNvPr id="7" name="Kép 6" descr="logoi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643050"/>
            <a:ext cx="1647825" cy="952500"/>
          </a:xfrm>
          <a:prstGeom prst="rect">
            <a:avLst/>
          </a:prstGeom>
        </p:spPr>
      </p:pic>
      <p:pic>
        <p:nvPicPr>
          <p:cNvPr id="8" name="Kép 7" descr="logoh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285728"/>
            <a:ext cx="1323969" cy="1480070"/>
          </a:xfrm>
          <a:prstGeom prst="rect">
            <a:avLst/>
          </a:prstGeom>
        </p:spPr>
      </p:pic>
      <p:pic>
        <p:nvPicPr>
          <p:cNvPr id="9" name="Kép 8" descr="logo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571480"/>
            <a:ext cx="1343025" cy="1419225"/>
          </a:xfrm>
          <a:prstGeom prst="rect">
            <a:avLst/>
          </a:prstGeom>
        </p:spPr>
      </p:pic>
      <p:pic>
        <p:nvPicPr>
          <p:cNvPr id="10" name="Kép 9" descr="logot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28604"/>
            <a:ext cx="2921000" cy="914400"/>
          </a:xfrm>
          <a:prstGeom prst="rect">
            <a:avLst/>
          </a:prstGeom>
        </p:spPr>
      </p:pic>
      <p:pic>
        <p:nvPicPr>
          <p:cNvPr id="11" name="Kép 10" descr="ci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3250" y="4357694"/>
            <a:ext cx="2190750" cy="1828800"/>
          </a:xfrm>
          <a:prstGeom prst="rect">
            <a:avLst/>
          </a:prstGeom>
        </p:spPr>
      </p:pic>
      <p:sp>
        <p:nvSpPr>
          <p:cNvPr id="12" name="Akciógomb: Tovább vagy Következő 11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457200" y="4857760"/>
            <a:ext cx="704375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>
              <a:spcBef>
                <a:spcPts val="300"/>
              </a:spcBef>
              <a:buClr>
                <a:srgbClr val="B32C16"/>
              </a:buClr>
            </a:pPr>
            <a:r>
              <a:rPr lang="hu-HU" sz="2700" b="1" dirty="0" smtClean="0">
                <a:solidFill>
                  <a:srgbClr val="575F6D"/>
                </a:solidFill>
              </a:rPr>
              <a:t>Szerző: 		            Felkészítő tanár: </a:t>
            </a:r>
            <a:br>
              <a:rPr lang="hu-HU" sz="2700" b="1" dirty="0" smtClean="0">
                <a:solidFill>
                  <a:srgbClr val="575F6D"/>
                </a:solidFill>
              </a:rPr>
            </a:br>
            <a:r>
              <a:rPr lang="hu-HU" sz="2700" dirty="0" smtClean="0">
                <a:solidFill>
                  <a:srgbClr val="575F6D"/>
                </a:solidFill>
              </a:rPr>
              <a:t>Ivánka Iván Richárd       </a:t>
            </a:r>
            <a:r>
              <a:rPr lang="hu-HU" sz="1600" dirty="0" smtClean="0">
                <a:solidFill>
                  <a:srgbClr val="575F6D"/>
                </a:solidFill>
              </a:rPr>
              <a:t> </a:t>
            </a:r>
            <a:r>
              <a:rPr lang="hu-HU" sz="2700" dirty="0" smtClean="0">
                <a:solidFill>
                  <a:srgbClr val="575F6D"/>
                </a:solidFill>
              </a:rPr>
              <a:t>Orosz Miklós </a:t>
            </a:r>
            <a:r>
              <a:rPr lang="hu-HU" sz="2800" b="1" dirty="0" smtClean="0">
                <a:solidFill>
                  <a:srgbClr val="575F6D"/>
                </a:solidFill>
              </a:rPr>
              <a:t/>
            </a:r>
            <a:br>
              <a:rPr lang="hu-HU" sz="2800" b="1" dirty="0" smtClean="0">
                <a:solidFill>
                  <a:srgbClr val="575F6D"/>
                </a:solidFill>
              </a:rPr>
            </a:br>
            <a:endParaRPr lang="hu-HU" sz="2800" dirty="0" smtClean="0">
              <a:solidFill>
                <a:srgbClr val="575F6D"/>
              </a:solidFill>
            </a:endParaRPr>
          </a:p>
          <a:p>
            <a:pPr marL="64008" lvl="0">
              <a:spcBef>
                <a:spcPts val="300"/>
              </a:spcBef>
              <a:buClr>
                <a:srgbClr val="B32C16"/>
              </a:buClr>
            </a:pPr>
            <a:endParaRPr lang="hu-HU" sz="2800" dirty="0" smtClean="0">
              <a:solidFill>
                <a:srgbClr val="575F6D"/>
              </a:solidFill>
            </a:endParaRPr>
          </a:p>
          <a:p>
            <a:endParaRPr lang="hu-HU" sz="2400" dirty="0"/>
          </a:p>
        </p:txBody>
      </p:sp>
    </p:spTree>
  </p:cSld>
  <p:clrMapOvr>
    <a:masterClrMapping/>
  </p:clrMapOvr>
  <p:transition spd="med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5" grpId="0" uiExpand="1" build="p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faceboo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8507" y="558940"/>
            <a:ext cx="1522120" cy="1798003"/>
          </a:xfrm>
          <a:prstGeom prst="rect">
            <a:avLst/>
          </a:prstGeom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457200" y="59226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Facebook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lájk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hazája)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0" y="1844824"/>
            <a:ext cx="5429256" cy="11430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Felhasználószám:</a:t>
            </a:r>
            <a:endParaRPr lang="hu-HU" sz="2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2011 januárjában több mint 600 millió felhasználó.</a:t>
            </a:r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3071810"/>
            <a:ext cx="9144000" cy="15716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Leírása: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2004-ben négy</a:t>
            </a:r>
            <a:r>
              <a:rPr kumimoji="0" lang="hu-HU" sz="260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Harvard hallgató alapította szociális háló kísérletként, majd kinőtte </a:t>
            </a:r>
            <a:r>
              <a:rPr lang="hu-HU" sz="2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ezdett</a:t>
            </a: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kumimoji="0" lang="hu-HU" sz="260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4643422"/>
            <a:ext cx="9144000" cy="221457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Felépítése: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regisztráció ingyenes és szabad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profilokon találhatóak az adatok (</a:t>
            </a:r>
            <a:r>
              <a:rPr lang="hu-HU" sz="2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üzenőfallal</a:t>
            </a: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magánszemélyek, közszereplők, együttesek és vállalkozások is regisztrálhatnak</a:t>
            </a:r>
          </a:p>
        </p:txBody>
      </p:sp>
      <p:pic>
        <p:nvPicPr>
          <p:cNvPr id="12" name="Kép 11" descr="facebook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4786322"/>
            <a:ext cx="1438268" cy="1438268"/>
          </a:xfrm>
          <a:prstGeom prst="rect">
            <a:avLst/>
          </a:prstGeom>
        </p:spPr>
      </p:pic>
      <p:pic>
        <p:nvPicPr>
          <p:cNvPr id="16" name="Kép 15" descr="faceboo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0404"/>
            <a:ext cx="8316416" cy="6507596"/>
          </a:xfrm>
          <a:prstGeom prst="rect">
            <a:avLst/>
          </a:prstGeom>
        </p:spPr>
      </p:pic>
      <p:sp>
        <p:nvSpPr>
          <p:cNvPr id="19" name="Akciógomb: Tovább vagy Következő 18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4000" y="44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-2.96296E-6 L 0.2934 -0.235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twitt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7" y="571480"/>
            <a:ext cx="2143141" cy="17536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err="1" smtClean="0"/>
              <a:t>Twitter</a:t>
            </a: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2400" dirty="0" smtClean="0"/>
              <a:t>(SMS az interneten)</a:t>
            </a:r>
            <a:endParaRPr lang="hu-HU" sz="2400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3071810"/>
            <a:ext cx="9144000" cy="15716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Leírása: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SMS hosszúságú és formájú szövegeket küldhetnek és fogadhatnak a felhasználók. Hivatalos szervek is használják.</a:t>
            </a:r>
            <a:endParaRPr kumimoji="0" lang="hu-HU" sz="260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4643422"/>
            <a:ext cx="9144000" cy="221457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Felépítése: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regisztráció ingyenes és szabad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kis összegzőkön találhatóak az adatok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600" dirty="0" smtClean="0">
                <a:solidFill>
                  <a:srgbClr val="575F6D"/>
                </a:solidFill>
                <a:latin typeface="Trebuchet MS"/>
              </a:rPr>
              <a:t>magánszemélyek, közszereplők, együttesek és vállalkozások is regisztrálhatnak</a:t>
            </a:r>
            <a:endParaRPr lang="hu-HU" sz="2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1857364"/>
            <a:ext cx="5429256" cy="11430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Felhasználószám:</a:t>
            </a:r>
            <a:endParaRPr lang="hu-HU" sz="2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2010 júliusában meghaladta a 180 milliót, jelenleg kb. 190 millió.</a:t>
            </a:r>
          </a:p>
        </p:txBody>
      </p:sp>
      <p:pic>
        <p:nvPicPr>
          <p:cNvPr id="13" name="Kép 12" descr="facebo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4786322"/>
            <a:ext cx="1438268" cy="1438268"/>
          </a:xfrm>
          <a:prstGeom prst="rect">
            <a:avLst/>
          </a:prstGeom>
        </p:spPr>
      </p:pic>
      <p:pic>
        <p:nvPicPr>
          <p:cNvPr id="12" name="Kép 11" descr="twitte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468" y="313890"/>
            <a:ext cx="7259064" cy="6230220"/>
          </a:xfrm>
          <a:prstGeom prst="rect">
            <a:avLst/>
          </a:prstGeom>
        </p:spPr>
      </p:pic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L 0.29931 -0.1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myspa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286256"/>
            <a:ext cx="2928926" cy="8107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err="1" smtClean="0"/>
              <a:t>MySpace</a:t>
            </a: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2400" dirty="0" smtClean="0"/>
              <a:t>(én és a zene)</a:t>
            </a:r>
            <a:endParaRPr lang="hu-HU" sz="2400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3071810"/>
            <a:ext cx="9144000" cy="15716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Leírása: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2003-ban két </a:t>
            </a:r>
            <a:r>
              <a:rPr kumimoji="0" lang="hu-HU" sz="2600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eUniverse</a:t>
            </a:r>
            <a:r>
              <a:rPr kumimoji="0" lang="hu-HU" sz="260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alkalmazott,</a:t>
            </a:r>
            <a:r>
              <a:rPr kumimoji="0" lang="hu-HU" sz="260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Thomas Anderson és </a:t>
            </a:r>
            <a:r>
              <a:rPr kumimoji="0" lang="hu-HU" sz="260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Christopher</a:t>
            </a:r>
            <a:r>
              <a:rPr kumimoji="0" lang="hu-HU" sz="260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60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DeWolte</a:t>
            </a:r>
            <a:r>
              <a:rPr kumimoji="0" lang="hu-HU" sz="260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alapította.</a:t>
            </a:r>
            <a:endParaRPr kumimoji="0" lang="hu-HU" sz="260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4643422"/>
            <a:ext cx="9144000" cy="221457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Felépítése: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regisztráció ingyenes és szabad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profilokon találhatóak az adatok (</a:t>
            </a:r>
            <a:r>
              <a:rPr lang="hu-HU" sz="2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üzenőfallal</a:t>
            </a: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magánszemélyek, komikusok, filmkészítők és zenészek regisztrálhatnak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1857364"/>
            <a:ext cx="5429256" cy="11430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Felhasználószám:</a:t>
            </a:r>
            <a:endParaRPr lang="hu-HU" sz="2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2011 júniusában közel 66 millió felhasználó</a:t>
            </a:r>
          </a:p>
        </p:txBody>
      </p:sp>
      <p:pic>
        <p:nvPicPr>
          <p:cNvPr id="14" name="Kép 13" descr="facebo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642918"/>
            <a:ext cx="1438268" cy="1438268"/>
          </a:xfrm>
          <a:prstGeom prst="rect">
            <a:avLst/>
          </a:prstGeom>
        </p:spPr>
      </p:pic>
      <p:sp>
        <p:nvSpPr>
          <p:cNvPr id="15" name="Tartalom helye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" name="Kép 11" descr="myspac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0810" y="404664"/>
            <a:ext cx="9184810" cy="6165304"/>
          </a:xfrm>
          <a:prstGeom prst="rect">
            <a:avLst/>
          </a:prstGeom>
        </p:spPr>
      </p:pic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05556E-6 -4.81481E-6 L 0.29358 -0.229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smtClean="0"/>
              <a:t>Beépülésük</a:t>
            </a:r>
            <a:r>
              <a:rPr lang="hu-HU" sz="4400" baseline="0" dirty="0" smtClean="0"/>
              <a:t/>
            </a:r>
            <a:br>
              <a:rPr lang="hu-HU" sz="4400" baseline="0" dirty="0" smtClean="0"/>
            </a:br>
            <a:r>
              <a:rPr lang="hu-HU" sz="2400" baseline="0" dirty="0" smtClean="0"/>
              <a:t>(avagy</a:t>
            </a:r>
            <a:r>
              <a:rPr lang="hu-HU" sz="2400" dirty="0" smtClean="0"/>
              <a:t> </a:t>
            </a:r>
            <a:r>
              <a:rPr lang="hu-HU" sz="2400" dirty="0" err="1" smtClean="0"/>
              <a:t>lájkolod</a:t>
            </a:r>
            <a:r>
              <a:rPr lang="hu-HU" sz="2400" dirty="0" smtClean="0"/>
              <a:t>?)</a:t>
            </a:r>
            <a:endParaRPr lang="hu-HU" sz="2400" dirty="0"/>
          </a:p>
        </p:txBody>
      </p:sp>
      <p:pic>
        <p:nvPicPr>
          <p:cNvPr id="4" name="Tartalom helye 3" descr="lik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1370" y="642918"/>
            <a:ext cx="4192630" cy="2571768"/>
          </a:xfrm>
        </p:spPr>
      </p:pic>
      <p:pic>
        <p:nvPicPr>
          <p:cNvPr id="14" name="Kép 13" descr="eletiwi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857496"/>
            <a:ext cx="1428760" cy="1418554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1500174"/>
            <a:ext cx="4929190" cy="32861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Ahogy az internetet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több mint 4 milliárdan látogatják világszerte, úgy az nagy hatást is gyakorolt mindennapi életünkre.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5357826"/>
            <a:ext cx="9144000" cy="11430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Házi feladat a következő órára:„</a:t>
            </a:r>
            <a:r>
              <a:rPr kumimoji="0" lang="hu-HU" sz="26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Guglizz</a:t>
            </a:r>
            <a:r>
              <a:rPr kumimoji="0" lang="hu-HU" sz="26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rá Petőfi Sándor verseire és </a:t>
            </a:r>
            <a:r>
              <a:rPr kumimoji="0" lang="hu-HU" sz="26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lájkold</a:t>
            </a:r>
            <a:r>
              <a:rPr kumimoji="0" lang="hu-HU" sz="26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azokat, melyek hexameterben íródtak.</a:t>
            </a:r>
            <a:endParaRPr kumimoji="0" lang="hu-HU" sz="2600" b="0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642711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i="1" dirty="0" smtClean="0">
                <a:solidFill>
                  <a:srgbClr val="FF0000"/>
                </a:solidFill>
                <a:latin typeface="Trebuchet MS (Címsorok)"/>
              </a:rPr>
              <a:t>(</a:t>
            </a:r>
            <a:r>
              <a:rPr lang="hu-HU" sz="2200" i="1" dirty="0" err="1" smtClean="0">
                <a:solidFill>
                  <a:srgbClr val="FF0000"/>
                </a:solidFill>
                <a:latin typeface="Trebuchet MS (Címsorok)"/>
              </a:rPr>
              <a:t>guglizni</a:t>
            </a:r>
            <a:r>
              <a:rPr lang="hu-HU" sz="2200" i="1" dirty="0" smtClean="0">
                <a:solidFill>
                  <a:srgbClr val="FF0000"/>
                </a:solidFill>
                <a:latin typeface="Trebuchet MS (Címsorok)"/>
              </a:rPr>
              <a:t> = internetes keresőt használni) (</a:t>
            </a:r>
            <a:r>
              <a:rPr lang="hu-HU" sz="2200" i="1" dirty="0" err="1" smtClean="0">
                <a:solidFill>
                  <a:srgbClr val="FF0000"/>
                </a:solidFill>
                <a:latin typeface="Trebuchet MS (Címsorok)"/>
              </a:rPr>
              <a:t>lájkolni</a:t>
            </a:r>
            <a:r>
              <a:rPr lang="hu-HU" sz="2200" i="1" dirty="0" smtClean="0">
                <a:solidFill>
                  <a:srgbClr val="FF0000"/>
                </a:solidFill>
                <a:latin typeface="Trebuchet MS (Címsorok)"/>
              </a:rPr>
              <a:t> = valamit kedvelni)</a:t>
            </a:r>
            <a:endParaRPr lang="hu-HU" sz="2200" i="1" dirty="0">
              <a:solidFill>
                <a:srgbClr val="FF0000"/>
              </a:solidFill>
              <a:latin typeface="Trebuchet MS (Címsorok)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5072066" y="2643182"/>
            <a:ext cx="4071934" cy="25717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Példák: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e-kereskedelem,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netes marketing,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információforrás,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nyelvbe épülés,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stb.</a:t>
            </a:r>
            <a:endParaRPr kumimoji="0" lang="hu-HU" sz="28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000504"/>
            <a:ext cx="4786282" cy="150019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Teljesen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új piacokat, üzleti módszereket, életmódot generálnak.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Akciógomb: Tovább vagy Következő 10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Vissza vagy Előző 11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kciógomb: Kezdő dia 12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>
          <a:xfrm>
            <a:off x="0" y="4714884"/>
            <a:ext cx="9144000" cy="15716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hu-HU" sz="2600" dirty="0" smtClean="0">
                <a:latin typeface="+mj-lt"/>
                <a:ea typeface="+mj-ea"/>
                <a:cs typeface="+mj-cs"/>
              </a:rPr>
              <a:t>Tény: Évente körülbelül 15 millió ember esik áldozatul személyiségazonosság-lopásnak.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0" y="1857364"/>
            <a:ext cx="5072066" cy="18573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u-H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 is áldozatul eshetsz 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például identitás-eltulajdonításnak, bankszámla leszívásának, stb.</a:t>
            </a: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0" y="3571876"/>
            <a:ext cx="5643570" cy="128588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Gondold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át, hogy milyen képet osztasz meg másokkal!</a:t>
            </a:r>
          </a:p>
        </p:txBody>
      </p:sp>
      <p:pic>
        <p:nvPicPr>
          <p:cNvPr id="4" name="Tartalom helye 3" descr="url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642918"/>
            <a:ext cx="3714744" cy="4445091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smtClean="0"/>
              <a:t>Veszélyek I.</a:t>
            </a:r>
            <a:br>
              <a:rPr lang="hu-HU" sz="4400" dirty="0" smtClean="0"/>
            </a:br>
            <a:r>
              <a:rPr lang="hu-HU" sz="2400" dirty="0" smtClean="0"/>
              <a:t>(szorgos töltögető = célpont?)</a:t>
            </a:r>
            <a:endParaRPr lang="hu-HU" sz="2400" dirty="0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Fontold meg, hogy milyen</a:t>
            </a:r>
            <a:r>
              <a:rPr kumimoji="0" lang="hu-HU" sz="25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adatot adsz ki! Gondosan válogass!</a:t>
            </a:r>
            <a:br>
              <a:rPr kumimoji="0" lang="hu-HU" sz="25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5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(értsd: egy online játékhoz nincs szükség édesanyád nevére).</a:t>
            </a:r>
            <a:endParaRPr kumimoji="0" lang="hu-HU" sz="25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pedo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6693" y="714356"/>
            <a:ext cx="4337308" cy="3643338"/>
          </a:xfrm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0" y="4357694"/>
            <a:ext cx="9144000" cy="192882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hu-HU" sz="2600" dirty="0" smtClean="0">
                <a:latin typeface="+mj-lt"/>
                <a:ea typeface="+mj-ea"/>
                <a:cs typeface="+mj-cs"/>
              </a:rPr>
              <a:t>Tény: Korunkban egyre nagyobb mértéket ölt a e-pedofilizmus, amely nem feltétlen a kisebb korosztályokat, hanem a tinédzsereket is érinti.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0" y="1857364"/>
            <a:ext cx="5072066" cy="18573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u-H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 is áldozatul eshetsz e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gy beteg ember cselekvéseinek a virtuális térben, hisz mindennapjaid része.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smtClean="0"/>
              <a:t>Veszélyek II.</a:t>
            </a:r>
            <a:br>
              <a:rPr lang="hu-HU" sz="4400" dirty="0" smtClean="0"/>
            </a:br>
            <a:r>
              <a:rPr lang="hu-HU" sz="2400" dirty="0" smtClean="0"/>
              <a:t>(ismerkedés - vagy nem?)</a:t>
            </a:r>
            <a:endParaRPr lang="hu-HU" sz="2400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3571876"/>
            <a:ext cx="5643570" cy="128588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Óvatosan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és mértékkel ismerkedj!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</a:t>
            </a:r>
            <a:r>
              <a:rPr kumimoji="0" lang="hu-HU" sz="26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vonatkozik a való életre is!</a:t>
            </a:r>
            <a:br>
              <a:rPr kumimoji="0" lang="hu-HU" sz="26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6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(értsd: barátom ismerőse nem biztos, hogy ismerős barát).</a:t>
            </a:r>
            <a:endParaRPr kumimoji="0" lang="hu-HU" sz="2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smtClean="0"/>
              <a:t>Veszélyek</a:t>
            </a:r>
            <a:r>
              <a:rPr lang="hu-HU" sz="4400" baseline="0" dirty="0" smtClean="0"/>
              <a:t> III.</a:t>
            </a:r>
            <a:br>
              <a:rPr lang="hu-HU" sz="4400" baseline="0" dirty="0" smtClean="0"/>
            </a:br>
            <a:r>
              <a:rPr lang="hu-HU" sz="2400" baseline="0" dirty="0" smtClean="0"/>
              <a:t>(mindent megosztani = nem </a:t>
            </a:r>
            <a:r>
              <a:rPr lang="hu-HU" sz="2400" baseline="0" dirty="0" err="1" smtClean="0"/>
              <a:t>lájk</a:t>
            </a:r>
            <a:r>
              <a:rPr lang="hu-HU" sz="2400" baseline="0" dirty="0" smtClean="0"/>
              <a:t>?)</a:t>
            </a:r>
            <a:endParaRPr lang="hu-HU" sz="2400" dirty="0"/>
          </a:p>
        </p:txBody>
      </p:sp>
      <p:pic>
        <p:nvPicPr>
          <p:cNvPr id="4" name="Tartalom helye 3" descr="fug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642918"/>
            <a:ext cx="3929058" cy="2633197"/>
          </a:xfrm>
          <a:noFill/>
          <a:ln>
            <a:noFill/>
          </a:ln>
        </p:spPr>
      </p:pic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Éld az életed a</a:t>
            </a:r>
            <a:r>
              <a:rPr kumimoji="0" lang="hu-HU" sz="26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való térben!</a:t>
            </a:r>
            <a:br>
              <a:rPr kumimoji="0" lang="hu-HU" sz="26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6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(értsd: hívd el egy kávéra, státusz lekérdezés helyett).</a:t>
            </a:r>
            <a:endParaRPr kumimoji="0" lang="hu-HU" sz="2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3643314"/>
            <a:ext cx="9144000" cy="235745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dirty="0" smtClean="0">
                <a:latin typeface="+mj-lt"/>
                <a:ea typeface="+mj-ea"/>
                <a:cs typeface="+mj-cs"/>
              </a:rPr>
              <a:t>Tény: A </a:t>
            </a:r>
            <a:r>
              <a:rPr lang="hu-HU" sz="2600" dirty="0" err="1" smtClean="0">
                <a:latin typeface="+mj-lt"/>
                <a:ea typeface="+mj-ea"/>
                <a:cs typeface="+mj-cs"/>
              </a:rPr>
              <a:t>Facebook-generáció</a:t>
            </a:r>
            <a:r>
              <a:rPr lang="hu-HU" sz="2600" dirty="0" smtClean="0">
                <a:latin typeface="+mj-lt"/>
                <a:ea typeface="+mj-ea"/>
                <a:cs typeface="+mj-cs"/>
              </a:rPr>
              <a:t> tagjainál a kábítószer-függőségről való leszokásánál tapasztaltakhoz hasonló tünetek testi és lelki jelentkezhetnek, ha akár egyetlen napra megfosztják őket az internet, a mobiltelefon, a televízió és a rádió használatától.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1857364"/>
            <a:ext cx="5072066" cy="18573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u-H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 is áldozatul eshetsz</a:t>
            </a:r>
            <a:br>
              <a:rPr lang="hu-H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Facebook-függőségnek,</a:t>
            </a:r>
            <a:b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ami a </a:t>
            </a:r>
            <a:r>
              <a:rPr lang="hu-HU" sz="28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valódi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kapcsolataidat tönkreteheti.</a:t>
            </a:r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ge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3" y="714356"/>
            <a:ext cx="3929058" cy="2689894"/>
          </a:xfrm>
          <a:prstGeom prst="rect">
            <a:avLst/>
          </a:prstGeom>
        </p:spPr>
      </p:pic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Vissza vagy Előző 4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Kezdő dia 5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57200" y="60480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Összefoglalva</a:t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(itt a vége…vagy mégsem?)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142844" y="1857364"/>
            <a:ext cx="8858312" cy="500063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Megtanultuk, (hogy)…</a:t>
            </a:r>
          </a:p>
          <a:p>
            <a:pPr lvl="0" algn="just">
              <a:spcBef>
                <a:spcPct val="0"/>
              </a:spcBef>
              <a:defRPr/>
            </a:pPr>
            <a:r>
              <a:rPr lang="hu-H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…mi az az internet és hogy relatíve új.</a:t>
            </a:r>
          </a:p>
          <a:p>
            <a:pPr lvl="0" algn="just">
              <a:spcBef>
                <a:spcPct val="0"/>
              </a:spcBef>
              <a:defRPr/>
            </a:pPr>
            <a:r>
              <a:rPr lang="hu-H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…mi a TCP/IP és az NCP protokoll.</a:t>
            </a:r>
          </a:p>
          <a:p>
            <a:pPr lvl="0" algn="just">
              <a:spcBef>
                <a:spcPct val="0"/>
              </a:spcBef>
              <a:defRPr/>
            </a:pPr>
            <a:r>
              <a:rPr lang="hu-H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…milyen tükröt állít elénk a profilunk.</a:t>
            </a:r>
          </a:p>
          <a:p>
            <a:pPr lvl="0" algn="just">
              <a:spcBef>
                <a:spcPct val="0"/>
              </a:spcBef>
              <a:defRPr/>
            </a:pPr>
            <a:r>
              <a:rPr lang="hu-H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…milyen erkölcsi normák vannak a kibertérben.</a:t>
            </a:r>
          </a:p>
          <a:p>
            <a:pPr lvl="0" algn="just">
              <a:spcBef>
                <a:spcPct val="0"/>
              </a:spcBef>
              <a:defRPr/>
            </a:pPr>
            <a:r>
              <a:rPr lang="hu-H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…milyen szempontok alapján lehet összehasonlítani az egyes közösségi portálokat.</a:t>
            </a:r>
          </a:p>
          <a:p>
            <a:pPr lvl="0" algn="just">
              <a:spcBef>
                <a:spcPct val="0"/>
              </a:spcBef>
              <a:defRPr/>
            </a:pPr>
            <a:r>
              <a:rPr lang="hu-H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…három fő magyar és nemzetközi közösségi portál leírását, dióhéjnyi történetét.</a:t>
            </a:r>
          </a:p>
          <a:p>
            <a:pPr lvl="0" algn="just">
              <a:spcBef>
                <a:spcPct val="0"/>
              </a:spcBef>
              <a:defRPr/>
            </a:pPr>
            <a:r>
              <a:rPr lang="hu-H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…milyen hatásai vannak mindennapi életünkre a közösségi portálok (élete).</a:t>
            </a:r>
          </a:p>
          <a:p>
            <a:pPr lvl="0" algn="just">
              <a:spcBef>
                <a:spcPct val="0"/>
              </a:spcBef>
              <a:defRPr/>
            </a:pPr>
            <a:r>
              <a:rPr lang="hu-H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…milyen főbb veszélyei vannak a közösségi portálok használatának és ezek kapcsán miről érdemes tudni.</a:t>
            </a:r>
          </a:p>
          <a:p>
            <a:pPr lvl="0" algn="just">
              <a:spcBef>
                <a:spcPct val="0"/>
              </a:spcBef>
              <a:defRPr/>
            </a:pPr>
            <a:endParaRPr lang="hu-HU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Vissza vagy Előző 4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Kezdő dia 5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hu-HU" sz="9600" b="1" dirty="0" smtClean="0">
                <a:solidFill>
                  <a:srgbClr val="575F6D"/>
                </a:solidFill>
                <a:latin typeface="+mj-lt"/>
              </a:rPr>
              <a:t>Köszönöm a figyelmet!</a:t>
            </a:r>
            <a:endParaRPr lang="hu-HU" sz="11500" b="1" dirty="0">
              <a:latin typeface="+mj-lt"/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/>
          <a:lstStyle/>
          <a:p>
            <a:r>
              <a:rPr lang="hu-HU" dirty="0" smtClean="0"/>
              <a:t>Felhasznált (és ajánlott) irodalom: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5800"/>
          </a:xfrm>
        </p:spPr>
        <p:txBody>
          <a:bodyPr numCol="2">
            <a:noAutofit/>
          </a:bodyPr>
          <a:lstStyle/>
          <a:p>
            <a:r>
              <a:rPr lang="hu-HU" sz="1500" u="sng" smtClean="0">
                <a:hlinkClick r:id="rId2"/>
              </a:rPr>
              <a:t>http://hu.wikipedia.org/wiki/Iwiw</a:t>
            </a:r>
            <a:endParaRPr lang="hu-HU" sz="1500" dirty="0" smtClean="0"/>
          </a:p>
          <a:p>
            <a:r>
              <a:rPr lang="hu-HU" sz="1500" u="sng" smtClean="0">
                <a:hlinkClick r:id="rId3"/>
              </a:rPr>
              <a:t>http://hu.wikipedia.org/wiki/Myvip</a:t>
            </a:r>
            <a:endParaRPr lang="hu-HU" sz="1500" dirty="0" smtClean="0"/>
          </a:p>
          <a:p>
            <a:r>
              <a:rPr lang="hu-HU" sz="1500" u="sng" smtClean="0">
                <a:hlinkClick r:id="rId4"/>
              </a:rPr>
              <a:t>http://en.wikipedia.org/wiki/Facebook</a:t>
            </a:r>
            <a:endParaRPr lang="hu-HU" sz="1500" dirty="0" smtClean="0"/>
          </a:p>
          <a:p>
            <a:r>
              <a:rPr lang="hu-HU" sz="1500" u="sng" smtClean="0">
                <a:hlinkClick r:id="rId5"/>
              </a:rPr>
              <a:t>http://en.wikipedia.org/wiki/Myspace</a:t>
            </a:r>
            <a:endParaRPr lang="hu-HU" sz="1500" dirty="0" smtClean="0"/>
          </a:p>
          <a:p>
            <a:r>
              <a:rPr lang="hu-HU" sz="1500" u="sng" smtClean="0">
                <a:hlinkClick r:id="rId6"/>
              </a:rPr>
              <a:t>http://en.wikipedia.org/wiki/Twitter</a:t>
            </a:r>
            <a:endParaRPr lang="hu-HU" sz="1500" u="sng" dirty="0" smtClean="0"/>
          </a:p>
          <a:p>
            <a:r>
              <a:rPr lang="hu-HU" sz="1500" smtClean="0">
                <a:hlinkClick r:id="rId7"/>
              </a:rPr>
              <a:t>http://hu.wikipedia.org/wiki/Internet</a:t>
            </a:r>
            <a:endParaRPr lang="hu-HU" sz="1500" dirty="0" smtClean="0"/>
          </a:p>
          <a:p>
            <a:r>
              <a:rPr lang="hu-HU" sz="1500" smtClean="0">
                <a:hlinkClick r:id="rId8"/>
              </a:rPr>
              <a:t>http://hu.wikipedia.org/wiki/TCPIP</a:t>
            </a:r>
            <a:endParaRPr lang="hu-HU" sz="1500" dirty="0" smtClean="0"/>
          </a:p>
          <a:p>
            <a:r>
              <a:rPr lang="hu-HU" sz="1500" smtClean="0">
                <a:hlinkClick r:id="rId9"/>
              </a:rPr>
              <a:t>http://hu.wikipedia.org/wiki/Protokoll</a:t>
            </a:r>
            <a:r>
              <a:rPr lang="hu-HU" sz="1500" dirty="0" smtClean="0">
                <a:hlinkClick r:id="rId9"/>
              </a:rPr>
              <a:t>_%28informatika%29</a:t>
            </a:r>
            <a:endParaRPr lang="hu-HU" sz="1500" dirty="0" smtClean="0"/>
          </a:p>
          <a:p>
            <a:r>
              <a:rPr lang="hu-HU" sz="1500" u="sng" smtClean="0">
                <a:hlinkClick r:id="rId10"/>
              </a:rPr>
              <a:t>http://www.myvip.com</a:t>
            </a:r>
            <a:endParaRPr lang="hu-HU" sz="1500" dirty="0" smtClean="0"/>
          </a:p>
          <a:p>
            <a:r>
              <a:rPr lang="hu-HU" sz="1500" u="sng" smtClean="0">
                <a:hlinkClick r:id="rId11"/>
              </a:rPr>
              <a:t>http://www.iwiw.hu</a:t>
            </a:r>
            <a:endParaRPr lang="hu-HU" sz="1500" dirty="0" smtClean="0"/>
          </a:p>
          <a:p>
            <a:r>
              <a:rPr lang="hu-HU" sz="1500" u="sng" smtClean="0">
                <a:hlinkClick r:id="rId12"/>
              </a:rPr>
              <a:t>http://www.myspace.com</a:t>
            </a:r>
            <a:endParaRPr lang="hu-HU" sz="1500" dirty="0" smtClean="0"/>
          </a:p>
          <a:p>
            <a:r>
              <a:rPr lang="hu-HU" sz="1500" u="sng" smtClean="0">
                <a:hlinkClick r:id="rId13"/>
              </a:rPr>
              <a:t>http://www.facebook.com</a:t>
            </a:r>
            <a:endParaRPr lang="hu-HU" sz="1500" dirty="0" smtClean="0"/>
          </a:p>
          <a:p>
            <a:r>
              <a:rPr lang="hu-HU" sz="1500" u="sng" smtClean="0">
                <a:hlinkClick r:id="rId14"/>
              </a:rPr>
              <a:t>http://www.twitter.com</a:t>
            </a:r>
            <a:endParaRPr lang="hu-HU" sz="1500" dirty="0" smtClean="0"/>
          </a:p>
          <a:p>
            <a:r>
              <a:rPr lang="hu-HU" sz="1500" u="sng" smtClean="0">
                <a:hlinkClick r:id="rId15"/>
              </a:rPr>
              <a:t>http://www.hotdog.hu</a:t>
            </a:r>
            <a:endParaRPr lang="hu-HU" sz="1500" u="sng" dirty="0" smtClean="0"/>
          </a:p>
          <a:p>
            <a:r>
              <a:rPr lang="hu-HU" sz="1500" u="sng" smtClean="0">
                <a:hlinkClick r:id="rId16"/>
              </a:rPr>
              <a:t>http://www.standard-team.hu/facebook-kozossegi-portal.html</a:t>
            </a:r>
            <a:endParaRPr lang="hu-HU" sz="1500" u="sng" dirty="0" smtClean="0"/>
          </a:p>
          <a:p>
            <a:r>
              <a:rPr lang="hu-HU" sz="1500" smtClean="0">
                <a:hlinkClick r:id="rId17"/>
              </a:rPr>
              <a:t>http://www.abfox.eu/kozossegi-portalok-magyarorszag.html</a:t>
            </a:r>
            <a:endParaRPr lang="hu-HU" sz="1500" dirty="0" smtClean="0"/>
          </a:p>
          <a:p>
            <a:r>
              <a:rPr lang="hu-HU" sz="1500" smtClean="0">
                <a:hlinkClick r:id="rId18"/>
              </a:rPr>
              <a:t>http://www.maximanet.hu/cikk.php?id=3&amp;cid=4321</a:t>
            </a:r>
            <a:endParaRPr lang="hu-HU" sz="1500" dirty="0" smtClean="0"/>
          </a:p>
          <a:p>
            <a:r>
              <a:rPr lang="hu-HU" sz="1500" smtClean="0">
                <a:hlinkClick r:id="rId19"/>
              </a:rPr>
              <a:t>http://www.standard-team.hu/kozossegi-portal-szotar.html</a:t>
            </a:r>
            <a:endParaRPr lang="hu-HU" sz="1500" dirty="0" smtClean="0"/>
          </a:p>
          <a:p>
            <a:r>
              <a:rPr lang="hu-HU" sz="1500" smtClean="0">
                <a:hlinkClick r:id="rId20"/>
              </a:rPr>
              <a:t>http://computer.howstuffworks.com/internet/social-networking/networks/facebook1.htm</a:t>
            </a:r>
            <a:endParaRPr lang="hu-HU" sz="1500" dirty="0" smtClean="0"/>
          </a:p>
          <a:p>
            <a:r>
              <a:rPr lang="hu-HU" sz="1500" smtClean="0">
                <a:hlinkClick r:id="rId21"/>
              </a:rPr>
              <a:t>http://computer.howstuffworks.com/internet/social-networking/networks/twitter.htm</a:t>
            </a:r>
            <a:endParaRPr lang="hu-HU" sz="1500" dirty="0" smtClean="0"/>
          </a:p>
          <a:p>
            <a:r>
              <a:rPr lang="hu-HU" sz="1500" smtClean="0">
                <a:hlinkClick r:id="rId22"/>
              </a:rPr>
              <a:t>http://www.technet.hu/hir/20091104/szemelyiseglopas</a:t>
            </a:r>
            <a:r>
              <a:rPr lang="hu-HU" sz="1500" dirty="0" smtClean="0">
                <a:hlinkClick r:id="rId22"/>
              </a:rPr>
              <a:t>_-_mi_az/</a:t>
            </a:r>
            <a:endParaRPr lang="hu-HU" sz="1500" dirty="0" smtClean="0"/>
          </a:p>
          <a:p>
            <a:r>
              <a:rPr lang="hu-HU" sz="1500" smtClean="0">
                <a:hlinkClick r:id="rId23"/>
              </a:rPr>
              <a:t>http://webcache.googleusercontent.com/search?q=cache:J_8alv8k6gIJ:www.identitytheft.info/victims.aspx+identity+theft+on+net+statistic&amp;cd=3&amp;hl=hu&amp;ct=clnk&amp;gl=hu&amp;client=firefox-a</a:t>
            </a:r>
            <a:endParaRPr lang="hu-HU" sz="1500" dirty="0" smtClean="0"/>
          </a:p>
          <a:p>
            <a:r>
              <a:rPr lang="hu-HU" sz="1500" smtClean="0">
                <a:hlinkClick r:id="rId24"/>
              </a:rPr>
              <a:t>http://en.wikipedia.org/wiki/Social_web</a:t>
            </a:r>
            <a:endParaRPr lang="hu-HU" sz="1500" dirty="0" smtClean="0"/>
          </a:p>
          <a:p>
            <a:r>
              <a:rPr lang="hu-HU" sz="1500" smtClean="0">
                <a:hlinkClick r:id="rId25"/>
              </a:rPr>
              <a:t>http://nol.hu/noller/elfajulhat_a_facebook-fuggoseg</a:t>
            </a:r>
            <a:endParaRPr lang="hu-HU" sz="1500" dirty="0" smtClean="0"/>
          </a:p>
          <a:p>
            <a:r>
              <a:rPr lang="hu-HU" sz="1500" smtClean="0">
                <a:hlinkClick r:id="rId26"/>
              </a:rPr>
              <a:t>http://life-style.hu/techno/20110105_kabitoszer_facebook_fuggoseg.aspx</a:t>
            </a:r>
            <a:endParaRPr lang="hu-HU" sz="1500" dirty="0" smtClean="0"/>
          </a:p>
        </p:txBody>
      </p:sp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Vissza vagy Előző 4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Kezdő dia 5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intern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642918"/>
            <a:ext cx="4643438" cy="4103516"/>
          </a:xfrm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457200" y="604800"/>
            <a:ext cx="8229600" cy="1065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 internetről</a:t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(elmélet: internet</a:t>
            </a:r>
            <a:r>
              <a:rPr lang="hu-HU" sz="24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  <a:r>
              <a:rPr lang="hu-H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hálózat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14282" y="557214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>
                <a:solidFill>
                  <a:srgbClr val="FF0000"/>
                </a:solidFill>
                <a:latin typeface="Trebuchet MS (Címsorok)"/>
              </a:rPr>
              <a:t>(</a:t>
            </a:r>
            <a:r>
              <a:rPr lang="hu-HU" sz="2400" i="1" dirty="0" err="1" smtClean="0">
                <a:solidFill>
                  <a:srgbClr val="FF0000"/>
                </a:solidFill>
                <a:latin typeface="Trebuchet MS (Címsorok)"/>
              </a:rPr>
              <a:t>internet</a:t>
            </a:r>
            <a:r>
              <a:rPr lang="hu-HU" sz="2400" i="1" dirty="0" err="1" smtClean="0">
                <a:solidFill>
                  <a:schemeClr val="accent4">
                    <a:lumMod val="50000"/>
                  </a:schemeClr>
                </a:solidFill>
                <a:latin typeface="Trebuchet MS (Címsorok)"/>
              </a:rPr>
              <a:t>work</a:t>
            </a:r>
            <a:r>
              <a:rPr lang="hu-HU" sz="2400" i="1" dirty="0" smtClean="0">
                <a:solidFill>
                  <a:srgbClr val="FF0000"/>
                </a:solidFill>
                <a:latin typeface="Trebuchet MS (Címsorok)"/>
              </a:rPr>
              <a:t> = hálózatok közötti) </a:t>
            </a:r>
            <a:endParaRPr lang="hu-HU" sz="2400" i="1" dirty="0">
              <a:solidFill>
                <a:srgbClr val="FF0000"/>
              </a:solidFill>
              <a:latin typeface="Trebuchet MS (Címsorok)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00174"/>
            <a:ext cx="5357818" cy="3214710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>
                <a:solidFill>
                  <a:srgbClr val="FF0000"/>
                </a:solidFill>
              </a:rPr>
              <a:t>Internet: </a:t>
            </a:r>
            <a:r>
              <a:rPr lang="hu-HU" sz="2800" dirty="0" smtClean="0"/>
              <a:t>az egész világot behálózó számítógépes hálózatok összessége.</a:t>
            </a:r>
            <a:br>
              <a:rPr lang="hu-HU" sz="28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2800" dirty="0" smtClean="0"/>
              <a:t>Korunk egyik legfontosabb és nélkülözhetetlen eszköze. 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256"/>
            <a:ext cx="9144000" cy="14287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Alapja az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28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TCP/IP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protokollstruktúra, jelentése:</a:t>
            </a:r>
            <a:b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8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átviteli vezérlő </a:t>
            </a:r>
            <a:r>
              <a:rPr lang="hu-HU" sz="2800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hu-HU" sz="2800" b="0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rotokoll</a:t>
            </a:r>
            <a:r>
              <a:rPr kumimoji="0" lang="hu-HU" sz="28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/internet protokoll.</a:t>
            </a:r>
            <a:endParaRPr kumimoji="0" lang="hu-HU" sz="28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14282" y="592933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i="1" dirty="0" smtClean="0">
                <a:solidFill>
                  <a:srgbClr val="FF0000"/>
                </a:solidFill>
                <a:latin typeface="Trebuchet MS (Címsorok)"/>
              </a:rPr>
              <a:t>(protokoll = egy egyezmény/szabvány, mely leírja, hogy a hálózat résztvevői miképp tudnak egymással kommunikálni) </a:t>
            </a:r>
            <a:endParaRPr lang="hu-HU" sz="2400" i="1" dirty="0">
              <a:solidFill>
                <a:srgbClr val="FF0000"/>
              </a:solidFill>
              <a:latin typeface="Trebuchet MS (Címsorok)"/>
            </a:endParaRPr>
          </a:p>
        </p:txBody>
      </p:sp>
      <p:sp>
        <p:nvSpPr>
          <p:cNvPr id="16" name="Akciógomb: Tovább vagy Következő 15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Akciógomb: Vissza vagy Előző 16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Akciógomb: Kezdő dia 17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7500958" y="1071546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b="1" dirty="0" smtClean="0">
                <a:solidFill>
                  <a:srgbClr val="FFC000"/>
                </a:solidFill>
              </a:rPr>
              <a:t>?!</a:t>
            </a:r>
            <a:endParaRPr lang="hu-HU" sz="8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13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/>
          <a:lstStyle/>
          <a:p>
            <a:r>
              <a:rPr lang="hu-HU" sz="4400" dirty="0" smtClean="0"/>
              <a:t>Felhasznált</a:t>
            </a:r>
            <a:r>
              <a:rPr lang="hu-HU" dirty="0" smtClean="0"/>
              <a:t> képanyag: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5800"/>
          </a:xfrm>
        </p:spPr>
        <p:txBody>
          <a:bodyPr numCol="2">
            <a:noAutofit/>
          </a:bodyPr>
          <a:lstStyle/>
          <a:p>
            <a:pPr marL="452628" indent="-342900">
              <a:buNone/>
            </a:pPr>
            <a:r>
              <a:rPr lang="hu-HU" sz="1200" b="1" dirty="0" smtClean="0"/>
              <a:t>1. dia: </a:t>
            </a:r>
            <a:r>
              <a:rPr lang="hu-HU" sz="1200" dirty="0" err="1" smtClean="0">
                <a:hlinkClick r:id="rId3"/>
              </a:rPr>
              <a:t>www.szentimre.hu</a:t>
            </a:r>
            <a:r>
              <a:rPr lang="hu-HU" sz="1200" dirty="0" smtClean="0">
                <a:hlinkClick r:id="rId3"/>
              </a:rPr>
              <a:t>/</a:t>
            </a:r>
            <a:r>
              <a:rPr lang="hu-HU" sz="1200" dirty="0" err="1" smtClean="0">
                <a:hlinkClick r:id="rId3"/>
              </a:rPr>
              <a:t>wp-content</a:t>
            </a:r>
            <a:r>
              <a:rPr lang="hu-HU" sz="1200" dirty="0" smtClean="0">
                <a:hlinkClick r:id="rId3"/>
              </a:rPr>
              <a:t>/</a:t>
            </a:r>
            <a:r>
              <a:rPr lang="hu-HU" sz="1200" dirty="0" err="1" smtClean="0">
                <a:hlinkClick r:id="rId3"/>
              </a:rPr>
              <a:t>uploads</a:t>
            </a:r>
            <a:r>
              <a:rPr lang="hu-HU" sz="1200" dirty="0" smtClean="0">
                <a:hlinkClick r:id="rId3"/>
              </a:rPr>
              <a:t>/2009/10/</a:t>
            </a:r>
            <a:r>
              <a:rPr lang="hu-HU" sz="1200" dirty="0" err="1" smtClean="0">
                <a:hlinkClick r:id="rId3"/>
              </a:rPr>
              <a:t>facebook.jpg</a:t>
            </a:r>
            <a:endParaRPr lang="hu-HU" sz="1200" dirty="0" smtClean="0"/>
          </a:p>
          <a:p>
            <a:pPr marL="452628" indent="-342900">
              <a:buNone/>
            </a:pPr>
            <a:r>
              <a:rPr lang="hu-HU" sz="1200" dirty="0" smtClean="0">
                <a:hlinkClick r:id="rId4"/>
              </a:rPr>
              <a:t>http://www.flsheriffs.org/content/44/Image/TwitterLogo.jpg</a:t>
            </a:r>
            <a:endParaRPr lang="hu-HU" sz="1200" dirty="0" smtClean="0"/>
          </a:p>
          <a:p>
            <a:pPr marL="452628" indent="-342900">
              <a:buNone/>
            </a:pPr>
            <a:r>
              <a:rPr lang="hu-HU" sz="1200" dirty="0" smtClean="0">
                <a:hlinkClick r:id="rId5"/>
              </a:rPr>
              <a:t>http://www.cod7.hu/</a:t>
            </a:r>
            <a:r>
              <a:rPr lang="hu-HU" sz="1200" dirty="0" err="1" smtClean="0">
                <a:hlinkClick r:id="rId5"/>
              </a:rPr>
              <a:t>wp-content</a:t>
            </a:r>
            <a:r>
              <a:rPr lang="hu-HU" sz="1200" dirty="0" smtClean="0">
                <a:hlinkClick r:id="rId5"/>
              </a:rPr>
              <a:t>/</a:t>
            </a:r>
            <a:r>
              <a:rPr lang="hu-HU" sz="1200" dirty="0" err="1" smtClean="0">
                <a:hlinkClick r:id="rId5"/>
              </a:rPr>
              <a:t>uploads</a:t>
            </a:r>
            <a:r>
              <a:rPr lang="hu-HU" sz="1200" dirty="0" smtClean="0">
                <a:hlinkClick r:id="rId5"/>
              </a:rPr>
              <a:t>/2010/04/</a:t>
            </a:r>
            <a:r>
              <a:rPr lang="hu-HU" sz="1200" dirty="0" err="1" smtClean="0">
                <a:hlinkClick r:id="rId5"/>
              </a:rPr>
              <a:t>myvip.jpg</a:t>
            </a:r>
            <a:endParaRPr lang="hu-HU" sz="1200" dirty="0" smtClean="0"/>
          </a:p>
          <a:p>
            <a:pPr marL="452628" indent="-342900">
              <a:buNone/>
            </a:pPr>
            <a:r>
              <a:rPr lang="hu-HU" sz="1200" dirty="0" smtClean="0">
                <a:hlinkClick r:id="rId6"/>
              </a:rPr>
              <a:t>http://tiptv.lapunk.hu/tarhely/tiptv/kepek/iwiw_logo.jpg</a:t>
            </a:r>
            <a:endParaRPr lang="hu-HU" sz="1200" dirty="0" smtClean="0"/>
          </a:p>
          <a:p>
            <a:pPr marL="452628" indent="-342900">
              <a:buNone/>
            </a:pPr>
            <a:r>
              <a:rPr lang="hu-HU" sz="1200" dirty="0" smtClean="0">
                <a:hlinkClick r:id="rId7"/>
              </a:rPr>
              <a:t>http://image.hotdog.hu/_data/members0/740/128740/images/hotdog%20logo.gif</a:t>
            </a:r>
            <a:endParaRPr lang="hu-HU" sz="1200" dirty="0" smtClean="0"/>
          </a:p>
          <a:p>
            <a:pPr marL="452628" indent="-342900">
              <a:buNone/>
            </a:pPr>
            <a:r>
              <a:rPr lang="hu-HU" sz="1200" dirty="0" smtClean="0">
                <a:hlinkClick r:id="rId8"/>
              </a:rPr>
              <a:t>http://www.globalindiatech.com/images/social_portal.jpg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2. dia: </a:t>
            </a:r>
            <a:r>
              <a:rPr lang="hu-HU" sz="1200" dirty="0" smtClean="0">
                <a:hlinkClick r:id="rId9"/>
              </a:rPr>
              <a:t>http://dunaharasztima.hu/wp-content/uploads/2010/07/internet.png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3. dia: </a:t>
            </a:r>
            <a:r>
              <a:rPr lang="hu-HU" sz="1200" dirty="0" smtClean="0">
                <a:hlinkClick r:id="rId10"/>
              </a:rPr>
              <a:t>http://static.howstuffworks.com/gif/arpanet-5.jpg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4. dia: </a:t>
            </a:r>
            <a:r>
              <a:rPr lang="hu-HU" sz="1200" dirty="0" smtClean="0">
                <a:hlinkClick r:id="rId11"/>
              </a:rPr>
              <a:t>http://www.weblapmost.hu/wp-content/uploads/2010/09/varaljay_social_network.jpg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5. dia: </a:t>
            </a:r>
            <a:r>
              <a:rPr lang="hu-HU" sz="1200" dirty="0" smtClean="0">
                <a:hlinkClick r:id="rId12"/>
              </a:rPr>
              <a:t>http://soxialmedia.com/wp-content/uploads/2010/09/netiquette.jpg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>
                <a:hlinkClick r:id="rId13"/>
              </a:rPr>
              <a:t>http://blogs.telestream.net/screenflow/wp-content/uploads/2011/01/shutterstock_56085223_oops-640x580.jpg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6.dia:</a:t>
            </a:r>
            <a:r>
              <a:rPr lang="hu-HU" sz="1200" dirty="0" smtClean="0"/>
              <a:t> </a:t>
            </a:r>
            <a:r>
              <a:rPr lang="hu-HU" sz="1200" dirty="0" smtClean="0">
                <a:hlinkClick r:id="rId13"/>
              </a:rPr>
              <a:t>http://blogs.telestream.net/screenflow/wp-content/uploads/2011/01/shutterstock_56085223_oops-640x580.jpg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7. dia:</a:t>
            </a:r>
            <a:r>
              <a:rPr lang="hu-HU" sz="1200" dirty="0" smtClean="0"/>
              <a:t> </a:t>
            </a:r>
            <a:r>
              <a:rPr lang="hu-HU" sz="1200" dirty="0" smtClean="0">
                <a:hlinkClick r:id="rId14"/>
              </a:rPr>
              <a:t>http://egyszerugyorsreceptek.com/wp-content/uploads/2010/12/iwiw_logo_side.png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>
                <a:hlinkClick r:id="rId15"/>
              </a:rPr>
              <a:t>http://api.ning.com/files/hi6CSAurTAdT*GSoi3*zOiNrMzmkjScDzUVLZHocoRmIs2ZuIzOLiAY4VcH2P0QAA6xa0fkhcTgJx*ehoAl6LVNJWjB5PZr4/Iwiw.JPG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8. dia: </a:t>
            </a:r>
            <a:r>
              <a:rPr lang="hu-HU" sz="1200" dirty="0" smtClean="0">
                <a:hlinkClick r:id="rId16"/>
              </a:rPr>
              <a:t>http://logout.hu/dl/upc/2010-04/160468_myvip.jpg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>
                <a:hlinkClick r:id="rId17"/>
              </a:rPr>
              <a:t>http://tulpa.lapunk.hu/tarhely/tulpa/kepek/myvip_logo.jpg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9. dia: </a:t>
            </a:r>
            <a:r>
              <a:rPr lang="hu-HU" sz="1200" dirty="0" smtClean="0">
                <a:hlinkClick r:id="rId18"/>
              </a:rPr>
              <a:t>http://themecraft.net/wwwdata/thumbs/h/hotdog.hu.jpg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>
                <a:hlinkClick r:id="rId19"/>
              </a:rPr>
              <a:t>http://sites.google.com/site/stajergabor/hotdog.JPG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10. dia: </a:t>
            </a:r>
            <a:r>
              <a:rPr lang="hu-HU" sz="1200" dirty="0" smtClean="0">
                <a:hlinkClick r:id="rId20"/>
              </a:rPr>
              <a:t>http://static.howstuffworks.com/gif/facebook-2.jpg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>
                <a:hlinkClick r:id="rId21"/>
              </a:rPr>
              <a:t>http://www.facebook.com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11. dia: </a:t>
            </a:r>
            <a:r>
              <a:rPr lang="hu-HU" sz="1200" dirty="0" smtClean="0">
                <a:hlinkClick r:id="rId22"/>
              </a:rPr>
              <a:t>http://it-tanacsado.hu/wp-content/gallery/postimages/twitter.png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>
                <a:hlinkClick r:id="rId23"/>
              </a:rPr>
              <a:t>http://www.twitter.com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12.dia: </a:t>
            </a:r>
            <a:r>
              <a:rPr lang="hu-HU" sz="1200" dirty="0" smtClean="0">
                <a:hlinkClick r:id="rId24"/>
              </a:rPr>
              <a:t>http://publishing2.com/</a:t>
            </a:r>
            <a:r>
              <a:rPr lang="hu-HU" sz="1200" dirty="0" err="1" smtClean="0">
                <a:hlinkClick r:id="rId24"/>
              </a:rPr>
              <a:t>images</a:t>
            </a:r>
            <a:r>
              <a:rPr lang="hu-HU" sz="1200" dirty="0" smtClean="0">
                <a:hlinkClick r:id="rId24"/>
              </a:rPr>
              <a:t>/</a:t>
            </a:r>
            <a:r>
              <a:rPr lang="hu-HU" sz="1200" dirty="0" err="1" smtClean="0">
                <a:hlinkClick r:id="rId24"/>
              </a:rPr>
              <a:t>MySpaceHomePage.jpg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>
                <a:hlinkClick r:id="rId25"/>
              </a:rPr>
              <a:t>http://gadishamia.files.wordpress.com/2007/11/army-facebook.jpg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>
                <a:hlinkClick r:id="rId26"/>
              </a:rPr>
              <a:t>http://facebook.com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13.dia:</a:t>
            </a:r>
            <a:r>
              <a:rPr lang="hu-HU" sz="1200" dirty="0" smtClean="0"/>
              <a:t> </a:t>
            </a:r>
            <a:r>
              <a:rPr lang="hu-HU" sz="1200" dirty="0" smtClean="0">
                <a:hlinkClick r:id="rId27"/>
              </a:rPr>
              <a:t>http://likesirl.com/images/logo.png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>
                <a:hlinkClick r:id="rId28"/>
              </a:rPr>
              <a:t>http://twitter.com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14.dia:</a:t>
            </a:r>
            <a:r>
              <a:rPr lang="hu-HU" sz="1200" dirty="0" smtClean="0"/>
              <a:t> </a:t>
            </a:r>
            <a:r>
              <a:rPr lang="hu-HU" sz="1200" dirty="0" smtClean="0">
                <a:hlinkClick r:id="rId29"/>
              </a:rPr>
              <a:t>http://www.freeonlinepoker.hu/kepek/Bonitas_Poker/bonitas_help_2.jpg</a:t>
            </a:r>
            <a:endParaRPr lang="hu-HU" sz="1200" dirty="0" smtClean="0"/>
          </a:p>
          <a:p>
            <a:pPr>
              <a:buNone/>
            </a:pPr>
            <a:r>
              <a:rPr lang="hu-HU" sz="1200" dirty="0" smtClean="0">
                <a:hlinkClick r:id="rId30"/>
              </a:rPr>
              <a:t>http://myspace.com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15.dia: </a:t>
            </a:r>
            <a:r>
              <a:rPr lang="hu-HU" sz="1200" dirty="0" smtClean="0">
                <a:hlinkClick r:id="rId31"/>
              </a:rPr>
              <a:t>http://techsafekids.com/wp-content/uploads/2010/09/tsk_computer-300x252.jpg</a:t>
            </a:r>
            <a:endParaRPr lang="hu-HU" sz="1200" dirty="0" smtClean="0"/>
          </a:p>
          <a:p>
            <a:pPr>
              <a:buNone/>
            </a:pPr>
            <a:r>
              <a:rPr lang="hu-HU" sz="1200" b="1" dirty="0" smtClean="0"/>
              <a:t>16.dia: </a:t>
            </a:r>
            <a:r>
              <a:rPr lang="hu-HU" sz="1200" dirty="0" smtClean="0">
                <a:hlinkClick r:id="rId32"/>
              </a:rPr>
              <a:t>http://m.blog.hu/va/vadkeletibolcs/image/facebook.jpg</a:t>
            </a:r>
            <a:endParaRPr lang="hu-HU" sz="1200" dirty="0" smtClean="0"/>
          </a:p>
          <a:p>
            <a:pPr>
              <a:buNone/>
            </a:pPr>
            <a:endParaRPr lang="hu-HU" sz="1200" dirty="0" smtClean="0"/>
          </a:p>
        </p:txBody>
      </p:sp>
      <p:sp>
        <p:nvSpPr>
          <p:cNvPr id="5" name="Akciógomb: Vissza vagy Előző 4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Elejére 5">
            <a:hlinkClick r:id="" action="ppaction://hlinkshowjump?jump=firs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Beginn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285720" y="1714488"/>
            <a:ext cx="4572032" cy="228601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lődje</a:t>
            </a:r>
            <a:r>
              <a:rPr lang="hu-H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az 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ARPANET 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hu-HU" sz="32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hidegháborús amerikai védelmi projekt, 1969)</a:t>
            </a:r>
            <a:endParaRPr kumimoji="0" lang="hu-HU" sz="3200" b="0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Tartalom helye 6" descr="intern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642918"/>
            <a:ext cx="4286248" cy="3249276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457200" y="604800"/>
            <a:ext cx="8229600" cy="1065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 internetről</a:t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(gyakorlat: internet, a fegyver)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>
                <a:solidFill>
                  <a:srgbClr val="FF0000"/>
                </a:solidFill>
                <a:latin typeface="Trebuchet MS (Címsorok)"/>
              </a:rPr>
              <a:t>(NCP protokoll = Network </a:t>
            </a:r>
            <a:r>
              <a:rPr lang="hu-HU" sz="2400" i="1" dirty="0" err="1" smtClean="0">
                <a:solidFill>
                  <a:srgbClr val="FF0000"/>
                </a:solidFill>
                <a:latin typeface="Trebuchet MS (Címsorok)"/>
              </a:rPr>
              <a:t>Control</a:t>
            </a:r>
            <a:r>
              <a:rPr lang="hu-HU" sz="2400" i="1" dirty="0" smtClean="0">
                <a:solidFill>
                  <a:srgbClr val="FF0000"/>
                </a:solidFill>
                <a:latin typeface="Trebuchet MS (Címsorok)"/>
              </a:rPr>
              <a:t> </a:t>
            </a:r>
            <a:r>
              <a:rPr lang="hu-HU" sz="2400" i="1" dirty="0" err="1" smtClean="0">
                <a:solidFill>
                  <a:srgbClr val="FF0000"/>
                </a:solidFill>
                <a:latin typeface="Trebuchet MS (Címsorok)"/>
              </a:rPr>
              <a:t>Protocol</a:t>
            </a:r>
            <a:r>
              <a:rPr lang="hu-HU" sz="2400" i="1" dirty="0" smtClean="0">
                <a:solidFill>
                  <a:srgbClr val="FF0000"/>
                </a:solidFill>
                <a:latin typeface="Trebuchet MS (Címsorok)"/>
              </a:rPr>
              <a:t>:</a:t>
            </a:r>
            <a:br>
              <a:rPr lang="hu-HU" sz="2400" i="1" dirty="0" smtClean="0">
                <a:solidFill>
                  <a:srgbClr val="FF0000"/>
                </a:solidFill>
                <a:latin typeface="Trebuchet MS (Címsorok)"/>
              </a:rPr>
            </a:br>
            <a:r>
              <a:rPr lang="hu-HU" sz="2400" i="1" dirty="0" smtClean="0">
                <a:solidFill>
                  <a:srgbClr val="FF0000"/>
                </a:solidFill>
                <a:latin typeface="Trebuchet MS (Címsorok)"/>
              </a:rPr>
              <a:t>hálózatvezérlési protokoll) </a:t>
            </a:r>
            <a:endParaRPr lang="hu-HU" sz="2400" i="1" dirty="0">
              <a:solidFill>
                <a:srgbClr val="FF0000"/>
              </a:solidFill>
              <a:latin typeface="Trebuchet MS (Címsorok)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285720" y="4214818"/>
            <a:ext cx="8643998" cy="192882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u-HU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Alapja: </a:t>
            </a:r>
            <a:r>
              <a:rPr lang="hu-HU" sz="30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többközpontú, csomagkapcsolt hálózati kommunikációs rendszert </a:t>
            </a:r>
            <a:r>
              <a:rPr lang="hu-HU" sz="3000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(NCP protokoll)</a:t>
            </a:r>
            <a:r>
              <a:rPr lang="hu-HU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r>
              <a:rPr lang="hu-H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u-H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hu-HU" sz="1600" u="sng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hu-HU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 év múlva felváltja a TCP/IP.</a:t>
            </a:r>
          </a:p>
          <a:p>
            <a:pPr lvl="0" algn="ctr">
              <a:spcBef>
                <a:spcPct val="0"/>
              </a:spcBef>
              <a:defRPr/>
            </a:pPr>
            <a:endParaRPr lang="hu-HU" sz="3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Akciógomb: Tovább vagy Következő 16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Akciógomb: Vissza vagy Előző 17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Akciógomb: Kezdő dia 18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ocial_netw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2972" y="642918"/>
            <a:ext cx="4191027" cy="3143272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smtClean="0"/>
              <a:t>A közösségi portál</a:t>
            </a:r>
            <a:br>
              <a:rPr lang="hu-HU" sz="4400" dirty="0" smtClean="0"/>
            </a:br>
            <a:r>
              <a:rPr lang="hu-HU" sz="2400" dirty="0" smtClean="0"/>
              <a:t>(avagy a </a:t>
            </a:r>
            <a:r>
              <a:rPr lang="hu-HU" sz="2400" dirty="0" err="1" smtClean="0"/>
              <a:t>Webközösség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1785926"/>
            <a:ext cx="5357818" cy="214314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Interneten </a:t>
            </a:r>
            <a:r>
              <a:rPr kumimoji="0" lang="hu-HU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keresztül érhetőek el, és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sok csoportosítás lehetséges.</a:t>
            </a:r>
            <a:r>
              <a:rPr kumimoji="0" lang="hu-HU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Lehet nyelv, cél, felépítés, lefedettség szerint –</a:t>
            </a:r>
            <a:br>
              <a:rPr kumimoji="0" lang="hu-HU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a lényeg bennük az </a:t>
            </a:r>
            <a:r>
              <a:rPr kumimoji="0" lang="hu-HU" sz="2600" b="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ember</a:t>
            </a:r>
            <a:r>
              <a:rPr kumimoji="0" lang="hu-HU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hu-HU" sz="2600" b="0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000504"/>
            <a:ext cx="9144000" cy="128588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Céljuk a kommunikáció növelése és az emberek informálása magukról, az alábbiakon keresztül: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5000636"/>
            <a:ext cx="9144000" cy="15716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u-H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személyiség  –  hírnév  –  jelenlét a világban</a:t>
            </a:r>
          </a:p>
          <a:p>
            <a:pPr lvl="0" algn="ctr">
              <a:spcBef>
                <a:spcPct val="0"/>
              </a:spcBef>
              <a:defRPr/>
            </a:pPr>
            <a:r>
              <a:rPr lang="hu-H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kapcsolatok  –  ismerősök csoportosítása beszélgetések  –  adatok megosztása</a:t>
            </a:r>
            <a:endParaRPr lang="hu-HU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oo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14818"/>
            <a:ext cx="1882822" cy="1706307"/>
          </a:xfrm>
          <a:prstGeom prst="rect">
            <a:avLst/>
          </a:prstGeom>
        </p:spPr>
      </p:pic>
      <p:pic>
        <p:nvPicPr>
          <p:cNvPr id="4" name="Tartalom helye 3" descr="netiquet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6282" y="642918"/>
            <a:ext cx="4357718" cy="4929222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smtClean="0"/>
              <a:t>Az</a:t>
            </a:r>
            <a:r>
              <a:rPr lang="hu-HU" sz="4400" baseline="0" dirty="0" smtClean="0"/>
              <a:t> e-etikett</a:t>
            </a:r>
            <a:br>
              <a:rPr lang="hu-HU" sz="4400" baseline="0" dirty="0" smtClean="0"/>
            </a:br>
            <a:r>
              <a:rPr lang="hu-HU" sz="2400" baseline="0" dirty="0" smtClean="0"/>
              <a:t>(a</a:t>
            </a:r>
            <a:r>
              <a:rPr lang="hu-HU" sz="2400" dirty="0" smtClean="0"/>
              <a:t> digitális együttélés szabályai)</a:t>
            </a:r>
            <a:endParaRPr lang="hu-HU" sz="2400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2000240"/>
            <a:ext cx="5143504" cy="257176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 egy ‘normál’ közösségben</a:t>
            </a:r>
            <a:b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 kell tartani bizonyos illemszabályokat</a:t>
            </a:r>
            <a:b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és erkölcsi szabályokat,</a:t>
            </a:r>
            <a:b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akkor egy online világban miért ne kéne?</a:t>
            </a:r>
            <a:endParaRPr kumimoji="0" lang="hu-HU" sz="2800" b="0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5286364"/>
            <a:ext cx="9144000" cy="15716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hu-HU" sz="2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napszaknak, embertársnak, helynek és témának megfelelően kell beszélni (viselkedni), függetlenül a tértől.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214414" y="4786322"/>
            <a:ext cx="5214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u-HU" sz="2800" dirty="0" smtClean="0">
                <a:solidFill>
                  <a:srgbClr val="575F6D"/>
                </a:solidFill>
                <a:latin typeface="Trebuchet MS"/>
              </a:rPr>
              <a:t>A normák hasonlóak,</a:t>
            </a:r>
            <a:br>
              <a:rPr lang="hu-HU" sz="2800" dirty="0" smtClean="0">
                <a:solidFill>
                  <a:srgbClr val="575F6D"/>
                </a:solidFill>
                <a:latin typeface="Trebuchet MS"/>
              </a:rPr>
            </a:br>
            <a:r>
              <a:rPr lang="hu-HU" sz="2800" dirty="0" smtClean="0">
                <a:solidFill>
                  <a:srgbClr val="575F6D"/>
                </a:solidFill>
                <a:latin typeface="Trebuchet MS"/>
              </a:rPr>
              <a:t>de mégsem ugyanazok. </a:t>
            </a:r>
          </a:p>
          <a:p>
            <a:endParaRPr lang="hu-HU" sz="2800" dirty="0"/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Oop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248" y="642918"/>
            <a:ext cx="1651752" cy="13668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smtClean="0"/>
              <a:t>Az</a:t>
            </a:r>
            <a:r>
              <a:rPr lang="hu-HU" sz="4400" baseline="0" dirty="0" smtClean="0"/>
              <a:t> e-etikett</a:t>
            </a:r>
            <a:br>
              <a:rPr lang="hu-HU" sz="4400" baseline="0" dirty="0" smtClean="0"/>
            </a:br>
            <a:r>
              <a:rPr lang="hu-HU" sz="2400" baseline="0" dirty="0" smtClean="0"/>
              <a:t>(a</a:t>
            </a:r>
            <a:r>
              <a:rPr lang="hu-HU" sz="2400" dirty="0" smtClean="0"/>
              <a:t> digitális együttélés szabályai)</a:t>
            </a:r>
            <a:endParaRPr lang="hu-HU" sz="2400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142844" y="1785926"/>
            <a:ext cx="8858312" cy="507207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hu-H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Az e-etikett íratlan könyvének néhány cikkelye:</a:t>
            </a:r>
          </a:p>
          <a:p>
            <a:pPr lvl="0" algn="just">
              <a:spcBef>
                <a:spcPct val="0"/>
              </a:spcBef>
              <a:defRPr/>
            </a:pPr>
            <a:endParaRPr lang="hu-HU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hu-HU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Nem csak azért vagy felelős, amit magadról írsz, hanem azért is, amit másokról megtudsz.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hu-HU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Névvel vállald a közösségi oldalakon a jelenlétedet, ne élj vissza anonimitással a weben.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hu-HU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Tartsd szem előtt, hogy a közösségi oldalakon fenn lehet leendő tanárod, főnököd, anyósod.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hu-HU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közösségi felületeken sokszor nem csak ismerőseidhez, hanem az egész világhoz szólsz. Légy tisztában azzal, hogy kivel osztod meg a különböző tartalmaidat!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hu-HU" sz="2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Nem szégyen visszautasítani egy bejelölést, és nem szégyen megszüntetni egy barátságot.</a:t>
            </a:r>
          </a:p>
        </p:txBody>
      </p:sp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err="1" smtClean="0"/>
              <a:t>iWiW</a:t>
            </a: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2400" dirty="0" smtClean="0"/>
              <a:t>(az első magyar közösségi portál)</a:t>
            </a:r>
            <a:endParaRPr lang="hu-HU" sz="2400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3071810"/>
            <a:ext cx="9144000" cy="15716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Leírása: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</a:t>
            </a:r>
            <a:r>
              <a:rPr kumimoji="0" lang="hu-HU" sz="260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első magyar közösségi portál, mely 2002-ben alapult </a:t>
            </a:r>
            <a:r>
              <a:rPr kumimoji="0" lang="hu-HU" sz="260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WiW</a:t>
            </a:r>
            <a:r>
              <a:rPr kumimoji="0" lang="hu-HU" sz="260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néven. 4 év alatt a leglátogatottabb magyar weboldal.</a:t>
            </a:r>
            <a:endParaRPr kumimoji="0" lang="hu-HU" sz="260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4643422"/>
            <a:ext cx="7500958" cy="221457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Felépítése: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regisztráció ingyenes és meghívóhoz kötött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adatlapokon /profilokon/ találhatóak az adatok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csak magánszemélyek regisztrálhatnak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1857364"/>
            <a:ext cx="5429256" cy="11430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Felhasználószám:</a:t>
            </a:r>
            <a:endParaRPr lang="hu-HU" sz="2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2008-ban meghaladta a 4 milliót. Jelenleg 4,5 millióra becsülik.</a:t>
            </a:r>
          </a:p>
        </p:txBody>
      </p:sp>
      <p:pic>
        <p:nvPicPr>
          <p:cNvPr id="11" name="Kép 10" descr="eletiwi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9696" y="4500570"/>
            <a:ext cx="1854304" cy="1841059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0" y="6215082"/>
            <a:ext cx="9144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50" i="1" dirty="0" smtClean="0">
                <a:solidFill>
                  <a:srgbClr val="FF0000"/>
                </a:solidFill>
                <a:latin typeface="Trebuchet MS (Címsorok)"/>
              </a:rPr>
              <a:t>(profil = a tér/oldal, amely a felhasználó adatait, anyagait tartalmazza)</a:t>
            </a:r>
            <a:endParaRPr lang="hu-HU" sz="2250" i="1" dirty="0">
              <a:solidFill>
                <a:srgbClr val="FF0000"/>
              </a:solidFill>
              <a:latin typeface="Trebuchet MS (Címsorok)"/>
            </a:endParaRPr>
          </a:p>
        </p:txBody>
      </p:sp>
      <p:pic>
        <p:nvPicPr>
          <p:cNvPr id="14" name="Kép 13" descr="Iwi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14" y="1124744"/>
            <a:ext cx="9131986" cy="5025008"/>
          </a:xfrm>
          <a:prstGeom prst="rect">
            <a:avLst/>
          </a:prstGeom>
        </p:spPr>
      </p:pic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1000" y="41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44444E-6 -4.07407E-6 L 0.29063 -0.2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err="1" smtClean="0"/>
              <a:t>myVIP</a:t>
            </a: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2400" dirty="0" smtClean="0"/>
              <a:t>(az újgenerációs IWIW)</a:t>
            </a:r>
            <a:endParaRPr lang="hu-HU" sz="2400" dirty="0"/>
          </a:p>
        </p:txBody>
      </p:sp>
      <p:sp>
        <p:nvSpPr>
          <p:cNvPr id="4" name="Akciógomb: Tovább vagy Következő 3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3071810"/>
            <a:ext cx="9144000" cy="15716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Leírása: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Létrehozásakor (2006) már</a:t>
            </a:r>
            <a:r>
              <a:rPr kumimoji="0" lang="hu-HU" sz="260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ismerős rendszer, ám szélesebb körű multimédia támogatással és klubrendszerrel bővítve.</a:t>
            </a:r>
            <a:endParaRPr kumimoji="0" lang="hu-HU" sz="260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4643422"/>
            <a:ext cx="7929586" cy="221457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Felépítése: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regisztráció ingyenes és meghívóhoz kötött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adatlapokon találhatóak az adatok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csak magánszemélyek regisztrálhatnak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1857364"/>
            <a:ext cx="5429256" cy="11430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Felhasználószám:</a:t>
            </a:r>
            <a:endParaRPr lang="hu-HU" sz="2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2011. 01. 25.-én (az oldal szerint) pontosan 2.892.414 tag.</a:t>
            </a:r>
          </a:p>
        </p:txBody>
      </p:sp>
      <p:pic>
        <p:nvPicPr>
          <p:cNvPr id="12" name="Kép 11" descr="myvi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4857760"/>
            <a:ext cx="2214546" cy="1399240"/>
          </a:xfrm>
          <a:prstGeom prst="rect">
            <a:avLst/>
          </a:prstGeom>
        </p:spPr>
      </p:pic>
      <p:sp>
        <p:nvSpPr>
          <p:cNvPr id="13" name="Tartalom helye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" name="Kép 10" descr="myv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1000" y="41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L 0.29132 -0.199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04800"/>
            <a:ext cx="8229600" cy="1066800"/>
          </a:xfrm>
        </p:spPr>
        <p:txBody>
          <a:bodyPr>
            <a:noAutofit/>
          </a:bodyPr>
          <a:lstStyle/>
          <a:p>
            <a:r>
              <a:rPr lang="hu-HU" sz="4400" dirty="0" err="1" smtClean="0"/>
              <a:t>HotDog</a:t>
            </a: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2200" dirty="0" smtClean="0"/>
              <a:t>(a magyar ifjúság közösségi portálja)</a:t>
            </a:r>
            <a:endParaRPr lang="hu-HU" sz="2200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858280" y="6572272"/>
            <a:ext cx="285720" cy="28572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285720" cy="28572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" action="ppaction://hlinkshowjump?jump=firstslide" highlightClick="1"/>
          </p:cNvPr>
          <p:cNvSpPr/>
          <p:nvPr/>
        </p:nvSpPr>
        <p:spPr>
          <a:xfrm>
            <a:off x="0" y="428604"/>
            <a:ext cx="285720" cy="28575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3071810"/>
            <a:ext cx="9144000" cy="15716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Leírása: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hu-HU" sz="260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HotDog</a:t>
            </a:r>
            <a:r>
              <a:rPr kumimoji="0" lang="hu-HU" sz="260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alapításától (2005) fogva a 14-29 korosztályt célozta és célozza meg.</a:t>
            </a:r>
            <a:endParaRPr kumimoji="0" lang="hu-HU" sz="260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4643446"/>
            <a:ext cx="9144000" cy="192880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Felépítése: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regisztráció ingyenes és szabad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profilokon találhatóak az adatok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csak magánszemélyek regisztrálhatnak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1857364"/>
            <a:ext cx="5429256" cy="11430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Felhasználószám:</a:t>
            </a:r>
            <a:endParaRPr lang="hu-HU" sz="2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2011. 01. 25.-én (az oldal szerint) pontosan 250.025 tag.</a:t>
            </a:r>
          </a:p>
        </p:txBody>
      </p:sp>
      <p:pic>
        <p:nvPicPr>
          <p:cNvPr id="11" name="Kép 10" descr="hotdog.JPG"/>
          <p:cNvPicPr>
            <a:picLocks noChangeAspect="1"/>
          </p:cNvPicPr>
          <p:nvPr/>
        </p:nvPicPr>
        <p:blipFill>
          <a:blip r:embed="rId2" cstate="print"/>
          <a:srcRect r="76363" b="83148"/>
          <a:stretch>
            <a:fillRect/>
          </a:stretch>
        </p:blipFill>
        <p:spPr>
          <a:xfrm>
            <a:off x="5572132" y="4429132"/>
            <a:ext cx="3157553" cy="1214447"/>
          </a:xfrm>
          <a:prstGeom prst="rect">
            <a:avLst/>
          </a:prstGeom>
        </p:spPr>
      </p:pic>
      <p:pic>
        <p:nvPicPr>
          <p:cNvPr id="13" name="Tartalom helye 3" descr="hotdog.h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9123"/>
            <a:ext cx="8568952" cy="6097139"/>
          </a:xfrm>
          <a:prstGeom prst="rect">
            <a:avLst/>
          </a:prstGeom>
        </p:spPr>
      </p:pic>
    </p:spTree>
  </p:cSld>
  <p:clrMapOvr>
    <a:masterClrMapping/>
  </p:clrMapOvr>
  <p:transition spd="med" advClick="0" advTm="1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05556E-6 -1.85185E-6 L 0.30313 -0.22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551</TotalTime>
  <Words>1142</Words>
  <Application>Microsoft Office PowerPoint</Application>
  <PresentationFormat>Diavetítés a képernyőre (4:3 oldalarány)</PresentationFormat>
  <Paragraphs>188</Paragraphs>
  <Slides>20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Urbánus</vt:lpstr>
      <vt:lpstr>A közösségi portálok (és használatuk)</vt:lpstr>
      <vt:lpstr> Internet: az egész világot behálózó számítógépes hálózatok összessége.  Korunk egyik legfontosabb és nélkülözhetetlen eszköze.  </vt:lpstr>
      <vt:lpstr>3. dia</vt:lpstr>
      <vt:lpstr>A közösségi portál (avagy a Webközösség)</vt:lpstr>
      <vt:lpstr>Az e-etikett (a digitális együttélés szabályai)</vt:lpstr>
      <vt:lpstr>Az e-etikett (a digitális együttélés szabályai)</vt:lpstr>
      <vt:lpstr>iWiW (az első magyar közösségi portál)</vt:lpstr>
      <vt:lpstr>myVIP (az újgenerációs IWIW)</vt:lpstr>
      <vt:lpstr>HotDog (a magyar ifjúság közösségi portálja)</vt:lpstr>
      <vt:lpstr>10. dia</vt:lpstr>
      <vt:lpstr>Twitter (SMS az interneten)</vt:lpstr>
      <vt:lpstr>MySpace (én és a zene)</vt:lpstr>
      <vt:lpstr>Beépülésük (avagy lájkolod?)</vt:lpstr>
      <vt:lpstr>Veszélyek I. (szorgos töltögető = célpont?)</vt:lpstr>
      <vt:lpstr>Veszélyek II. (ismerkedés - vagy nem?)</vt:lpstr>
      <vt:lpstr>Veszélyek III. (mindent megosztani = nem lájk?)</vt:lpstr>
      <vt:lpstr>17. dia</vt:lpstr>
      <vt:lpstr>18. dia</vt:lpstr>
      <vt:lpstr>Felhasznált (és ajánlott) irodalom:</vt:lpstr>
      <vt:lpstr>Felhasznált képanyag: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közösségi portálok</dc:title>
  <cp:lastModifiedBy>Windows Xp</cp:lastModifiedBy>
  <cp:revision>85</cp:revision>
  <dcterms:modified xsi:type="dcterms:W3CDTF">2011-01-28T00:15:30Z</dcterms:modified>
</cp:coreProperties>
</file>