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64" r:id="rId10"/>
    <p:sldId id="265" r:id="rId11"/>
    <p:sldId id="266" r:id="rId12"/>
    <p:sldId id="267" r:id="rId13"/>
    <p:sldId id="269" r:id="rId14"/>
    <p:sldId id="271" r:id="rId15"/>
    <p:sldId id="272" r:id="rId16"/>
    <p:sldId id="273" r:id="rId17"/>
    <p:sldId id="258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73855F-634C-47CE-95F2-35E837AB7B8A}" type="datetimeFigureOut">
              <a:rPr lang="hu-HU" smtClean="0"/>
              <a:pPr/>
              <a:t>2011.01.10.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307095-8105-4E67-B397-EC67E07EA1F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rbatim.hu/hu_18/product_dvd-r-colour_4_0_24.html" TargetMode="External"/><Relationship Id="rId3" Type="http://schemas.openxmlformats.org/officeDocument/2006/relationships/hyperlink" Target="http://www.p4c.philips.com/cgi-bin/dcbint/cpindex.pl?ctn=CR7D5JJ10/00&amp;slg=hu&amp;scy=HU" TargetMode="External"/><Relationship Id="rId7" Type="http://schemas.openxmlformats.org/officeDocument/2006/relationships/hyperlink" Target="http://www.verbatim.hu/hu_18/product_cd-r-8cm-colour_5_0_82.html" TargetMode="External"/><Relationship Id="rId2" Type="http://schemas.openxmlformats.org/officeDocument/2006/relationships/hyperlink" Target="http://www.samsung.com/hu/function/search/espsearchResult.do?keywords=merevlemez&amp;input_keyword=merevleme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ny.hu/product/ms-micro/msa8gn2" TargetMode="External"/><Relationship Id="rId5" Type="http://schemas.openxmlformats.org/officeDocument/2006/relationships/hyperlink" Target="http://hu.wikipedia.org/wiki/DVD" TargetMode="External"/><Relationship Id="rId4" Type="http://schemas.openxmlformats.org/officeDocument/2006/relationships/hyperlink" Target="http://hu.wikipedia.org/wiki/CD" TargetMode="External"/><Relationship Id="rId9" Type="http://schemas.openxmlformats.org/officeDocument/2006/relationships/hyperlink" Target="http://www.kingston.com/huroot/flash/datatraveler_home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29600" cy="1684784"/>
          </a:xfrm>
        </p:spPr>
        <p:txBody>
          <a:bodyPr/>
          <a:lstStyle/>
          <a:p>
            <a:r>
              <a:rPr lang="hu-HU" dirty="0" smtClean="0"/>
              <a:t>„Én így tanítanám az informatikát”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907704" y="3140968"/>
            <a:ext cx="5004048" cy="371703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 dirty="0" smtClean="0">
                <a:solidFill>
                  <a:srgbClr val="92D050"/>
                </a:solidFill>
              </a:rPr>
              <a:t>Balázs Gábor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Felkészítő tanárom: Andrássy Judit tanárnő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 dirty="0" smtClean="0">
                <a:solidFill>
                  <a:schemeClr val="accent3">
                    <a:lumMod val="75000"/>
                  </a:schemeClr>
                </a:solidFill>
              </a:rPr>
              <a:t>Választott téma: Napjaink háttértárolói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 dirty="0" smtClean="0">
                <a:solidFill>
                  <a:srgbClr val="002060"/>
                </a:solidFill>
              </a:rPr>
              <a:t>Iskola neve: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 dirty="0" err="1" smtClean="0">
                <a:solidFill>
                  <a:srgbClr val="002060"/>
                </a:solidFill>
              </a:rPr>
              <a:t>Tiszaparti</a:t>
            </a:r>
            <a:r>
              <a:rPr lang="hu-HU" sz="2400" b="1" dirty="0" smtClean="0">
                <a:solidFill>
                  <a:srgbClr val="002060"/>
                </a:solidFill>
              </a:rPr>
              <a:t> Gimnázium és Humán Szakközépiskola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400" b="1" dirty="0" smtClean="0">
                <a:solidFill>
                  <a:srgbClr val="002060"/>
                </a:solidFill>
              </a:rPr>
              <a:t>címe: 5000 Szolnok, </a:t>
            </a:r>
            <a:r>
              <a:rPr lang="hu-HU" sz="2400" b="1" dirty="0" err="1" smtClean="0">
                <a:solidFill>
                  <a:srgbClr val="002060"/>
                </a:solidFill>
              </a:rPr>
              <a:t>Tiszaparti</a:t>
            </a:r>
            <a:r>
              <a:rPr lang="hu-HU" sz="2400" b="1" dirty="0" smtClean="0">
                <a:solidFill>
                  <a:srgbClr val="002060"/>
                </a:solidFill>
              </a:rPr>
              <a:t> sétány 4.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kingston.com/ukroot/flash/image_files/entry_level_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085184"/>
            <a:ext cx="2514600" cy="1200150"/>
          </a:xfrm>
          <a:prstGeom prst="rect">
            <a:avLst/>
          </a:prstGeom>
          <a:noFill/>
        </p:spPr>
      </p:pic>
      <p:pic>
        <p:nvPicPr>
          <p:cNvPr id="2054" name="Picture 6" descr="http://www.kingston.com/ukroot/flash/image_files/Mid_Range_0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284984"/>
            <a:ext cx="2514600" cy="1200150"/>
          </a:xfrm>
          <a:prstGeom prst="rect">
            <a:avLst/>
          </a:prstGeom>
          <a:noFill/>
        </p:spPr>
      </p:pic>
      <p:pic>
        <p:nvPicPr>
          <p:cNvPr id="2056" name="Picture 8" descr="http://www.kingston.com/ukroot/flash/image_files/Enterprise_02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1412776"/>
            <a:ext cx="2514600" cy="12001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78696" cy="634082"/>
          </a:xfrm>
        </p:spPr>
        <p:txBody>
          <a:bodyPr/>
          <a:lstStyle/>
          <a:p>
            <a:r>
              <a:rPr lang="hu-HU" sz="2800" dirty="0" smtClean="0"/>
              <a:t>Memóriakártyák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pPr algn="just"/>
            <a:r>
              <a:rPr lang="hu-HU" sz="2200" dirty="0" smtClean="0"/>
              <a:t>Az utóbbi időkben a </a:t>
            </a:r>
            <a:r>
              <a:rPr lang="hu-HU" sz="2200" dirty="0" err="1" smtClean="0"/>
              <a:t>Secure</a:t>
            </a:r>
            <a:r>
              <a:rPr lang="hu-HU" sz="2200" dirty="0" smtClean="0"/>
              <a:t> Digital (SD) kártya a legelterjedtebb, mivel a korábban (főként mobiltelefonokban) alkalmazott MMC kártyáknál sokkal gyorsabb adatátviteli sebességet tesz lehetővé. A </a:t>
            </a:r>
            <a:r>
              <a:rPr lang="hu-HU" sz="2200" dirty="0" err="1" smtClean="0"/>
              <a:t>Matsushita</a:t>
            </a:r>
            <a:r>
              <a:rPr lang="hu-HU" sz="2200" dirty="0" smtClean="0"/>
              <a:t> (Panasonic / National / Technics), a Toshiba és a </a:t>
            </a:r>
            <a:r>
              <a:rPr lang="hu-HU" sz="2200" dirty="0" err="1" smtClean="0"/>
              <a:t>SanDisk</a:t>
            </a:r>
            <a:r>
              <a:rPr lang="hu-HU" sz="2200" dirty="0" smtClean="0"/>
              <a:t> fejlesztése.</a:t>
            </a:r>
          </a:p>
          <a:p>
            <a:pPr algn="just"/>
            <a:r>
              <a:rPr lang="hu-HU" sz="2200" dirty="0" smtClean="0"/>
              <a:t>Gyakorlatilag egy kicsinyített méretű CF memória, mely alkalmas jogvédett (zene, stb.) anyagok titkosított tárolására is. Leginkább digitális fényképezőgépekbe, kamerákba, navigációba, MP3 lejátszókba és PDA készülékekbe használjuk.</a:t>
            </a:r>
            <a:endParaRPr lang="hu-HU" sz="2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 descr="2707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139157"/>
            <a:ext cx="3048000" cy="34480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778098"/>
          </a:xfrm>
        </p:spPr>
        <p:txBody>
          <a:bodyPr>
            <a:normAutofit/>
          </a:bodyPr>
          <a:lstStyle/>
          <a:p>
            <a:r>
              <a:rPr lang="hu-HU" sz="2800" dirty="0" smtClean="0"/>
              <a:t>Na, </a:t>
            </a:r>
            <a:r>
              <a:rPr lang="hu-HU" sz="2800" dirty="0" err="1" smtClean="0"/>
              <a:t>lámsza</a:t>
            </a:r>
            <a:r>
              <a:rPr lang="hu-HU" sz="2800" dirty="0" smtClean="0"/>
              <a:t> ki figyelt??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7467600" cy="5229200"/>
          </a:xfrm>
        </p:spPr>
        <p:txBody>
          <a:bodyPr>
            <a:normAutofit/>
          </a:bodyPr>
          <a:lstStyle/>
          <a:p>
            <a:pPr marL="550926" indent="-514350" algn="just">
              <a:buFont typeface="+mj-lt"/>
              <a:buAutoNum type="arabicPeriod"/>
            </a:pPr>
            <a:r>
              <a:rPr lang="hu-HU" sz="2200" dirty="0" smtClean="0"/>
              <a:t>Az említett háttértárolók közül általában melyik a legnagyobb kapacitású?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hu-HU" sz="2200" dirty="0" smtClean="0"/>
              <a:t>Melyik háttértároló maximális kapacitása 700 MB?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hu-HU" sz="2200" dirty="0" smtClean="0"/>
              <a:t>Mi a neve annak a háttértárolónak, amelyik a nevét a toll alakjáról kapta?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hu-HU" sz="2200" dirty="0" smtClean="0"/>
              <a:t>A te mobiltelefonodban melyik háttértároló fordulhat elő?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hu-HU" sz="2200" dirty="0" smtClean="0"/>
              <a:t>A kétoldalas, oldalanként két rétegű ***** kapacitása 17,08 GB. Mi a </a:t>
            </a:r>
            <a:r>
              <a:rPr lang="hu-HU" sz="2200" smtClean="0"/>
              <a:t>háttértároló neve (Palindrom szó)?</a:t>
            </a:r>
            <a:endParaRPr lang="hu-HU" sz="22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Megoldások: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2664296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hu-HU" sz="2200" dirty="0" smtClean="0"/>
              <a:t>Winchester (merevlemez).</a:t>
            </a:r>
          </a:p>
          <a:p>
            <a:pPr marL="550926" indent="-514350">
              <a:buFont typeface="+mj-lt"/>
              <a:buAutoNum type="arabicPeriod"/>
            </a:pPr>
            <a:r>
              <a:rPr lang="hu-HU" sz="2200" dirty="0" smtClean="0"/>
              <a:t>CD.</a:t>
            </a:r>
          </a:p>
          <a:p>
            <a:pPr marL="550926" indent="-514350">
              <a:buFont typeface="+mj-lt"/>
              <a:buAutoNum type="arabicPeriod"/>
            </a:pPr>
            <a:r>
              <a:rPr lang="hu-HU" sz="2200" dirty="0" err="1" smtClean="0"/>
              <a:t>Pendrive</a:t>
            </a:r>
            <a:r>
              <a:rPr lang="hu-HU" sz="2200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hu-HU" sz="2200" dirty="0" smtClean="0"/>
              <a:t>Memóriakártya (SD).</a:t>
            </a:r>
          </a:p>
          <a:p>
            <a:pPr marL="550926" indent="-514350">
              <a:buFont typeface="+mj-lt"/>
              <a:buAutoNum type="arabicPeriod"/>
            </a:pPr>
            <a:r>
              <a:rPr lang="hu-HU" sz="2200" dirty="0" smtClean="0"/>
              <a:t>DVD.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458616" cy="63408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Értékelés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971600" y="908720"/>
          <a:ext cx="6096000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512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5 helyes válasz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10665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4 helyes válasz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87764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 helyes válasz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 helyes válasz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 helyes válasz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 descr="C:\Users\Gabi\AppData\Local\Microsoft\Windows\Temporary Internet Files\Content.IE5\TBMTUC4A\MC9002376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980728"/>
            <a:ext cx="1368152" cy="1405913"/>
          </a:xfrm>
          <a:prstGeom prst="rect">
            <a:avLst/>
          </a:prstGeom>
          <a:noFill/>
        </p:spPr>
      </p:pic>
      <p:pic>
        <p:nvPicPr>
          <p:cNvPr id="9" name="Picture 3" descr="C:\Users\Gabi\AppData\Local\Microsoft\Windows\Temporary Internet Files\Content.IE5\66ZJQPXI\MC9002419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420888"/>
            <a:ext cx="815188" cy="901599"/>
          </a:xfrm>
          <a:prstGeom prst="rect">
            <a:avLst/>
          </a:prstGeom>
          <a:noFill/>
        </p:spPr>
      </p:pic>
      <p:pic>
        <p:nvPicPr>
          <p:cNvPr id="2052" name="Picture 4" descr="C:\Users\Gabi\AppData\Local\Microsoft\Windows\Temporary Internet Files\Content.IE5\8GDUGMUZ\MC90029321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5589240"/>
            <a:ext cx="831419" cy="822583"/>
          </a:xfrm>
          <a:prstGeom prst="rect">
            <a:avLst/>
          </a:prstGeom>
          <a:noFill/>
        </p:spPr>
      </p:pic>
      <p:pic>
        <p:nvPicPr>
          <p:cNvPr id="2053" name="Picture 5" descr="C:\Users\Gabi\AppData\Local\Microsoft\Windows\Temporary Internet Files\Content.IE5\TBMTUC4A\MC9002407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3284984"/>
            <a:ext cx="1152128" cy="1245949"/>
          </a:xfrm>
          <a:prstGeom prst="rect">
            <a:avLst/>
          </a:prstGeom>
          <a:noFill/>
        </p:spPr>
      </p:pic>
      <p:pic>
        <p:nvPicPr>
          <p:cNvPr id="2054" name="Picture 6" descr="C:\Users\Gabi\AppData\Local\Microsoft\Windows\Temporary Internet Files\Content.IE5\TBMTUC4A\MC90024080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4365104"/>
            <a:ext cx="1152128" cy="120364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4221088"/>
            <a:ext cx="4536504" cy="562074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Köszönöm a figyelmet!</a:t>
            </a:r>
            <a:endParaRPr lang="hu-HU" sz="32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17292 -0.61944 C 0.11163 -0.62916 0.39635 -0.63866 0.38541 -0.61389 C 0.37448 -0.58912 -0.2599 -0.5044 -0.23854 -0.47083 C -0.21719 -0.43727 0.51163 -0.4412 0.51354 -0.4125 C 0.51545 -0.38379 -0.13802 -0.33426 -0.22709 -0.29861 C -0.31615 -0.26296 -0.03611 -0.2243 -0.02084 -0.19861 C -0.00556 -0.17291 -0.13177 -0.16203 -0.13542 -0.14444 C -0.13907 -0.12685 -0.04809 -0.10625 -0.04271 -0.09305 C -0.03733 -0.07986 -0.10729 -0.07986 -0.10313 -0.06528 C -0.09896 -0.05069 -0.0349 -0.01643 -0.01771 -0.00555 C -0.00052 0.00533 -0.00035 0.00255 4.72222E-6 -7.40741E-7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738536" cy="634082"/>
          </a:xfrm>
        </p:spPr>
        <p:txBody>
          <a:bodyPr>
            <a:normAutofit/>
          </a:bodyPr>
          <a:lstStyle/>
          <a:p>
            <a:r>
              <a:rPr lang="hu-HU" sz="2500" dirty="0" smtClean="0"/>
              <a:t>Források:</a:t>
            </a:r>
            <a:endParaRPr lang="hu-HU" sz="25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r>
              <a:rPr lang="hu-HU" sz="1200" dirty="0" smtClean="0">
                <a:hlinkClick r:id="rId2"/>
              </a:rPr>
              <a:t>http://www.samsung.com/hu/function/search/espsearchResult.do?keywords=merevlemez&amp;input_keyword=merevlemez</a:t>
            </a:r>
            <a:endParaRPr lang="hu-HU" sz="1200" dirty="0" smtClean="0"/>
          </a:p>
          <a:p>
            <a:r>
              <a:rPr lang="hu-HU" sz="1200" dirty="0" smtClean="0">
                <a:hlinkClick r:id="rId3"/>
              </a:rPr>
              <a:t>http://www.p4c.philips.com/</a:t>
            </a:r>
            <a:r>
              <a:rPr lang="hu-HU" sz="1200" dirty="0" err="1" smtClean="0">
                <a:hlinkClick r:id="rId3"/>
              </a:rPr>
              <a:t>cgi-bin</a:t>
            </a:r>
            <a:r>
              <a:rPr lang="hu-HU" sz="1200" dirty="0" smtClean="0">
                <a:hlinkClick r:id="rId3"/>
              </a:rPr>
              <a:t>/</a:t>
            </a:r>
            <a:r>
              <a:rPr lang="hu-HU" sz="1200" dirty="0" err="1" smtClean="0">
                <a:hlinkClick r:id="rId3"/>
              </a:rPr>
              <a:t>dcbint</a:t>
            </a:r>
            <a:r>
              <a:rPr lang="hu-HU" sz="1200" dirty="0" smtClean="0">
                <a:hlinkClick r:id="rId3"/>
              </a:rPr>
              <a:t>/</a:t>
            </a:r>
            <a:r>
              <a:rPr lang="hu-HU" sz="1200" dirty="0" err="1" smtClean="0">
                <a:hlinkClick r:id="rId3"/>
              </a:rPr>
              <a:t>cpindex.pl</a:t>
            </a:r>
            <a:r>
              <a:rPr lang="hu-HU" sz="1200" dirty="0" smtClean="0">
                <a:hlinkClick r:id="rId3"/>
              </a:rPr>
              <a:t>?</a:t>
            </a:r>
            <a:r>
              <a:rPr lang="hu-HU" sz="1200" dirty="0" err="1" smtClean="0">
                <a:hlinkClick r:id="rId3"/>
              </a:rPr>
              <a:t>ctn</a:t>
            </a:r>
            <a:r>
              <a:rPr lang="hu-HU" sz="1200" dirty="0" smtClean="0">
                <a:hlinkClick r:id="rId3"/>
              </a:rPr>
              <a:t>=CR7D5JJ10/00&amp;slg=</a:t>
            </a:r>
            <a:r>
              <a:rPr lang="hu-HU" sz="1200" dirty="0" err="1" smtClean="0">
                <a:hlinkClick r:id="rId3"/>
              </a:rPr>
              <a:t>hu&amp;scy</a:t>
            </a:r>
            <a:r>
              <a:rPr lang="hu-HU" sz="1200" dirty="0" smtClean="0">
                <a:hlinkClick r:id="rId3"/>
              </a:rPr>
              <a:t>=HU</a:t>
            </a:r>
            <a:endParaRPr lang="hu-HU" sz="1200" dirty="0" smtClean="0"/>
          </a:p>
          <a:p>
            <a:r>
              <a:rPr lang="hu-HU" sz="1200" dirty="0" smtClean="0">
                <a:hlinkClick r:id="rId4"/>
              </a:rPr>
              <a:t>http://hu.wikipedia.org/wiki/CD</a:t>
            </a:r>
            <a:endParaRPr lang="hu-HU" sz="1200" dirty="0" smtClean="0"/>
          </a:p>
          <a:p>
            <a:r>
              <a:rPr lang="hu-HU" sz="1200" dirty="0" smtClean="0">
                <a:hlinkClick r:id="rId5"/>
              </a:rPr>
              <a:t>http://hu.wikipedia.org/wiki/DVD</a:t>
            </a:r>
            <a:endParaRPr lang="hu-HU" sz="1200" dirty="0" smtClean="0"/>
          </a:p>
          <a:p>
            <a:r>
              <a:rPr lang="hu-HU" sz="1200" dirty="0" smtClean="0">
                <a:hlinkClick r:id="rId6"/>
              </a:rPr>
              <a:t>http://www.sony.hu/product/ms-micro/msa8gn2</a:t>
            </a:r>
            <a:endParaRPr lang="hu-HU" sz="1200" dirty="0" smtClean="0"/>
          </a:p>
          <a:p>
            <a:r>
              <a:rPr lang="hu-HU" sz="1200" dirty="0" smtClean="0">
                <a:hlinkClick r:id="rId7"/>
              </a:rPr>
              <a:t>http://www.verbatim.hu/hu_18/product_cd-r-8cm-colour_5_0_82.html</a:t>
            </a:r>
            <a:endParaRPr lang="hu-HU" sz="1200" dirty="0" smtClean="0"/>
          </a:p>
          <a:p>
            <a:r>
              <a:rPr lang="hu-HU" sz="1200" dirty="0" smtClean="0">
                <a:hlinkClick r:id="rId8"/>
              </a:rPr>
              <a:t>http://www.verbatim.hu/hu_18/product_dvd-r-colour_4_0_24.html</a:t>
            </a:r>
            <a:endParaRPr lang="hu-HU" sz="1200" dirty="0" smtClean="0"/>
          </a:p>
          <a:p>
            <a:r>
              <a:rPr lang="hu-HU" sz="1200" dirty="0" smtClean="0">
                <a:hlinkClick r:id="rId9"/>
              </a:rPr>
              <a:t>http://www.kingston.com/huroot/flash/datatraveler_home.asp</a:t>
            </a:r>
            <a:endParaRPr lang="hu-HU" sz="1200" dirty="0" smtClean="0"/>
          </a:p>
          <a:p>
            <a:r>
              <a:rPr lang="hu-HU" sz="1200" dirty="0" err="1" smtClean="0"/>
              <a:t>Devecz</a:t>
            </a:r>
            <a:r>
              <a:rPr lang="hu-HU" sz="1200" dirty="0" smtClean="0"/>
              <a:t> Ferenc, Juhász Tibor, </a:t>
            </a:r>
            <a:r>
              <a:rPr lang="hu-HU" sz="1200" dirty="0" err="1" smtClean="0"/>
              <a:t>Makány</a:t>
            </a:r>
            <a:r>
              <a:rPr lang="hu-HU" sz="1200" dirty="0" smtClean="0"/>
              <a:t> György, Végh András Informatika (Nemzeti Tankönyvkiadó)</a:t>
            </a:r>
          </a:p>
          <a:p>
            <a:r>
              <a:rPr lang="hu-HU" sz="1200" dirty="0" smtClean="0"/>
              <a:t>Holczer József Informatika szóbeli érettségi közép- és emelt szint (J.O.S)</a:t>
            </a:r>
          </a:p>
          <a:p>
            <a:endParaRPr lang="hu-H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60840" cy="562074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Mágneses háttértároló (merevlemez, winchester)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908720"/>
            <a:ext cx="8136904" cy="5949280"/>
          </a:xfrm>
        </p:spPr>
        <p:txBody>
          <a:bodyPr>
            <a:noAutofit/>
          </a:bodyPr>
          <a:lstStyle/>
          <a:p>
            <a:pPr algn="just"/>
            <a:r>
              <a:rPr lang="hu-HU" sz="2200" dirty="0" smtClean="0"/>
              <a:t>A diszk olyan elektromechanikus tároló berendezés, amely az adatokat mágnesezhető réteggel bevont merev lemezen tárolja.</a:t>
            </a:r>
          </a:p>
          <a:p>
            <a:pPr algn="just"/>
            <a:r>
              <a:rPr lang="hu-HU" sz="2200" dirty="0" smtClean="0"/>
              <a:t>Az adatok rögzítése soros.</a:t>
            </a:r>
          </a:p>
          <a:p>
            <a:pPr algn="just"/>
            <a:r>
              <a:rPr lang="hu-HU" sz="2200" dirty="0" smtClean="0"/>
              <a:t>Az adatlemez legkisebb fizikailag címezhető része a szektor.</a:t>
            </a:r>
          </a:p>
          <a:p>
            <a:pPr algn="just"/>
            <a:r>
              <a:rPr lang="hu-HU" sz="2200" dirty="0" smtClean="0"/>
              <a:t>A lemez forgásából származó légmozgás felhajtó erőt gyakorol a fejre, a fejet pedig torziós rugó nyomja a lemez felé.</a:t>
            </a:r>
          </a:p>
          <a:p>
            <a:pPr algn="just"/>
            <a:r>
              <a:rPr lang="hu-HU" sz="2200" dirty="0" smtClean="0"/>
              <a:t>Az adatok szervezésének legalapvetőbb egysége a sáv (</a:t>
            </a:r>
            <a:r>
              <a:rPr lang="hu-HU" sz="2200" dirty="0" err="1" smtClean="0"/>
              <a:t>track</a:t>
            </a:r>
            <a:r>
              <a:rPr lang="hu-HU" sz="2200" dirty="0" smtClean="0"/>
              <a:t>).</a:t>
            </a:r>
          </a:p>
          <a:p>
            <a:pPr algn="just"/>
            <a:r>
              <a:rPr lang="hu-HU" sz="2200" dirty="0" smtClean="0"/>
              <a:t>Az összetartozó sávokat, melyek hengerpalástot alkotnak, cilindernek nevezzük.</a:t>
            </a:r>
          </a:p>
          <a:p>
            <a:pPr algn="just"/>
            <a:r>
              <a:rPr lang="hu-HU" sz="2200" dirty="0" smtClean="0"/>
              <a:t>A diszken tárolt adatok cilinderekbe vannak szervezve.</a:t>
            </a:r>
          </a:p>
          <a:p>
            <a:pPr algn="just"/>
            <a:r>
              <a:rPr lang="hu-HU" sz="2200" dirty="0" smtClean="0"/>
              <a:t>Az újabb számítógépekben 500 GB-os merevlemezek vannak.</a:t>
            </a:r>
            <a:endParaRPr lang="hu-HU" sz="2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01_medium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1052736"/>
            <a:ext cx="2381250" cy="2381250"/>
          </a:xfrm>
        </p:spPr>
      </p:pic>
      <p:pic>
        <p:nvPicPr>
          <p:cNvPr id="1026" name="Picture 2" descr="C:\Users\Gabi\Desktop\02_medium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429000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63408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Optikai tárolók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pPr algn="just"/>
            <a:r>
              <a:rPr lang="hu-HU" sz="2200" dirty="0" smtClean="0"/>
              <a:t>Az optikai tárolókra nagy tárolási sűrűség jellemző.</a:t>
            </a:r>
          </a:p>
          <a:p>
            <a:pPr algn="just"/>
            <a:r>
              <a:rPr lang="hu-HU" sz="2200" dirty="0" smtClean="0"/>
              <a:t>Másik előnyös tulajdonsága az élettartam: az optikai tárolók élettartamát évtizedekben mérik.</a:t>
            </a:r>
          </a:p>
          <a:p>
            <a:pPr algn="just"/>
            <a:r>
              <a:rPr lang="hu-HU" sz="2200" dirty="0" smtClean="0"/>
              <a:t>Az adathordozó előállítási költsége általában alacsony.</a:t>
            </a:r>
          </a:p>
          <a:p>
            <a:pPr algn="just"/>
            <a:r>
              <a:rPr lang="hu-HU" sz="2200" dirty="0" smtClean="0"/>
              <a:t>A CD-k három jól elkülöníthető típusra oszthatók: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hu-HU" sz="2200" b="1" dirty="0" smtClean="0"/>
              <a:t>Csak olvasható</a:t>
            </a:r>
            <a:r>
              <a:rPr lang="hu-HU" sz="2200" dirty="0" smtClean="0"/>
              <a:t> optikai tároló a ROM. Ide sorolható a háttértárolóként használt CD-ROM és a digitális hang rögzítésére használt CD-DA (Digital </a:t>
            </a:r>
            <a:r>
              <a:rPr lang="hu-HU" sz="2200" dirty="0" err="1" smtClean="0"/>
              <a:t>Audio</a:t>
            </a:r>
            <a:r>
              <a:rPr lang="hu-HU" sz="2200" dirty="0" smtClean="0"/>
              <a:t>).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hu-HU" sz="2200" b="1" dirty="0" smtClean="0"/>
              <a:t>Egyszer írható </a:t>
            </a:r>
            <a:r>
              <a:rPr lang="hu-HU" sz="2200" dirty="0" smtClean="0"/>
              <a:t>és</a:t>
            </a:r>
            <a:r>
              <a:rPr lang="hu-HU" sz="2200" b="1" dirty="0" smtClean="0"/>
              <a:t> </a:t>
            </a:r>
            <a:r>
              <a:rPr lang="hu-HU" sz="2200" dirty="0" smtClean="0"/>
              <a:t>többször</a:t>
            </a:r>
            <a:r>
              <a:rPr lang="hu-HU" sz="2200" b="1" dirty="0" smtClean="0"/>
              <a:t> </a:t>
            </a:r>
            <a:r>
              <a:rPr lang="hu-HU" sz="2200" dirty="0" smtClean="0"/>
              <a:t>olvasható tároló a CD-R (</a:t>
            </a:r>
            <a:r>
              <a:rPr lang="hu-HU" sz="2200" dirty="0" err="1" smtClean="0"/>
              <a:t>Compact</a:t>
            </a:r>
            <a:r>
              <a:rPr lang="hu-HU" sz="2200" dirty="0" smtClean="0"/>
              <a:t> </a:t>
            </a:r>
            <a:r>
              <a:rPr lang="hu-HU" sz="2200" dirty="0" err="1" smtClean="0"/>
              <a:t>Disc</a:t>
            </a:r>
            <a:r>
              <a:rPr lang="hu-HU" sz="2200" dirty="0" smtClean="0"/>
              <a:t> </a:t>
            </a:r>
            <a:r>
              <a:rPr lang="hu-HU" sz="2200" dirty="0" err="1" smtClean="0"/>
              <a:t>Recordble</a:t>
            </a:r>
            <a:r>
              <a:rPr lang="hu-HU" sz="2200" dirty="0" smtClean="0"/>
              <a:t>).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hu-HU" sz="2200" b="1" dirty="0" smtClean="0"/>
              <a:t>Újraírható</a:t>
            </a:r>
            <a:r>
              <a:rPr lang="hu-HU" sz="2200" dirty="0" smtClean="0"/>
              <a:t>, törölhető, olvasható optikai tároló a CD-RW (</a:t>
            </a:r>
            <a:r>
              <a:rPr lang="hu-HU" sz="2200" dirty="0" err="1" smtClean="0"/>
              <a:t>Compact</a:t>
            </a:r>
            <a:r>
              <a:rPr lang="hu-HU" sz="2200" dirty="0" smtClean="0"/>
              <a:t> </a:t>
            </a:r>
            <a:r>
              <a:rPr lang="hu-HU" sz="2200" dirty="0" err="1" smtClean="0"/>
              <a:t>Disc-Magneto-Optical</a:t>
            </a:r>
            <a:r>
              <a:rPr lang="hu-HU" sz="2200" dirty="0" smtClean="0"/>
              <a:t>).</a:t>
            </a:r>
          </a:p>
          <a:p>
            <a:pPr marL="457200" indent="-457200" algn="just"/>
            <a:r>
              <a:rPr lang="hu-HU" sz="2200" dirty="0" smtClean="0"/>
              <a:t>Maximális kapacitása 700 MB</a:t>
            </a:r>
            <a:endParaRPr lang="hu-HU" sz="22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 descr="cr7d5jj10_00_rtv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4525963" cy="4525963"/>
          </a:xfrm>
        </p:spPr>
      </p:pic>
      <p:pic>
        <p:nvPicPr>
          <p:cNvPr id="6145" name="Picture 1" descr="C:\Users\Gabi\Downloads\CD_R_8cm_Colour_Green_432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429000"/>
            <a:ext cx="3209544" cy="31485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46448" cy="63408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DVD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pPr algn="just"/>
            <a:r>
              <a:rPr lang="hu-HU" sz="2200" dirty="0" smtClean="0"/>
              <a:t>Fizikai méretei megegyeznek a CD-vel, csak a kapacitása nagyobb.</a:t>
            </a:r>
          </a:p>
          <a:p>
            <a:pPr algn="just"/>
            <a:r>
              <a:rPr lang="hu-HU" sz="2200" dirty="0" smtClean="0"/>
              <a:t>Egy DVD nagyon hasonlít külsőre egy CD-hez, azonban a nagyobb adatsűrűségnek köszönhetően tárolási kapacitása az oldalak és tárolási rétegek számától függően 7-25-szöröse a CD-knél megszokott értékeknek.</a:t>
            </a:r>
          </a:p>
          <a:p>
            <a:pPr algn="just"/>
            <a:r>
              <a:rPr lang="hu-HU" sz="2200" dirty="0" smtClean="0"/>
              <a:t>A DVD mindig két, 0,6 mm vastagságú lemezből, összeragasztással készül, és akár mindkét oldalán tárolhat adatokat.</a:t>
            </a:r>
          </a:p>
          <a:p>
            <a:pPr algn="just"/>
            <a:r>
              <a:rPr lang="hu-HU" sz="2200" dirty="0" smtClean="0"/>
              <a:t>Az oldalak és rétegek számának kombinálásával jött létre a DVD négy alaptípusa.</a:t>
            </a:r>
            <a:endParaRPr lang="hu-HU" sz="2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240360" cy="72008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Négy alaptípusa: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877272"/>
          </a:xfrm>
        </p:spPr>
        <p:txBody>
          <a:bodyPr>
            <a:normAutofit/>
          </a:bodyPr>
          <a:lstStyle/>
          <a:p>
            <a:pPr marL="594360" indent="-457200" algn="just">
              <a:buFont typeface="+mj-lt"/>
              <a:buAutoNum type="arabicPeriod"/>
            </a:pPr>
            <a:r>
              <a:rPr lang="hu-HU" sz="2200" dirty="0" smtClean="0"/>
              <a:t>A legegyszerűbb DVD, a DVD5 egyoldalas, egyrétegű lemez, a kapacitása 4,7 GB.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hu-HU" sz="2200" dirty="0" smtClean="0"/>
              <a:t>A kétrétegű egyoldalas lemez, a DVD9 kapacitása 8,54 GB.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hu-HU" sz="2200" dirty="0" smtClean="0"/>
              <a:t>A kétoldalas, oldalanként egy rétegű DVD, a DVD10 kapacitása 9,4 GB.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hu-HU" sz="2200" dirty="0" smtClean="0"/>
              <a:t>A kétoldalas, oldalanként két rétegű DVD, a DVD18 kapacitása 17,08 GB.</a:t>
            </a:r>
            <a:endParaRPr lang="hu-HU" sz="2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Gabi\Downloads\DVD_R_colour_Viole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6288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10544" cy="562074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Pendrive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pPr algn="just"/>
            <a:r>
              <a:rPr lang="hu-HU" sz="2200" dirty="0" smtClean="0"/>
              <a:t>Adattároló egység, amelyet az USB bemenethez csatlakoztatva külön meghajtóként (angolul: drive) értelmez a számítógép. A nevét onnan kapta, hogy általában a formája hasonlít egy tollhoz (angolul: </a:t>
            </a:r>
            <a:r>
              <a:rPr lang="hu-HU" sz="2200" dirty="0" err="1" smtClean="0"/>
              <a:t>pen</a:t>
            </a:r>
            <a:r>
              <a:rPr lang="hu-HU" sz="2200" dirty="0" smtClean="0"/>
              <a:t>), legtöbbször van tűzőkapcsa és igen kis méretű.</a:t>
            </a:r>
          </a:p>
          <a:p>
            <a:pPr algn="just"/>
            <a:r>
              <a:rPr lang="hu-HU" sz="2200" dirty="0" smtClean="0"/>
              <a:t>A </a:t>
            </a:r>
            <a:r>
              <a:rPr lang="hu-HU" sz="2200" dirty="0" err="1" smtClean="0"/>
              <a:t>pendrive-ban</a:t>
            </a:r>
            <a:r>
              <a:rPr lang="hu-HU" sz="2200" dirty="0" smtClean="0"/>
              <a:t> az adatokat </a:t>
            </a:r>
            <a:r>
              <a:rPr lang="hu-HU" sz="2200" dirty="0" err="1" smtClean="0"/>
              <a:t>flash</a:t>
            </a:r>
            <a:r>
              <a:rPr lang="hu-HU" sz="2200" dirty="0" smtClean="0"/>
              <a:t> memória tárolja, ezért </a:t>
            </a:r>
            <a:r>
              <a:rPr lang="hu-HU" sz="2200" dirty="0" err="1" smtClean="0"/>
              <a:t>flash</a:t>
            </a:r>
            <a:r>
              <a:rPr lang="hu-HU" sz="2200" dirty="0" smtClean="0"/>
              <a:t> drive-nak is nevezik.</a:t>
            </a:r>
            <a:endParaRPr lang="hu-HU" sz="2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556</TotalTime>
  <Words>652</Words>
  <Application>Microsoft Office PowerPoint</Application>
  <PresentationFormat>Diavetítés a képernyőre (4:3 oldalarány)</PresentationFormat>
  <Paragraphs>71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Technika</vt:lpstr>
      <vt:lpstr>„Én így tanítanám az informatikát”</vt:lpstr>
      <vt:lpstr>Mágneses háttértároló (merevlemez, winchester)</vt:lpstr>
      <vt:lpstr>3. dia</vt:lpstr>
      <vt:lpstr>Optikai tárolók</vt:lpstr>
      <vt:lpstr>5. dia</vt:lpstr>
      <vt:lpstr>DVD</vt:lpstr>
      <vt:lpstr>Négy alaptípusa:</vt:lpstr>
      <vt:lpstr>8. dia</vt:lpstr>
      <vt:lpstr>Pendrive</vt:lpstr>
      <vt:lpstr>10. dia</vt:lpstr>
      <vt:lpstr>Memóriakártyák</vt:lpstr>
      <vt:lpstr>12. dia</vt:lpstr>
      <vt:lpstr>Na, lámsza ki figyelt??</vt:lpstr>
      <vt:lpstr>Megoldások:</vt:lpstr>
      <vt:lpstr>Értékelés</vt:lpstr>
      <vt:lpstr>Köszönöm a figyelmet!</vt:lpstr>
      <vt:lpstr>Források: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„Én így tanítanám az informatikát.”</dc:title>
  <dc:creator>Gabi</dc:creator>
  <cp:lastModifiedBy>Gabi</cp:lastModifiedBy>
  <cp:revision>76</cp:revision>
  <dcterms:created xsi:type="dcterms:W3CDTF">2011-01-08T20:32:28Z</dcterms:created>
  <dcterms:modified xsi:type="dcterms:W3CDTF">2011-01-10T16:08:07Z</dcterms:modified>
</cp:coreProperties>
</file>