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6" r:id="rId7"/>
    <p:sldId id="265" r:id="rId8"/>
    <p:sldId id="258" r:id="rId9"/>
    <p:sldId id="259" r:id="rId10"/>
    <p:sldId id="263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4334-2AB6-40E8-87A9-5A00724EB0B7}" type="datetimeFigureOut">
              <a:rPr lang="hu-HU" smtClean="0"/>
              <a:pPr/>
              <a:t>2011.01.26.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64B6-DDAA-4224-B085-7E352CCB10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4334-2AB6-40E8-87A9-5A00724EB0B7}" type="datetimeFigureOut">
              <a:rPr lang="hu-HU" smtClean="0"/>
              <a:pPr/>
              <a:t>2011.01.26.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64B6-DDAA-4224-B085-7E352CCB10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4334-2AB6-40E8-87A9-5A00724EB0B7}" type="datetimeFigureOut">
              <a:rPr lang="hu-HU" smtClean="0"/>
              <a:pPr/>
              <a:t>2011.01.26.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64B6-DDAA-4224-B085-7E352CCB10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4334-2AB6-40E8-87A9-5A00724EB0B7}" type="datetimeFigureOut">
              <a:rPr lang="hu-HU" smtClean="0"/>
              <a:pPr/>
              <a:t>2011.01.26.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64B6-DDAA-4224-B085-7E352CCB10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4334-2AB6-40E8-87A9-5A00724EB0B7}" type="datetimeFigureOut">
              <a:rPr lang="hu-HU" smtClean="0"/>
              <a:pPr/>
              <a:t>2011.01.26.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64B6-DDAA-4224-B085-7E352CCB10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4334-2AB6-40E8-87A9-5A00724EB0B7}" type="datetimeFigureOut">
              <a:rPr lang="hu-HU" smtClean="0"/>
              <a:pPr/>
              <a:t>2011.01.26.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64B6-DDAA-4224-B085-7E352CCB10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4334-2AB6-40E8-87A9-5A00724EB0B7}" type="datetimeFigureOut">
              <a:rPr lang="hu-HU" smtClean="0"/>
              <a:pPr/>
              <a:t>2011.01.26.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64B6-DDAA-4224-B085-7E352CCB10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4334-2AB6-40E8-87A9-5A00724EB0B7}" type="datetimeFigureOut">
              <a:rPr lang="hu-HU" smtClean="0"/>
              <a:pPr/>
              <a:t>2011.01.26.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64B6-DDAA-4224-B085-7E352CCB10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4334-2AB6-40E8-87A9-5A00724EB0B7}" type="datetimeFigureOut">
              <a:rPr lang="hu-HU" smtClean="0"/>
              <a:pPr/>
              <a:t>2011.01.26.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64B6-DDAA-4224-B085-7E352CCB10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4334-2AB6-40E8-87A9-5A00724EB0B7}" type="datetimeFigureOut">
              <a:rPr lang="hu-HU" smtClean="0"/>
              <a:pPr/>
              <a:t>2011.01.26.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64B6-DDAA-4224-B085-7E352CCB10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4334-2AB6-40E8-87A9-5A00724EB0B7}" type="datetimeFigureOut">
              <a:rPr lang="hu-HU" smtClean="0"/>
              <a:pPr/>
              <a:t>2011.01.26.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64B6-DDAA-4224-B085-7E352CCB10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14334-2AB6-40E8-87A9-5A00724EB0B7}" type="datetimeFigureOut">
              <a:rPr lang="hu-HU" smtClean="0"/>
              <a:pPr/>
              <a:t>2011.01.26.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64B6-DDAA-4224-B085-7E352CCB10E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ndszerinformatika.com/Table/Flash-memoria/" TargetMode="External"/><Relationship Id="rId2" Type="http://schemas.openxmlformats.org/officeDocument/2006/relationships/hyperlink" Target="http://hu.wikipedia.org/wiki/H&#225;tt&#233;rt&#225;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Napjaink háttértárolói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Készítette: Berkes András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Tanára: Béresné Gyenes Anna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Eötvös Loránd SZKI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Bp., XX. Török Flóris u. 89.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4" algn="ctr" rtl="0">
              <a:spcBef>
                <a:spcPct val="0"/>
              </a:spcBef>
            </a:pPr>
            <a:r>
              <a:rPr lang="hu-HU" sz="3200" b="1" dirty="0" smtClean="0"/>
              <a:t>Napjaink háttértárolói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b="1" dirty="0" smtClean="0"/>
              <a:t>   A mai számítógépek </a:t>
            </a:r>
            <a:r>
              <a:rPr lang="hu-HU" sz="2400" dirty="0" smtClean="0"/>
              <a:t>:</a:t>
            </a:r>
          </a:p>
          <a:p>
            <a:pPr>
              <a:buNone/>
            </a:pPr>
            <a:r>
              <a:rPr lang="hu-HU" sz="2400" dirty="0" smtClean="0"/>
              <a:t>   - digitálisak, azaz számokkal dolgoznak,</a:t>
            </a:r>
          </a:p>
          <a:p>
            <a:pPr>
              <a:buNone/>
            </a:pPr>
            <a:r>
              <a:rPr lang="hu-HU" sz="2400" dirty="0" smtClean="0"/>
              <a:t>   - minden adatot (kép, hang, egyéb) számokká alakítva kapnak meg, így számokat dolgoznak fel és azokat kell, hogy eltárolják.</a:t>
            </a:r>
          </a:p>
          <a:p>
            <a:pPr indent="0">
              <a:buNone/>
            </a:pPr>
            <a:r>
              <a:rPr lang="hu-HU" sz="2400" dirty="0" smtClean="0"/>
              <a:t>Napjaink </a:t>
            </a:r>
            <a:r>
              <a:rPr lang="hu-HU" sz="2400" b="1" dirty="0" smtClean="0"/>
              <a:t> tároló eszközei </a:t>
            </a:r>
            <a:r>
              <a:rPr lang="hu-HU" sz="2400" dirty="0" smtClean="0"/>
              <a:t>különböző(mechanikai, mágneses, elektronikus és optikai) elveken tárolják az adatokat.</a:t>
            </a:r>
          </a:p>
          <a:p>
            <a:pPr>
              <a:buNone/>
            </a:pPr>
            <a:r>
              <a:rPr lang="hu-HU" sz="2000" dirty="0" smtClean="0"/>
              <a:t>   Mágneses: A </a:t>
            </a:r>
            <a:r>
              <a:rPr lang="hu-HU" sz="2000" b="1" dirty="0" smtClean="0"/>
              <a:t>merevlemez tár </a:t>
            </a:r>
            <a:r>
              <a:rPr lang="hu-HU" sz="2000" dirty="0" smtClean="0"/>
              <a:t>( a Winchester)   </a:t>
            </a:r>
          </a:p>
          <a:p>
            <a:pPr>
              <a:buNone/>
            </a:pPr>
            <a:r>
              <a:rPr lang="hu-HU" sz="2000" dirty="0" smtClean="0"/>
              <a:t>   Optikai: </a:t>
            </a:r>
            <a:r>
              <a:rPr lang="hu-HU" sz="2000" b="1" dirty="0" smtClean="0"/>
              <a:t>CD / DVD / Blu-Ray</a:t>
            </a:r>
          </a:p>
          <a:p>
            <a:pPr>
              <a:buNone/>
            </a:pPr>
            <a:r>
              <a:rPr lang="hu-HU" sz="2000" dirty="0" smtClean="0"/>
              <a:t>   Elektronikus: </a:t>
            </a:r>
            <a:r>
              <a:rPr lang="hu-HU" sz="2000" b="1" dirty="0" smtClean="0"/>
              <a:t>pendrive, memória kártyák</a:t>
            </a:r>
            <a:endParaRPr lang="hu-HU" sz="20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56612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Felhasznált források: </a:t>
            </a:r>
            <a:r>
              <a:rPr lang="hu-HU" dirty="0" smtClean="0">
                <a:hlinkClick r:id="rId2"/>
              </a:rPr>
              <a:t>http://hu.wikipedia.org/wiki/Háttértár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http://rendszerinformatika.com/Table/Flash-memoria/</a:t>
            </a:r>
            <a:r>
              <a:rPr lang="hu-HU" dirty="0" smtClean="0"/>
              <a:t> (Nagy Erzsébet)</a:t>
            </a:r>
          </a:p>
          <a:p>
            <a:r>
              <a:rPr lang="hu-HU" dirty="0" smtClean="0"/>
              <a:t>Google képek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Napjaink háttértárolói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28596" y="4572008"/>
            <a:ext cx="8229600" cy="2121099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hu-HU" sz="2400" dirty="0" smtClean="0"/>
              <a:t>A </a:t>
            </a: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háttértár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400" dirty="0" smtClean="0"/>
              <a:t>olyan számítógépes </a:t>
            </a: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hardverelem</a:t>
            </a:r>
            <a:r>
              <a:rPr lang="hu-HU" sz="2400" dirty="0" smtClean="0"/>
              <a:t>, mely </a:t>
            </a:r>
            <a:r>
              <a:rPr lang="hu-HU" sz="2400" b="1" dirty="0" smtClean="0"/>
              <a:t>nagy mennyiségű</a:t>
            </a:r>
            <a:r>
              <a:rPr lang="hu-HU" sz="2400" dirty="0" smtClean="0"/>
              <a:t> adatot képes tárolni, és azokat </a:t>
            </a:r>
            <a:r>
              <a:rPr lang="hu-HU" sz="2400" b="1" dirty="0" smtClean="0"/>
              <a:t>a számítógép kikapcsolása után is megőrzi.</a:t>
            </a:r>
          </a:p>
          <a:p>
            <a:pPr indent="0" algn="just">
              <a:buNone/>
            </a:pPr>
            <a:r>
              <a:rPr lang="hu-HU" sz="2400" dirty="0" smtClean="0"/>
              <a:t>Napjainkban </a:t>
            </a:r>
            <a:r>
              <a:rPr lang="hu-HU" sz="2400" b="1" dirty="0" smtClean="0"/>
              <a:t>mágneses,</a:t>
            </a:r>
            <a:r>
              <a:rPr lang="hu-HU" sz="2400" dirty="0" smtClean="0"/>
              <a:t> </a:t>
            </a:r>
            <a:r>
              <a:rPr lang="hu-HU" sz="2400" b="1" dirty="0" smtClean="0"/>
              <a:t>optikai</a:t>
            </a:r>
            <a:r>
              <a:rPr lang="hu-HU" sz="2400" dirty="0" smtClean="0"/>
              <a:t>, valamint </a:t>
            </a:r>
            <a:r>
              <a:rPr lang="hu-HU" sz="2400" b="1" dirty="0" smtClean="0"/>
              <a:t>elektronikus</a:t>
            </a:r>
            <a:r>
              <a:rPr lang="hu-HU" sz="2400" dirty="0" smtClean="0"/>
              <a:t> háttértárakat használunk</a:t>
            </a:r>
            <a:r>
              <a:rPr lang="hu-HU" dirty="0" smtClean="0"/>
              <a:t>. </a:t>
            </a:r>
          </a:p>
        </p:txBody>
      </p:sp>
      <p:grpSp>
        <p:nvGrpSpPr>
          <p:cNvPr id="37" name="Csoportba foglalás 36"/>
          <p:cNvGrpSpPr/>
          <p:nvPr/>
        </p:nvGrpSpPr>
        <p:grpSpPr>
          <a:xfrm>
            <a:off x="1403648" y="1916832"/>
            <a:ext cx="5870398" cy="2508086"/>
            <a:chOff x="1403648" y="1916832"/>
            <a:chExt cx="5870398" cy="2508086"/>
          </a:xfrm>
        </p:grpSpPr>
        <p:sp>
          <p:nvSpPr>
            <p:cNvPr id="4" name="Szövegdoboz 3"/>
            <p:cNvSpPr txBox="1"/>
            <p:nvPr/>
          </p:nvSpPr>
          <p:spPr>
            <a:xfrm>
              <a:off x="1403648" y="1916832"/>
              <a:ext cx="1193212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u-HU" sz="2000" dirty="0" smtClean="0"/>
                <a:t>Bemeneti</a:t>
              </a:r>
              <a:endParaRPr lang="hu-HU" sz="2000" dirty="0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6156176" y="1916832"/>
              <a:ext cx="1117870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u-HU" sz="2000" dirty="0" smtClean="0"/>
                <a:t>Kimeneti</a:t>
              </a:r>
              <a:endParaRPr lang="hu-HU" sz="2000" dirty="0"/>
            </a:p>
          </p:txBody>
        </p:sp>
        <p:grpSp>
          <p:nvGrpSpPr>
            <p:cNvPr id="15" name="Csoportba foglalás 14"/>
            <p:cNvGrpSpPr/>
            <p:nvPr/>
          </p:nvGrpSpPr>
          <p:grpSpPr>
            <a:xfrm>
              <a:off x="3635896" y="1916832"/>
              <a:ext cx="1368152" cy="1296144"/>
              <a:chOff x="3635896" y="2060848"/>
              <a:chExt cx="1368152" cy="1296144"/>
            </a:xfrm>
          </p:grpSpPr>
          <p:sp>
            <p:nvSpPr>
              <p:cNvPr id="9" name="Szövegdoboz 8"/>
              <p:cNvSpPr txBox="1"/>
              <p:nvPr/>
            </p:nvSpPr>
            <p:spPr>
              <a:xfrm>
                <a:off x="3995936" y="2060848"/>
                <a:ext cx="72008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sz="2000" dirty="0" smtClean="0"/>
                  <a:t>CPU</a:t>
                </a:r>
                <a:endParaRPr lang="hu-HU" sz="2000" dirty="0"/>
              </a:p>
            </p:txBody>
          </p:sp>
          <p:sp>
            <p:nvSpPr>
              <p:cNvPr id="10" name="Szövegdoboz 9"/>
              <p:cNvSpPr txBox="1"/>
              <p:nvPr/>
            </p:nvSpPr>
            <p:spPr>
              <a:xfrm>
                <a:off x="3779912" y="2492896"/>
                <a:ext cx="486030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/>
                  <a:t>CU</a:t>
                </a:r>
                <a:endParaRPr lang="hu-HU" sz="2000" dirty="0"/>
              </a:p>
            </p:txBody>
          </p:sp>
          <p:sp>
            <p:nvSpPr>
              <p:cNvPr id="11" name="Szövegdoboz 10"/>
              <p:cNvSpPr txBox="1"/>
              <p:nvPr/>
            </p:nvSpPr>
            <p:spPr>
              <a:xfrm>
                <a:off x="4283968" y="2492896"/>
                <a:ext cx="600742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/>
                  <a:t>ALU</a:t>
                </a:r>
                <a:endParaRPr lang="hu-HU" sz="2000" dirty="0"/>
              </a:p>
            </p:txBody>
          </p:sp>
          <p:sp>
            <p:nvSpPr>
              <p:cNvPr id="12" name="Szövegdoboz 11"/>
              <p:cNvSpPr txBox="1"/>
              <p:nvPr/>
            </p:nvSpPr>
            <p:spPr>
              <a:xfrm>
                <a:off x="3779912" y="2924944"/>
                <a:ext cx="11448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/>
                  <a:t>Memória</a:t>
                </a:r>
                <a:endParaRPr lang="hu-HU" sz="2000" dirty="0"/>
              </a:p>
            </p:txBody>
          </p:sp>
          <p:sp>
            <p:nvSpPr>
              <p:cNvPr id="13" name="Téglalap 12"/>
              <p:cNvSpPr/>
              <p:nvPr/>
            </p:nvSpPr>
            <p:spPr>
              <a:xfrm>
                <a:off x="3635896" y="2060848"/>
                <a:ext cx="1368152" cy="12961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cxnSp>
          <p:nvCxnSpPr>
            <p:cNvPr id="22" name="Egyenes összekötő nyíllal 21"/>
            <p:cNvCxnSpPr>
              <a:stCxn id="4" idx="3"/>
            </p:cNvCxnSpPr>
            <p:nvPr/>
          </p:nvCxnSpPr>
          <p:spPr>
            <a:xfrm>
              <a:off x="2596860" y="2116887"/>
              <a:ext cx="967028" cy="159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Egyenes összekötő nyíllal 24"/>
            <p:cNvCxnSpPr/>
            <p:nvPr/>
          </p:nvCxnSpPr>
          <p:spPr>
            <a:xfrm flipV="1">
              <a:off x="5004048" y="2132856"/>
              <a:ext cx="1080120" cy="159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Szövegdoboz 28"/>
            <p:cNvSpPr txBox="1"/>
            <p:nvPr/>
          </p:nvSpPr>
          <p:spPr>
            <a:xfrm>
              <a:off x="3491880" y="3717032"/>
              <a:ext cx="1725409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000" dirty="0" smtClean="0"/>
                <a:t>Háttértárak</a:t>
              </a:r>
            </a:p>
            <a:p>
              <a:pPr algn="ctr"/>
              <a:r>
                <a:rPr lang="hu-HU" sz="2000" dirty="0" smtClean="0"/>
                <a:t>Ki és bemeneti</a:t>
              </a:r>
              <a:endParaRPr lang="hu-HU" sz="2000" dirty="0"/>
            </a:p>
          </p:txBody>
        </p:sp>
        <p:cxnSp>
          <p:nvCxnSpPr>
            <p:cNvPr id="31" name="Egyenes összekötő nyíllal 30"/>
            <p:cNvCxnSpPr/>
            <p:nvPr/>
          </p:nvCxnSpPr>
          <p:spPr>
            <a:xfrm rot="5400000">
              <a:off x="3924722" y="3428206"/>
              <a:ext cx="43204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Egyenes összekötő nyíllal 32"/>
            <p:cNvCxnSpPr/>
            <p:nvPr/>
          </p:nvCxnSpPr>
          <p:spPr>
            <a:xfrm rot="5400000" flipH="1" flipV="1">
              <a:off x="4175956" y="3465004"/>
              <a:ext cx="5040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dirty="0" smtClean="0"/>
              <a:t>Mágneses háttértárak</a:t>
            </a:r>
            <a:br>
              <a:rPr lang="hu-HU" dirty="0" smtClean="0"/>
            </a:br>
            <a:r>
              <a:rPr lang="hu-HU" dirty="0" smtClean="0"/>
              <a:t>Merevlemez (winchester)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5176596" cy="4525963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dirty="0" smtClean="0"/>
              <a:t>Működési elv:  az adathordozó felületén lévő            </a:t>
            </a:r>
          </a:p>
          <a:p>
            <a:pPr>
              <a:buNone/>
            </a:pPr>
            <a:r>
              <a:rPr lang="hu-HU" dirty="0" smtClean="0"/>
              <a:t>mágneses réteg   kétállapotú jeleket rögzít. </a:t>
            </a:r>
          </a:p>
          <a:p>
            <a:endParaRPr lang="hu-HU" dirty="0" smtClean="0"/>
          </a:p>
          <a:p>
            <a:r>
              <a:rPr lang="hu-HU" dirty="0" smtClean="0"/>
              <a:t>A merevlemez tár a </a:t>
            </a:r>
            <a:r>
              <a:rPr lang="hu-HU" b="1" dirty="0" smtClean="0"/>
              <a:t>winchester</a:t>
            </a:r>
            <a:r>
              <a:rPr lang="hu-HU" dirty="0" smtClean="0"/>
              <a:t> </a:t>
            </a:r>
            <a:r>
              <a:rPr lang="hu-HU" b="1" dirty="0" smtClean="0"/>
              <a:t>(HDD: Hard Disk Drive)</a:t>
            </a:r>
            <a:r>
              <a:rPr lang="hu-HU" dirty="0" smtClean="0"/>
              <a:t> a számítógép belsejébe fixen beépítve működik. Mivel a merevlemezen tárolt adatok mindig rendelkezésünkre állnak, itt tároljuk a napi munkánkhoz szükséges programokat és adatokat.</a:t>
            </a:r>
          </a:p>
          <a:p>
            <a:r>
              <a:rPr lang="hu-HU" dirty="0" smtClean="0"/>
              <a:t>Érdekesség: Az első merevlemezt az IBM angliai Winchester városa mellett található Hursley-parki laboratóriumában fejlesztették ki, ezért kapta a winchester nevet.</a:t>
            </a:r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3116"/>
            <a:ext cx="3381372" cy="33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4" algn="ctr" rtl="0">
              <a:spcBef>
                <a:spcPct val="0"/>
              </a:spcBef>
            </a:pPr>
            <a:r>
              <a:rPr lang="hu-HU" sz="3200" b="1" i="1" dirty="0"/>
              <a:t>Optikai háttértárak </a:t>
            </a:r>
            <a:br>
              <a:rPr lang="hu-HU" sz="3200" b="1" i="1" dirty="0"/>
            </a:br>
            <a:r>
              <a:rPr lang="hu-HU" sz="3200" b="1" dirty="0" smtClean="0">
                <a:latin typeface="Times New Roman" pitchFamily="18" charset="0"/>
              </a:rPr>
              <a:t>CD-R,CD-RW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28992" y="2857496"/>
            <a:ext cx="5214974" cy="3583019"/>
          </a:xfrm>
        </p:spPr>
        <p:txBody>
          <a:bodyPr>
            <a:no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  <a:defRPr/>
            </a:pPr>
            <a:r>
              <a:rPr lang="hu-HU" sz="1400" dirty="0" smtClean="0"/>
              <a:t>Archivált dokumentumok, képek, módosítást nem igénylő programok tárolására ideális adathordozó a </a:t>
            </a:r>
            <a:r>
              <a:rPr lang="hu-HU" sz="1400" b="1" dirty="0" smtClean="0"/>
              <a:t>CD</a:t>
            </a:r>
            <a:r>
              <a:rPr lang="hu-HU" sz="1400" dirty="0" smtClean="0"/>
              <a:t> </a:t>
            </a:r>
            <a:r>
              <a:rPr lang="hu-HU" sz="1400" b="1" dirty="0" smtClean="0"/>
              <a:t>(Compact Disk)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  <a:buNone/>
              <a:defRPr/>
            </a:pPr>
            <a:r>
              <a:rPr lang="hu-HU" sz="1400" b="1" dirty="0" smtClean="0"/>
              <a:t>     A CD-R egyszer írható , míg a CD-RW többször is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defRPr/>
            </a:pPr>
            <a:r>
              <a:rPr lang="hu-HU" sz="1400" b="1" dirty="0" smtClean="0"/>
              <a:t>Alapértelmezésben </a:t>
            </a:r>
            <a:r>
              <a:rPr lang="hu-HU" sz="1400" b="1" dirty="0"/>
              <a:t>650 MByte-nyi anyagot</a:t>
            </a:r>
            <a:r>
              <a:rPr lang="hu-HU" sz="1400" dirty="0"/>
              <a:t> tartalmazó számítógépes CD. 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defRPr/>
            </a:pPr>
            <a:r>
              <a:rPr lang="hu-HU" sz="1400" b="1" dirty="0" smtClean="0">
                <a:solidFill>
                  <a:schemeClr val="tx2">
                    <a:lumMod val="50000"/>
                  </a:schemeClr>
                </a:solidFill>
              </a:rPr>
              <a:t>Előnye: </a:t>
            </a:r>
            <a:r>
              <a:rPr lang="hu-HU" sz="1400" dirty="0" smtClean="0"/>
              <a:t>sok </a:t>
            </a:r>
            <a:r>
              <a:rPr lang="hu-HU" sz="1400" dirty="0"/>
              <a:t>adatot lehet vele egy igen kicsi helyre összezsúfolni és igen könnyedén továbbítani. </a:t>
            </a:r>
            <a:endParaRPr lang="hu-HU" sz="1400" dirty="0" smtClean="0"/>
          </a:p>
          <a:p>
            <a:pPr eaLnBrk="0" hangingPunct="0">
              <a:spcBef>
                <a:spcPts val="500"/>
              </a:spcBef>
              <a:spcAft>
                <a:spcPts val="500"/>
              </a:spcAft>
              <a:defRPr/>
            </a:pPr>
            <a:r>
              <a:rPr lang="hu-HU" sz="1400" b="1" dirty="0" smtClean="0">
                <a:solidFill>
                  <a:schemeClr val="tx2">
                    <a:lumMod val="50000"/>
                  </a:schemeClr>
                </a:solidFill>
              </a:rPr>
              <a:t>Hátránya: </a:t>
            </a:r>
            <a:r>
              <a:rPr lang="hu-HU" sz="1400" dirty="0" smtClean="0"/>
              <a:t>karcolódás miatti-adatvesztés </a:t>
            </a:r>
            <a:endParaRPr lang="hu-HU" sz="1400" dirty="0"/>
          </a:p>
          <a:p>
            <a:pPr eaLnBrk="0" hangingPunct="0">
              <a:spcBef>
                <a:spcPts val="500"/>
              </a:spcBef>
              <a:spcAft>
                <a:spcPts val="500"/>
              </a:spcAft>
              <a:defRPr/>
            </a:pPr>
            <a:r>
              <a:rPr lang="hu-HU" sz="1400" b="1" u="sng" dirty="0">
                <a:solidFill>
                  <a:schemeClr val="tx2">
                    <a:lumMod val="50000"/>
                  </a:schemeClr>
                </a:solidFill>
              </a:rPr>
              <a:t>Főbb felhasználási területe</a:t>
            </a:r>
            <a:r>
              <a:rPr lang="hu-HU" sz="14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hu-HU" sz="1400" dirty="0"/>
              <a:t>óriási változatlan adathalmazok, lexikonok, törvénytárak, telefonkönyvek, program-installációs csomagok tárolása</a:t>
            </a:r>
            <a:endParaRPr lang="hu-H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defRPr/>
            </a:pPr>
            <a:r>
              <a:rPr lang="hu-HU" sz="1400" dirty="0"/>
              <a:t>A 80 perces audió-CD-nek megfelelő méret: 700 MByte.</a:t>
            </a:r>
            <a:br>
              <a:rPr lang="hu-HU" sz="1400" dirty="0"/>
            </a:br>
            <a:r>
              <a:rPr lang="hu-HU" sz="1400" dirty="0"/>
              <a:t>A 99 perces audió-CD-nek megfelelő méret: 800 </a:t>
            </a:r>
            <a:r>
              <a:rPr lang="hu-HU" sz="1400" dirty="0" smtClean="0"/>
              <a:t>Mbyte.</a:t>
            </a:r>
            <a:endParaRPr lang="hu-HU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71810"/>
            <a:ext cx="32575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357158" y="1643050"/>
            <a:ext cx="6677213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Működési elv</a:t>
            </a:r>
            <a:r>
              <a:rPr lang="hu-HU" b="1" dirty="0" smtClean="0"/>
              <a:t>: </a:t>
            </a:r>
            <a:r>
              <a:rPr lang="hu-HU" dirty="0" smtClean="0"/>
              <a:t>Az adatok tárolása a lemez felületébe égetett vagy  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hu-HU" dirty="0" smtClean="0"/>
              <a:t>apró lyukacskák (pits) segítségével történik. Ezek a lyukacskák (pits) a 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hu-HU" dirty="0" smtClean="0"/>
              <a:t>lemez közepéből kiinduló spirál mentén kerülnek elhelyezésre.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4" algn="ctr" rtl="0">
              <a:spcBef>
                <a:spcPct val="0"/>
              </a:spcBef>
            </a:pPr>
            <a:r>
              <a:rPr lang="hu-HU" sz="2800" b="1" dirty="0" smtClean="0">
                <a:latin typeface="Calibri" pitchFamily="34" charset="0"/>
                <a:cs typeface="Calibri" pitchFamily="34" charset="0"/>
              </a:rPr>
              <a:t>Optikai háttértárak</a:t>
            </a:r>
            <a:br>
              <a:rPr lang="hu-HU" sz="2800" b="1" dirty="0" smtClean="0">
                <a:latin typeface="Calibri" pitchFamily="34" charset="0"/>
                <a:cs typeface="Calibri" pitchFamily="34" charset="0"/>
              </a:rPr>
            </a:br>
            <a:r>
              <a:rPr lang="hu-HU" sz="2800" b="1" dirty="0" smtClean="0">
                <a:latin typeface="Calibri" pitchFamily="34" charset="0"/>
                <a:cs typeface="Calibri" pitchFamily="34" charset="0"/>
              </a:rPr>
              <a:t>DVD = Digital Video Disk vagy Digital Versatile Disk</a:t>
            </a:r>
            <a:endParaRPr lang="hu-HU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5390340" cy="4525963"/>
          </a:xfrm>
        </p:spPr>
        <p:txBody>
          <a:bodyPr>
            <a:normAutofit fontScale="77500" lnSpcReduction="20000"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hu-HU" sz="2400" b="1" dirty="0" smtClean="0">
                <a:latin typeface="Times New Roman" pitchFamily="18" charset="0"/>
              </a:rPr>
              <a:t>1 </a:t>
            </a:r>
            <a:r>
              <a:rPr lang="hu-HU" sz="2400" b="1" dirty="0">
                <a:latin typeface="Times New Roman" pitchFamily="18" charset="0"/>
              </a:rPr>
              <a:t>OLDALAS 1 RÉTEGŰ </a:t>
            </a:r>
            <a:r>
              <a:rPr lang="hu-HU" sz="2400" b="1" dirty="0" smtClean="0">
                <a:latin typeface="Times New Roman" pitchFamily="18" charset="0"/>
              </a:rPr>
              <a:t>DVD 4.7 GByte-os</a:t>
            </a:r>
            <a:endParaRPr lang="hu-HU" sz="2400" b="1" dirty="0">
              <a:latin typeface="Times New Roman" pitchFamily="18" charset="0"/>
            </a:endParaRP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hu-HU" sz="2400" b="1" dirty="0">
                <a:latin typeface="Times New Roman" pitchFamily="18" charset="0"/>
              </a:rPr>
              <a:t>1 OLDALAS 2 RÉTEGŰ DVD </a:t>
            </a:r>
            <a:r>
              <a:rPr lang="hu-HU" sz="2400" b="1" dirty="0" smtClean="0">
                <a:latin typeface="Times New Roman" pitchFamily="18" charset="0"/>
              </a:rPr>
              <a:t>8,54 Gbyte-os</a:t>
            </a:r>
            <a:endParaRPr lang="hu-HU" sz="2400" b="1" dirty="0">
              <a:latin typeface="Times New Roman" pitchFamily="18" charset="0"/>
            </a:endParaRP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hu-HU" sz="2400" b="1" dirty="0">
                <a:latin typeface="Times New Roman" pitchFamily="18" charset="0"/>
              </a:rPr>
              <a:t>2 OLDALAS 1 RÉTEGŰ DVD </a:t>
            </a:r>
            <a:r>
              <a:rPr lang="hu-HU" sz="2400" b="1" dirty="0" smtClean="0">
                <a:latin typeface="Times New Roman" pitchFamily="18" charset="0"/>
              </a:rPr>
              <a:t>9,4 Gbyte-os</a:t>
            </a:r>
            <a:endParaRPr lang="hu-HU" sz="2400" b="1" dirty="0">
              <a:latin typeface="Times New Roman" pitchFamily="18" charset="0"/>
            </a:endParaRP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hu-HU" sz="2400" b="1" dirty="0">
                <a:latin typeface="Times New Roman" pitchFamily="18" charset="0"/>
              </a:rPr>
              <a:t>2 OLDALAS 2 RÉTEGŰ </a:t>
            </a:r>
            <a:r>
              <a:rPr lang="hu-HU" sz="2400" b="1" dirty="0" smtClean="0">
                <a:latin typeface="Times New Roman" pitchFamily="18" charset="0"/>
              </a:rPr>
              <a:t>DVD 17,08 Gbyte-os</a:t>
            </a:r>
            <a:endParaRPr lang="hu-HU" sz="2400" b="1" dirty="0">
              <a:latin typeface="Times New Roman" pitchFamily="18" charset="0"/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Előnye: </a:t>
            </a:r>
            <a:r>
              <a:rPr lang="hu-HU" dirty="0" smtClean="0"/>
              <a:t>a </a:t>
            </a:r>
            <a:r>
              <a:rPr lang="hu-HU" dirty="0"/>
              <a:t>DVD, amely a CD kapacitásának többszörösére képes. </a:t>
            </a:r>
            <a:r>
              <a:rPr lang="hu-HU" dirty="0" smtClean="0"/>
              <a:t>Filmek </a:t>
            </a:r>
            <a:r>
              <a:rPr lang="hu-HU" dirty="0"/>
              <a:t>jó minőségű, több nyelvű hanggal együtt történő tárolására </a:t>
            </a:r>
            <a:r>
              <a:rPr lang="hu-HU" dirty="0" smtClean="0"/>
              <a:t>kiválóan alkalmas, akár egy kétórás </a:t>
            </a:r>
            <a:r>
              <a:rPr lang="hu-HU" dirty="0"/>
              <a:t>terjedelmű film is elfér egy </a:t>
            </a:r>
            <a:r>
              <a:rPr lang="hu-HU" dirty="0" smtClean="0"/>
              <a:t>DVD-n.  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Hátránya</a:t>
            </a:r>
            <a:r>
              <a:rPr lang="hu-HU" dirty="0" smtClean="0"/>
              <a:t>: karcolódás miatti-adatvesztés 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571612"/>
            <a:ext cx="2696898" cy="485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>
                <a:latin typeface="Calibri" pitchFamily="34" charset="0"/>
                <a:cs typeface="Calibri" pitchFamily="34" charset="0"/>
              </a:rPr>
              <a:t>Optikai háttértárak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Blu-ray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57686" y="1643050"/>
            <a:ext cx="4471990" cy="4525963"/>
          </a:xfrm>
        </p:spPr>
        <p:txBody>
          <a:bodyPr>
            <a:normAutofit fontScale="62500" lnSpcReduction="20000"/>
          </a:bodyPr>
          <a:lstStyle/>
          <a:p>
            <a:r>
              <a:rPr lang="hu-HU" dirty="0"/>
              <a:t>A Blu-ray lemez a DVD-nél 5-ször több, 25 (illetve a duplarétegű 50) GB adat tárolására képes</a:t>
            </a:r>
            <a:r>
              <a:rPr lang="hu-HU" dirty="0" smtClean="0"/>
              <a:t>.</a:t>
            </a:r>
          </a:p>
          <a:p>
            <a:r>
              <a:rPr lang="hu-HU" dirty="0" smtClean="0"/>
              <a:t>hagyományos DVD lemezek továbbfejlesztett változata. Lényege, hogy amíg a szabványos DVD lemezek olvasására 650 nanométer hullámhosszúságú vörös fényű lézert használnak, addig ezeket a lemezeket 405 nm hullámhosszú ibolya színű lézer fénnyel lehet írni/olvasni. Így az információ tárolásra szolgáló lyukacskák (pits) és a nyomok (tracks) közti távolság 0,32 µm-re csökkent. Ez adattároláskor közelítőleg 10-szer nagyobb adatsűrűséget jelent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419169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572008"/>
            <a:ext cx="2255385" cy="21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Elektronikus háttértárak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32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i="1" dirty="0" smtClean="0"/>
              <a:t> </a:t>
            </a:r>
            <a:endParaRPr lang="hu-HU" b="1" dirty="0" smtClean="0"/>
          </a:p>
          <a:p>
            <a:pPr>
              <a:buNone/>
            </a:pPr>
            <a:r>
              <a:rPr lang="hu-HU" b="1" dirty="0" smtClean="0"/>
              <a:t>Flash memória:</a:t>
            </a:r>
          </a:p>
          <a:p>
            <a:pPr>
              <a:buNone/>
            </a:pPr>
            <a:r>
              <a:rPr lang="hu-HU" dirty="0" smtClean="0"/>
              <a:t>Gyors,törölhető és újraírható memória,mely félvezető alapú. Ez a fajta memória elektronikus elven működik,ami azt jelenti,hogy az adatokat áram ellátás nélkül is tárolja.</a:t>
            </a:r>
          </a:p>
          <a:p>
            <a:pPr>
              <a:buNone/>
            </a:pPr>
            <a:endParaRPr lang="hu-HU" b="1" dirty="0"/>
          </a:p>
          <a:p>
            <a:pPr lvl="0"/>
            <a:r>
              <a:rPr lang="hu-HU" dirty="0"/>
              <a:t>Pendrive</a:t>
            </a:r>
            <a:endParaRPr lang="hu-HU" b="1" dirty="0"/>
          </a:p>
          <a:p>
            <a:pPr lvl="0"/>
            <a:r>
              <a:rPr lang="hu-HU" dirty="0"/>
              <a:t>Memória kártyák</a:t>
            </a:r>
            <a:endParaRPr lang="hu-HU" b="1" dirty="0"/>
          </a:p>
          <a:p>
            <a:pPr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Előnyük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hu-HU" dirty="0"/>
              <a:t>a kis helyigény, valamint nem tartalmaznak forgó, mozgó alkatrészeket, melyek </a:t>
            </a:r>
            <a:r>
              <a:rPr lang="hu-HU" dirty="0" err="1" smtClean="0"/>
              <a:t>meghibásodhatnának</a:t>
            </a:r>
            <a:r>
              <a:rPr lang="hu-HU" dirty="0" smtClean="0"/>
              <a:t>, fizikai sérülésekkel szembeni ellenállóság,újraírhatóság  .</a:t>
            </a:r>
            <a:endParaRPr lang="hu-HU" b="1" dirty="0"/>
          </a:p>
          <a:p>
            <a:pPr>
              <a:buNone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Hátrányuk, </a:t>
            </a:r>
            <a:r>
              <a:rPr lang="hu-HU" dirty="0"/>
              <a:t>az adatok írásának és olvasásának viszonylagos lassúsága (a többi háttértárhoz képest).</a:t>
            </a:r>
            <a:endParaRPr lang="hu-HU" b="1" dirty="0"/>
          </a:p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42" y="1857364"/>
            <a:ext cx="3429007" cy="257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747714"/>
            <a:ext cx="3348324" cy="153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dirty="0" smtClean="0"/>
              <a:t>Elektronikus háttértárak</a:t>
            </a:r>
            <a:br>
              <a:rPr lang="hu-HU" dirty="0" smtClean="0"/>
            </a:br>
            <a:r>
              <a:rPr lang="hu-HU" dirty="0" smtClean="0"/>
              <a:t>Pendrive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hu-HU" sz="1800" b="1" dirty="0" smtClean="0"/>
              <a:t>A pendrive </a:t>
            </a:r>
            <a:r>
              <a:rPr lang="hu-HU" sz="1800" dirty="0" smtClean="0"/>
              <a:t>egy parányi nyomtatott áramkört tartalmaz, a ráerősített fémcsatlakozóval, általában egy műanyag tokba téve.</a:t>
            </a:r>
          </a:p>
          <a:p>
            <a:pPr indent="0">
              <a:buNone/>
            </a:pPr>
            <a:r>
              <a:rPr lang="hu-HU" sz="1800" dirty="0" smtClean="0"/>
              <a:t> A csatlakozója a személyi számítógépeken elterjedt „A típusú” USB csatlakozó. </a:t>
            </a:r>
          </a:p>
          <a:p>
            <a:pPr indent="0">
              <a:buNone/>
            </a:pPr>
            <a:r>
              <a:rPr lang="hu-HU" sz="1800" dirty="0" smtClean="0"/>
              <a:t>Önálló áramforrásuk csak akkor van, ha egyéb szolgáltatással is rendelkeznek, például adatmennyiség-kijelzés vagy MP3-zenelejátszás, diktafon funkció.</a:t>
            </a:r>
          </a:p>
          <a:p>
            <a:pPr indent="0">
              <a:buNone/>
            </a:pPr>
            <a:r>
              <a:rPr lang="hu-HU" sz="1800" dirty="0" smtClean="0"/>
              <a:t>Tárolási kapacitásuk 64 MB-tól 128 GB-ig elterjed. Ez a fajta memória képes 10 évig is megőrizni az adatokat. Önállóan nem képes </a:t>
            </a:r>
            <a:r>
              <a:rPr lang="hu-HU" sz="1800" dirty="0" smtClean="0"/>
              <a:t>adatcserére, </a:t>
            </a:r>
            <a:r>
              <a:rPr lang="hu-HU" sz="1800" dirty="0" smtClean="0"/>
              <a:t>csatolni kell személyi számítógéphez.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256"/>
            <a:ext cx="5643554" cy="232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dirty="0" smtClean="0"/>
              <a:t>Elektronikus háttértárak</a:t>
            </a:r>
            <a:br>
              <a:rPr lang="hu-HU" dirty="0" smtClean="0"/>
            </a:br>
            <a:r>
              <a:rPr lang="hu-HU" dirty="0" smtClean="0"/>
              <a:t>Memóriakártyák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829312" cy="4525963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hu-HU" sz="2400" dirty="0" smtClean="0"/>
              <a:t>A </a:t>
            </a:r>
            <a:r>
              <a:rPr lang="hu-HU" sz="2400" b="1" dirty="0" smtClean="0"/>
              <a:t>memóriakártyák</a:t>
            </a:r>
            <a:r>
              <a:rPr lang="hu-HU" sz="2400" dirty="0" smtClean="0"/>
              <a:t> manapság  nagyon jelentős adattároló eszközzé váltak. A méretük </a:t>
            </a:r>
            <a:r>
              <a:rPr lang="hu-HU" sz="2400" dirty="0" smtClean="0"/>
              <a:t>kicsi, de </a:t>
            </a:r>
            <a:r>
              <a:rPr lang="hu-HU" sz="2400" dirty="0" smtClean="0"/>
              <a:t>a kapacitásuk igen nagy. A memóriakártyák elektronikusan írható és olvasható adattárolók.</a:t>
            </a:r>
          </a:p>
          <a:p>
            <a:pPr indent="0">
              <a:buNone/>
            </a:pPr>
            <a:r>
              <a:rPr lang="hu-HU" sz="2400" dirty="0" smtClean="0"/>
              <a:t>A </a:t>
            </a:r>
            <a:r>
              <a:rPr lang="hu-HU" sz="2400" dirty="0" smtClean="0"/>
              <a:t>memóriakártyák </a:t>
            </a:r>
            <a:r>
              <a:rPr lang="hu-HU" sz="2400" dirty="0" smtClean="0"/>
              <a:t>a fényképezőgépek számára is nélkülözhetetlen tartozékok. </a:t>
            </a:r>
          </a:p>
          <a:p>
            <a:pPr indent="0">
              <a:buNone/>
            </a:pPr>
            <a:r>
              <a:rPr lang="hu-HU" sz="2400" dirty="0" smtClean="0"/>
              <a:t>A legelterjedtebb memóriakártya típusok:</a:t>
            </a:r>
          </a:p>
          <a:p>
            <a:pPr indent="0">
              <a:buNone/>
            </a:pPr>
            <a:r>
              <a:rPr lang="hu-HU" sz="2400" u="sng" dirty="0" smtClean="0"/>
              <a:t>Multi Media Card(MMC)  és a Secure Digital(SD)</a:t>
            </a:r>
          </a:p>
          <a:p>
            <a:pPr>
              <a:buNone/>
            </a:pPr>
            <a:r>
              <a:rPr lang="hu-HU" sz="2400" dirty="0" smtClean="0"/>
              <a:t>	Működésben  abban térnek el egymástól,hogy az MMC </a:t>
            </a:r>
            <a:r>
              <a:rPr lang="hu-HU" sz="2400" dirty="0" smtClean="0"/>
              <a:t>kódolatlanul </a:t>
            </a:r>
            <a:r>
              <a:rPr lang="hu-HU" sz="2400" dirty="0" smtClean="0"/>
              <a:t>tárolja az adatokat az SD pedig biztonságosan.</a:t>
            </a:r>
          </a:p>
          <a:p>
            <a:pPr indent="12700">
              <a:buNone/>
            </a:pPr>
            <a:r>
              <a:rPr lang="hu-HU" sz="2400" u="sng" dirty="0" smtClean="0"/>
              <a:t>XD Pricture Card</a:t>
            </a: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	A FujiFilm és az Olympus által készített kártya típus. Egyik legkisebb memóriakártya típus. Mostanság 16MB és 2 GB-os kapacitás között keresgélhetünk. A kismérete a Smart kártyákhoz hasonlóan a vezérlőegység kihagyásával érhető el.</a:t>
            </a:r>
          </a:p>
          <a:p>
            <a:pPr indent="0">
              <a:buNone/>
            </a:pPr>
            <a:endParaRPr lang="hu-HU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483766" y="2374358"/>
            <a:ext cx="4182143" cy="278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683</Words>
  <Application>Microsoft Office PowerPoint</Application>
  <PresentationFormat>Diavetítés a képernyőre (4:3 oldalarány)</PresentationFormat>
  <Paragraphs>76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Napjaink háttértárolói</vt:lpstr>
      <vt:lpstr>Napjaink háttértárolói</vt:lpstr>
      <vt:lpstr>Mágneses háttértárak Merevlemez (winchester)</vt:lpstr>
      <vt:lpstr>Optikai háttértárak  CD-R,CD-RW</vt:lpstr>
      <vt:lpstr>Optikai háttértárak DVD = Digital Video Disk vagy Digital Versatile Disk</vt:lpstr>
      <vt:lpstr>Optikai háttértárak  Blu-ray</vt:lpstr>
      <vt:lpstr>Elektronikus háttértárak</vt:lpstr>
      <vt:lpstr>Elektronikus háttértárak Pendrive</vt:lpstr>
      <vt:lpstr>Elektronikus háttértárak Memóriakártyák</vt:lpstr>
      <vt:lpstr>Napjaink háttértárolói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Napjaink háttértárolói</dc:title>
  <dc:creator>Berkes András</dc:creator>
  <cp:lastModifiedBy>gyenesa</cp:lastModifiedBy>
  <cp:revision>49</cp:revision>
  <dcterms:created xsi:type="dcterms:W3CDTF">2011-01-23T09:02:25Z</dcterms:created>
  <dcterms:modified xsi:type="dcterms:W3CDTF">2011-01-26T10:31:38Z</dcterms:modified>
</cp:coreProperties>
</file>