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0" r:id="rId9"/>
    <p:sldId id="261" r:id="rId10"/>
    <p:sldId id="268" r:id="rId11"/>
    <p:sldId id="262" r:id="rId12"/>
    <p:sldId id="269" r:id="rId13"/>
    <p:sldId id="270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FE2E-104D-40D7-9EBA-F26DE533AE72}" type="datetimeFigureOut">
              <a:rPr lang="hu-HU" smtClean="0"/>
              <a:pPr/>
              <a:t>2011.02.28.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35B6-F49C-456D-B7FA-17B92899D3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Click="0" advTm="5000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FE2E-104D-40D7-9EBA-F26DE533AE72}" type="datetimeFigureOut">
              <a:rPr lang="hu-HU" smtClean="0"/>
              <a:pPr/>
              <a:t>2011.02.28.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35B6-F49C-456D-B7FA-17B92899D3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Click="0" advTm="5000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FE2E-104D-40D7-9EBA-F26DE533AE72}" type="datetimeFigureOut">
              <a:rPr lang="hu-HU" smtClean="0"/>
              <a:pPr/>
              <a:t>2011.02.28.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35B6-F49C-456D-B7FA-17B92899D3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Click="0" advTm="5000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FE2E-104D-40D7-9EBA-F26DE533AE72}" type="datetimeFigureOut">
              <a:rPr lang="hu-HU" smtClean="0"/>
              <a:pPr/>
              <a:t>2011.02.28.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35B6-F49C-456D-B7FA-17B92899D3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Click="0" advTm="5000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FE2E-104D-40D7-9EBA-F26DE533AE72}" type="datetimeFigureOut">
              <a:rPr lang="hu-HU" smtClean="0"/>
              <a:pPr/>
              <a:t>2011.02.28.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35B6-F49C-456D-B7FA-17B92899D3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Click="0" advTm="5000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FE2E-104D-40D7-9EBA-F26DE533AE72}" type="datetimeFigureOut">
              <a:rPr lang="hu-HU" smtClean="0"/>
              <a:pPr/>
              <a:t>2011.02.28.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35B6-F49C-456D-B7FA-17B92899D3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Click="0" advTm="5000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FE2E-104D-40D7-9EBA-F26DE533AE72}" type="datetimeFigureOut">
              <a:rPr lang="hu-HU" smtClean="0"/>
              <a:pPr/>
              <a:t>2011.02.28.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35B6-F49C-456D-B7FA-17B92899D3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Click="0" advTm="5000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FE2E-104D-40D7-9EBA-F26DE533AE72}" type="datetimeFigureOut">
              <a:rPr lang="hu-HU" smtClean="0"/>
              <a:pPr/>
              <a:t>2011.02.28.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35B6-F49C-456D-B7FA-17B92899D3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Click="0" advTm="5000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FE2E-104D-40D7-9EBA-F26DE533AE72}" type="datetimeFigureOut">
              <a:rPr lang="hu-HU" smtClean="0"/>
              <a:pPr/>
              <a:t>2011.02.28.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35B6-F49C-456D-B7FA-17B92899D3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Click="0" advTm="5000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FE2E-104D-40D7-9EBA-F26DE533AE72}" type="datetimeFigureOut">
              <a:rPr lang="hu-HU" smtClean="0"/>
              <a:pPr/>
              <a:t>2011.02.28.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35B6-F49C-456D-B7FA-17B92899D3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Click="0" advTm="5000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FE2E-104D-40D7-9EBA-F26DE533AE72}" type="datetimeFigureOut">
              <a:rPr lang="hu-HU" smtClean="0"/>
              <a:pPr/>
              <a:t>2011.02.28.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F35B6-F49C-456D-B7FA-17B92899D32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 advClick="0" advTm="5000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FE2E-104D-40D7-9EBA-F26DE533AE72}" type="datetimeFigureOut">
              <a:rPr lang="hu-HU" smtClean="0"/>
              <a:pPr/>
              <a:t>2011.02.28.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F35B6-F49C-456D-B7FA-17B92899D32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5000">
    <p:comb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gela.sulinet.hu/hz/info_9/" TargetMode="External"/><Relationship Id="rId2" Type="http://schemas.openxmlformats.org/officeDocument/2006/relationships/hyperlink" Target="http://szt1.szt.vein.hu/~bolecz/wordoktseg/bekezde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002060"/>
                </a:solidFill>
                <a:latin typeface="Chiller" pitchFamily="82" charset="0"/>
              </a:rPr>
              <a:t/>
            </a:r>
            <a:br>
              <a:rPr lang="hu-HU" dirty="0" smtClean="0">
                <a:solidFill>
                  <a:srgbClr val="002060"/>
                </a:solidFill>
                <a:latin typeface="Chiller" pitchFamily="82" charset="0"/>
              </a:rPr>
            </a:br>
            <a:r>
              <a:rPr lang="hu-HU" sz="2700" b="1" u="sng" dirty="0" smtClean="0">
                <a:latin typeface="+mn-lt"/>
              </a:rPr>
              <a:t>Bekezdésformázás</a:t>
            </a:r>
            <a:br>
              <a:rPr lang="hu-HU" sz="2700" b="1" u="sng" dirty="0" smtClean="0">
                <a:latin typeface="+mn-lt"/>
              </a:rPr>
            </a:br>
            <a:endParaRPr lang="hu-HU" sz="2700" b="1" u="sng" dirty="0"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hu-HU" sz="2000" dirty="0" smtClean="0">
                <a:solidFill>
                  <a:srgbClr val="002060"/>
                </a:solidFill>
                <a:latin typeface="Chiller" pitchFamily="82" charset="0"/>
              </a:rPr>
              <a:t>Fűrész Attila</a:t>
            </a:r>
          </a:p>
          <a:p>
            <a:r>
              <a:rPr lang="hu-HU" sz="2000" dirty="0" smtClean="0">
                <a:solidFill>
                  <a:srgbClr val="002060"/>
                </a:solidFill>
                <a:latin typeface="Chiller" pitchFamily="82" charset="0"/>
              </a:rPr>
              <a:t>Salamon Róza (felkészítő tanár)</a:t>
            </a:r>
          </a:p>
          <a:p>
            <a:r>
              <a:rPr lang="hu-HU" sz="2000" dirty="0" smtClean="0">
                <a:solidFill>
                  <a:srgbClr val="002060"/>
                </a:solidFill>
                <a:latin typeface="Chiller" pitchFamily="82" charset="0"/>
              </a:rPr>
              <a:t>8.A</a:t>
            </a:r>
          </a:p>
          <a:p>
            <a:r>
              <a:rPr lang="hu-HU" sz="2000" dirty="0" smtClean="0">
                <a:solidFill>
                  <a:srgbClr val="002060"/>
                </a:solidFill>
                <a:latin typeface="Chiller" pitchFamily="82" charset="0"/>
              </a:rPr>
              <a:t>Dr. Török Béla Óvoda, Általános Iskola, Speciális Szakiskola, Egységes Gyógypedagógiai Módszertani Intézmény, Diákotthon és Gyermekotthon</a:t>
            </a:r>
          </a:p>
          <a:p>
            <a:r>
              <a:rPr lang="hu-HU" sz="2000" dirty="0" smtClean="0">
                <a:solidFill>
                  <a:srgbClr val="002060"/>
                </a:solidFill>
                <a:latin typeface="Chiller" pitchFamily="82" charset="0"/>
              </a:rPr>
              <a:t>Budapest Rákos patak utca 101.</a:t>
            </a:r>
          </a:p>
        </p:txBody>
      </p:sp>
      <p:pic>
        <p:nvPicPr>
          <p:cNvPr id="4" name="Kép 3" descr="iv_bekezdes_formaz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412776"/>
            <a:ext cx="3300209" cy="1864618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B050"/>
                </a:solidFill>
              </a:rPr>
              <a:t>Bekezdésformátumok beállítása</a:t>
            </a:r>
            <a:endParaRPr lang="hu-HU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>
                <a:solidFill>
                  <a:srgbClr val="00B050"/>
                </a:solidFill>
              </a:rPr>
              <a:t>A bekezdés formázása előtt vagy elhelyezzük a kurzort a bekezdésben, vagy kijelöljük az egész bekezdést.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Az eszköztár ikonjai lehetőséget kínálnak a gyors formázásokra.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A menü Segítségével a megfelelő értékeket pontosan is beállíthatjuk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A bekezdések elrendezésére vonatkozó beállításokat a Formátum menü Bekezdés parancsával adhatjuk meg. A bekezdések elrendezésével kapcsolatos legáltalánosabb formátumokat a Behúzás és térköz fülön találjuk. </a:t>
            </a:r>
            <a:endParaRPr lang="hu-H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 advClick="0" advTm="5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50"/>
                            </p:stCondLst>
                            <p:childTnLst>
                              <p:par>
                                <p:cTn id="13" presetID="2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850"/>
                            </p:stCondLst>
                            <p:childTnLst>
                              <p:par>
                                <p:cTn id="17" presetID="2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850"/>
                            </p:stCondLst>
                            <p:childTnLst>
                              <p:par>
                                <p:cTn id="21" presetID="2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850"/>
                            </p:stCondLst>
                            <p:childTnLst>
                              <p:par>
                                <p:cTn id="25" presetID="2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850"/>
                            </p:stCondLst>
                            <p:childTnLst>
                              <p:par>
                                <p:cTn id="29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0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1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850"/>
                            </p:stCondLst>
                            <p:childTnLst>
                              <p:par>
                                <p:cTn id="35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6" dur="10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7" dur="10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10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850"/>
                            </p:stCondLst>
                            <p:childTnLst>
                              <p:par>
                                <p:cTn id="41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2" dur="10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3" dur="10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10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850"/>
                            </p:stCondLst>
                            <p:childTnLst>
                              <p:par>
                                <p:cTn id="47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8" dur="10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9" dur="10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10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850"/>
                            </p:stCondLst>
                            <p:childTnLst>
                              <p:par>
                                <p:cTn id="53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5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4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550"/>
                            </p:stCondLst>
                            <p:childTnLst>
                              <p:par>
                                <p:cTn id="59" presetID="4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150"/>
                            </p:stCondLst>
                            <p:childTnLst>
                              <p:par>
                                <p:cTn id="65" presetID="4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9950"/>
                            </p:stCondLst>
                            <p:childTnLst>
                              <p:par>
                                <p:cTn id="71" presetID="4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1750"/>
                            </p:stCondLst>
                            <p:childTnLst>
                              <p:par>
                                <p:cTn id="77" presetID="4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bldLvl="4"/>
      <p:bldP spid="3" grpId="1" build="p"/>
      <p:bldP spid="3" grpId="2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>
                <a:solidFill>
                  <a:srgbClr val="66CCFF"/>
                </a:solidFill>
              </a:rPr>
              <a:t>Szimbólumok beillesztése:</a:t>
            </a:r>
          </a:p>
          <a:p>
            <a:r>
              <a:rPr lang="hu-HU" dirty="0">
                <a:solidFill>
                  <a:srgbClr val="66CCFF"/>
                </a:solidFill>
              </a:rPr>
              <a:t>A billentyűzetre csak a leggyakoribb karakterek kerülnek, mint például az @? $ stb.</a:t>
            </a:r>
          </a:p>
          <a:p>
            <a:r>
              <a:rPr lang="hu-HU" dirty="0">
                <a:solidFill>
                  <a:srgbClr val="66CCFF"/>
                </a:solidFill>
              </a:rPr>
              <a:t>Azokat a karakterek, melyeket a billentyűvel nem tudunk előhozni, azt </a:t>
            </a:r>
            <a:r>
              <a:rPr lang="hu-HU" b="1" i="1" dirty="0">
                <a:solidFill>
                  <a:srgbClr val="66CCFF"/>
                </a:solidFill>
              </a:rPr>
              <a:t>szimbólum</a:t>
            </a:r>
            <a:r>
              <a:rPr lang="hu-HU" dirty="0">
                <a:solidFill>
                  <a:srgbClr val="66CCFF"/>
                </a:solidFill>
              </a:rPr>
              <a:t>oknak nevezzük. A szimbólumok létrehozása a szövegszerkesztőbe a beszúrásban található, vagyis menüponttal, vagy ALT GR gomb lenyomás mellet a numerikus billentyűn írjuk be.</a:t>
            </a:r>
          </a:p>
        </p:txBody>
      </p:sp>
      <p:sp>
        <p:nvSpPr>
          <p:cNvPr id="4" name="Téglalap 3"/>
          <p:cNvSpPr/>
          <p:nvPr/>
        </p:nvSpPr>
        <p:spPr>
          <a:xfrm>
            <a:off x="2483768" y="476672"/>
            <a:ext cx="4495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reezing" dir="t"/>
            </a:scene3d>
            <a:sp3d prstMaterial="softEdge"/>
          </a:bodyPr>
          <a:lstStyle/>
          <a:p>
            <a:pPr algn="ctr"/>
            <a:r>
              <a:rPr lang="hu-H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Szimbólumok</a:t>
            </a:r>
            <a:endParaRPr lang="hu-H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 advClick="0" advTm="5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3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300"/>
                            </p:stCondLst>
                            <p:childTnLst>
                              <p:par>
                                <p:cTn id="2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820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20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220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4200"/>
                            </p:stCondLst>
                            <p:childTnLst>
                              <p:par>
                                <p:cTn id="39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4700"/>
                            </p:stCondLst>
                            <p:childTnLst>
                              <p:par>
                                <p:cTn id="44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200"/>
                            </p:stCondLst>
                            <p:childTnLst>
                              <p:par>
                                <p:cTn id="49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700"/>
                            </p:stCondLst>
                            <p:childTnLst>
                              <p:par>
                                <p:cTn id="5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7700"/>
                            </p:stCondLst>
                            <p:childTnLst>
                              <p:par>
                                <p:cTn id="57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4" grpId="0"/>
      <p:bldP spid="4" grpId="1"/>
      <p:bldP spid="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hu-HU" dirty="0" smtClean="0">
                <a:solidFill>
                  <a:srgbClr val="00B0F0"/>
                </a:solidFill>
              </a:rPr>
              <a:t>A szimbólumok táblázatát a beszúrás menü Szimbólum vagy Különleges karakterek pontjával érhetjük el.</a:t>
            </a:r>
            <a:endParaRPr lang="hu-HU" dirty="0">
              <a:solidFill>
                <a:srgbClr val="00B0F0"/>
              </a:solidFill>
            </a:endParaRPr>
          </a:p>
        </p:txBody>
      </p:sp>
      <p:pic>
        <p:nvPicPr>
          <p:cNvPr id="5" name="Kép 4" descr="Image32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405709"/>
            <a:ext cx="6912768" cy="4452291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92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92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192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001"/>
                            </p:stCondLst>
                            <p:childTnLst>
                              <p:par>
                                <p:cTn id="17" presetID="28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 bldLvl="2" rev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Szöveg:</a:t>
            </a:r>
          </a:p>
          <a:p>
            <a:r>
              <a:rPr lang="hu-HU" u="sng" dirty="0" smtClean="0">
                <a:hlinkClick r:id="rId2"/>
              </a:rPr>
              <a:t>http://szt1.szt.vein.hu/~</a:t>
            </a:r>
            <a:r>
              <a:rPr lang="hu-HU" u="sng" dirty="0" err="1" smtClean="0">
                <a:hlinkClick r:id="rId2"/>
              </a:rPr>
              <a:t>bolecz</a:t>
            </a:r>
            <a:r>
              <a:rPr lang="hu-HU" u="sng" dirty="0" smtClean="0">
                <a:hlinkClick r:id="rId2"/>
              </a:rPr>
              <a:t>/</a:t>
            </a:r>
            <a:r>
              <a:rPr lang="hu-HU" u="sng" dirty="0" err="1" smtClean="0">
                <a:hlinkClick r:id="rId2"/>
              </a:rPr>
              <a:t>wordoktseg</a:t>
            </a:r>
            <a:r>
              <a:rPr lang="hu-HU" u="sng" dirty="0" smtClean="0">
                <a:hlinkClick r:id="rId2"/>
              </a:rPr>
              <a:t>/</a:t>
            </a:r>
            <a:r>
              <a:rPr lang="hu-HU" u="sng" dirty="0" err="1" smtClean="0">
                <a:hlinkClick r:id="rId2"/>
              </a:rPr>
              <a:t>bekezdes.htm</a:t>
            </a:r>
            <a:endParaRPr lang="hu-HU" dirty="0" smtClean="0"/>
          </a:p>
          <a:p>
            <a:r>
              <a:rPr lang="hu-HU" dirty="0" smtClean="0"/>
              <a:t>Kép:</a:t>
            </a:r>
          </a:p>
          <a:p>
            <a:r>
              <a:rPr lang="hu-HU" u="sng" dirty="0" err="1" smtClean="0">
                <a:hlinkClick r:id="rId3"/>
              </a:rPr>
              <a:t>www.angela.sulinet.hu</a:t>
            </a:r>
            <a:r>
              <a:rPr lang="hu-HU" u="sng" dirty="0" smtClean="0">
                <a:hlinkClick r:id="rId3"/>
              </a:rPr>
              <a:t>/</a:t>
            </a:r>
            <a:r>
              <a:rPr lang="hu-HU" u="sng" dirty="0" err="1" smtClean="0">
                <a:hlinkClick r:id="rId3"/>
              </a:rPr>
              <a:t>hz</a:t>
            </a:r>
            <a:r>
              <a:rPr lang="hu-HU" u="sng" dirty="0" smtClean="0">
                <a:hlinkClick r:id="rId3"/>
              </a:rPr>
              <a:t>/</a:t>
            </a:r>
            <a:r>
              <a:rPr lang="hu-HU" u="sng" dirty="0" err="1" smtClean="0">
                <a:hlinkClick r:id="rId3"/>
              </a:rPr>
              <a:t>info</a:t>
            </a:r>
            <a:r>
              <a:rPr lang="hu-HU" u="sng" dirty="0" smtClean="0">
                <a:hlinkClick r:id="rId3"/>
              </a:rPr>
              <a:t>_9/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</p:spTree>
  </p:cSld>
  <p:clrMapOvr>
    <a:masterClrMapping/>
  </p:clrMapOvr>
  <p:transition spd="slow" advClick="0" advTm="5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600"/>
                            </p:stCondLst>
                            <p:childTnLst>
                              <p:par>
                                <p:cTn id="10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300"/>
                            </p:stCondLst>
                            <p:childTnLst>
                              <p:par>
                                <p:cTn id="20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FF00"/>
                </a:solidFill>
              </a:rPr>
              <a:t>Minden </a:t>
            </a:r>
            <a:r>
              <a:rPr lang="hu-HU" dirty="0">
                <a:solidFill>
                  <a:srgbClr val="FFFF00"/>
                </a:solidFill>
              </a:rPr>
              <a:t>bekezdés egyedileg formázható</a:t>
            </a:r>
            <a:r>
              <a:rPr lang="hu-HU" dirty="0" smtClean="0">
                <a:solidFill>
                  <a:srgbClr val="FFFF00"/>
                </a:solidFill>
              </a:rPr>
              <a:t>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>
                <a:solidFill>
                  <a:srgbClr val="FFFF00"/>
                </a:solidFill>
              </a:rPr>
              <a:t>Ha új bekezdést csinálunk, akkor </a:t>
            </a:r>
            <a:r>
              <a:rPr lang="hu-HU" dirty="0" smtClean="0">
                <a:solidFill>
                  <a:srgbClr val="FFFF00"/>
                </a:solidFill>
              </a:rPr>
              <a:t>amit </a:t>
            </a:r>
            <a:r>
              <a:rPr lang="hu-HU" dirty="0">
                <a:solidFill>
                  <a:srgbClr val="FFFF00"/>
                </a:solidFill>
              </a:rPr>
              <a:t>formáztál továbbítódik, hat a következő bekezdésre is.</a:t>
            </a:r>
          </a:p>
          <a:p>
            <a:r>
              <a:rPr lang="hu-HU" dirty="0">
                <a:solidFill>
                  <a:srgbClr val="FFFF00"/>
                </a:solidFill>
              </a:rPr>
              <a:t> A bekezdésformázások egy teljes bekezdésre vonatkoznak. Egy bekezdés az ENTER billentyű két leütése között található szövegrész a formázott bekezdéssel megy tovább.</a:t>
            </a:r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hu-HU" dirty="0" smtClean="0">
                <a:solidFill>
                  <a:srgbClr val="00B050"/>
                </a:solidFill>
              </a:rPr>
              <a:t>Bevezetés</a:t>
            </a:r>
            <a:endParaRPr lang="hu-H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 advClick="0" advTm="5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600"/>
                            </p:stCondLst>
                            <p:childTnLst>
                              <p:par>
                                <p:cTn id="9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3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46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46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400"/>
                            </p:stCondLst>
                            <p:childTnLst>
                              <p:par>
                                <p:cTn id="34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46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46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300"/>
                            </p:stCondLst>
                            <p:childTnLst>
                              <p:par>
                                <p:cTn id="39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46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946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3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4000"/>
                            </p:stCondLst>
                            <p:childTnLst>
                              <p:par>
                                <p:cTn id="48" presetID="2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6000"/>
                            </p:stCondLst>
                            <p:childTnLst>
                              <p:par>
                                <p:cTn id="52" presetID="2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8000"/>
                            </p:stCondLst>
                            <p:childTnLst>
                              <p:par>
                                <p:cTn id="56" presetID="2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0000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002060"/>
                </a:solidFill>
                <a:latin typeface="Castellar" pitchFamily="18" charset="0"/>
              </a:rPr>
              <a:t>Bekezdésformázás menü(tömören)</a:t>
            </a:r>
            <a:endParaRPr lang="hu-HU" dirty="0">
              <a:solidFill>
                <a:srgbClr val="002060"/>
              </a:solidFill>
              <a:latin typeface="Castellar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>
                <a:solidFill>
                  <a:srgbClr val="FFFF00"/>
                </a:solidFill>
              </a:rPr>
              <a:t>A bekezdésformázás menüben:</a:t>
            </a:r>
          </a:p>
          <a:p>
            <a:r>
              <a:rPr lang="hu-HU" b="1" i="1" dirty="0" smtClean="0">
                <a:solidFill>
                  <a:srgbClr val="FFFF00"/>
                </a:solidFill>
              </a:rPr>
              <a:t>igazítás</a:t>
            </a:r>
            <a:endParaRPr lang="hu-HU" dirty="0">
              <a:solidFill>
                <a:srgbClr val="FFFF00"/>
              </a:solidFill>
            </a:endParaRPr>
          </a:p>
          <a:p>
            <a:r>
              <a:rPr lang="hu-HU" dirty="0">
                <a:solidFill>
                  <a:srgbClr val="002060"/>
                </a:solidFill>
              </a:rPr>
              <a:t>A </a:t>
            </a:r>
            <a:r>
              <a:rPr lang="hu-HU" b="1" i="1" dirty="0">
                <a:solidFill>
                  <a:srgbClr val="002060"/>
                </a:solidFill>
              </a:rPr>
              <a:t>behúzás </a:t>
            </a:r>
            <a:endParaRPr lang="hu-HU" b="1" i="1" dirty="0" smtClean="0">
              <a:solidFill>
                <a:srgbClr val="002060"/>
              </a:solidFill>
            </a:endParaRPr>
          </a:p>
          <a:p>
            <a:r>
              <a:rPr lang="hu-HU" dirty="0">
                <a:solidFill>
                  <a:srgbClr val="002060"/>
                </a:solidFill>
              </a:rPr>
              <a:t> </a:t>
            </a:r>
            <a:r>
              <a:rPr lang="hu-HU" dirty="0" smtClean="0">
                <a:solidFill>
                  <a:srgbClr val="002060"/>
                </a:solidFill>
              </a:rPr>
              <a:t>Térköz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Sorköz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Szövegbeosztás</a:t>
            </a:r>
            <a:endParaRPr lang="hu-HU" dirty="0">
              <a:solidFill>
                <a:srgbClr val="002060"/>
              </a:solidFill>
            </a:endParaRPr>
          </a:p>
        </p:txBody>
      </p:sp>
      <p:pic>
        <p:nvPicPr>
          <p:cNvPr id="4" name="Kép 3" descr="300px-Word2k3Terko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700808"/>
            <a:ext cx="3076922" cy="3600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 advClick="0" advTm="5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3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0.03634 C 0.00729 0.02777 0.00799 0.02477 0.01615 0.01759 C 0.02014 0.01412 0.01979 0.01064 0.02743 0.00787 C 0.0309 0.00509 0.03264 0.00231 0.0382 3.33333E-6 C 0.04184 -0.00417 0.05156 -0.00718 0.05833 -0.01065 C 0.07396 -0.01829 0.08767 -0.02639 0.10295 -0.03449 C 0.10399 -0.03565 0.11024 -0.04167 0.11181 -0.0426 C 0.11511 -0.04422 0.12031 -0.04514 0.12309 -0.04676 C 0.1309 -0.05162 0.13629 -0.05486 0.14983 -0.05648 C 0.15764 -0.05973 0.15191 -0.05811 0.16771 -0.06019 C 0.18264 -0.06204 0.1974 -0.06366 0.21233 -0.06528 C 0.21945 -0.06829 0.22691 -0.07037 0.23681 -0.07176 C 0.24306 -0.07408 0.25608 -0.07894 0.26372 -0.08056 C 0.27465 -0.08264 0.26962 -0.0794 0.28368 -0.08473 C 0.28507 -0.08542 0.28629 -0.08635 0.2882 -0.08658 C 0.29028 -0.08727 0.29271 -0.08727 0.29479 -0.0875 C 0.30243 -0.08912 0.31094 -0.09213 0.31719 -0.09445 " pathEditMode="relative" rAng="0" ptsTypes="ffffffffffffffff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300"/>
                            </p:stCondLst>
                            <p:childTnLst>
                              <p:par>
                                <p:cTn id="31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3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3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800"/>
                            </p:stCondLst>
                            <p:childTnLst>
                              <p:par>
                                <p:cTn id="39" presetID="27" presetClass="emph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0" dur="10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1" dur="10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10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800"/>
                            </p:stCondLst>
                            <p:childTnLst>
                              <p:par>
                                <p:cTn id="4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000"/>
                            </p:stCondLst>
                            <p:childTnLst>
                              <p:par>
                                <p:cTn id="6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7" presetClass="emph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0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1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7100"/>
                            </p:stCondLst>
                            <p:childTnLst>
                              <p:par>
                                <p:cTn id="75" presetID="27" presetClass="emph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6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7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100"/>
                            </p:stCondLst>
                            <p:childTnLst>
                              <p:par>
                                <p:cTn id="81" presetID="27" presetClass="emph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82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3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9100"/>
                            </p:stCondLst>
                            <p:childTnLst>
                              <p:par>
                                <p:cTn id="87" presetID="27" presetClass="emph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88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9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5" presetClass="exit" presetSubtype="5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animEffect transition="out" filter="checkerboard(down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25"/>
                            </p:stCondLst>
                            <p:childTnLst>
                              <p:par>
                                <p:cTn id="106" presetID="5" presetClass="exit" presetSubtype="5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animEffect transition="out" filter="checkerboard(down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25"/>
                            </p:stCondLst>
                            <p:childTnLst>
                              <p:par>
                                <p:cTn id="110" presetID="5" presetClass="exit" presetSubtype="5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animEffect transition="out" filter="checkerboard(down)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25"/>
                            </p:stCondLst>
                            <p:childTnLst>
                              <p:par>
                                <p:cTn id="114" presetID="5" presetClass="exit" presetSubtype="5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animEffect transition="out" filter="checkerboard(down)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25"/>
                            </p:stCondLst>
                            <p:childTnLst>
                              <p:par>
                                <p:cTn id="118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120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8" presetClass="exit" presetSubtype="0" accel="5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8" presetClass="exit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FF00"/>
                </a:solidFill>
              </a:rPr>
              <a:t>Igazítás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FF00"/>
                </a:solidFill>
              </a:rPr>
              <a:t>A bekezdés sorait a margóhoz képest tudom igazítani. A bekezdés lehet jobbra zárt, balra zárt, középre igazított, sorkizárt (kiegyenlített).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A leggyakrabban használt igazítások megtalálhatók az eszköztáron, vagy a Formátum menü Bekezdés parancsával állíthatjuk be.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5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2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400"/>
                            </p:stCondLst>
                            <p:childTnLst>
                              <p:par>
                                <p:cTn id="1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8" dur="1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9" dur="1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1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3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4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8" dur="10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9" dur="10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0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500"/>
                            </p:stCondLst>
                            <p:childTnLst>
                              <p:par>
                                <p:cTn id="33" presetID="22" presetClass="exit" presetSubtype="1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wipe(up)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1" fill="hold" grpId="2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animEffect transition="out" filter="wipe(up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1" fill="hold" grpId="2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animEffect transition="out" filter="wipe(up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uiExpand="1" build="p"/>
      <p:bldP spid="3" grpId="1" build="p"/>
      <p:bldP spid="3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2060"/>
                </a:solidFill>
              </a:rPr>
              <a:t>Behúzás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A margótól mért távolságot (bal, jobb) segít beállítani. Lehet negatív érték is, ezt kiengedésnek hívjuk. Ehhez van az </a:t>
            </a:r>
            <a:r>
              <a:rPr lang="hu-HU" b="1" i="1" dirty="0" smtClean="0">
                <a:solidFill>
                  <a:srgbClr val="002060"/>
                </a:solidFill>
              </a:rPr>
              <a:t>első sor és a függő behúzás</a:t>
            </a:r>
            <a:r>
              <a:rPr lang="hu-HU" dirty="0" smtClean="0">
                <a:solidFill>
                  <a:srgbClr val="002060"/>
                </a:solidFill>
              </a:rPr>
              <a:t>,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Első sor: mezőben beállított értékkel beljebb kezdődik a többi sorhoz képest </a:t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dirty="0" smtClean="0">
                <a:solidFill>
                  <a:srgbClr val="002060"/>
                </a:solidFill>
              </a:rPr>
              <a:t>Függő sor: a bal oldali behúzásnál kezdődik, a többi sor a mérték mezőben beállított értékkel beljebb kezdődik. 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A behúzást módosíthatjuk a vonalzón lévő jelek húzásával is.</a:t>
            </a:r>
          </a:p>
          <a:p>
            <a:endParaRPr lang="hu-HU" dirty="0"/>
          </a:p>
        </p:txBody>
      </p:sp>
    </p:spTree>
  </p:cSld>
  <p:clrMapOvr>
    <a:masterClrMapping/>
  </p:clrMapOvr>
  <p:transition spd="slow" advClick="0" advTm="5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100"/>
                            </p:stCondLst>
                            <p:childTnLst>
                              <p:par>
                                <p:cTn id="26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980"/>
                            </p:stCondLst>
                            <p:childTnLst>
                              <p:par>
                                <p:cTn id="36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700"/>
                            </p:stCondLst>
                            <p:childTnLst>
                              <p:par>
                                <p:cTn id="41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200"/>
                            </p:stCondLst>
                            <p:childTnLst>
                              <p:par>
                                <p:cTn id="45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700"/>
                            </p:stCondLst>
                            <p:childTnLst>
                              <p:par>
                                <p:cTn id="49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200"/>
                            </p:stCondLst>
                            <p:childTnLst>
                              <p:par>
                                <p:cTn id="53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3" grpId="2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2060"/>
                </a:solidFill>
              </a:rPr>
              <a:t>Térköz és sorköz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A bekezdés utáni és előtti távolság, jelentheti a mért távolságot is, a bekezdés sorainak távolságát: a </a:t>
            </a:r>
            <a:r>
              <a:rPr lang="hu-HU" b="1" i="1" dirty="0" smtClean="0">
                <a:solidFill>
                  <a:srgbClr val="002060"/>
                </a:solidFill>
              </a:rPr>
              <a:t>sorközt</a:t>
            </a:r>
            <a:r>
              <a:rPr lang="hu-HU" dirty="0" smtClean="0">
                <a:solidFill>
                  <a:srgbClr val="002060"/>
                </a:solidFill>
              </a:rPr>
              <a:t> is.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A sorköz: A sorok alja közötti távolság. A sorközt időnként térköznek is nevezik. Ez határozza meg a bekezdés sorai közötti függőleges távolságot. Az alapértelmezés az egyes sorköz, azaz a térköz helyet biztosít a sorban található legnagyobb betűtípusnak, és ezen kívül tartalmaz még egy kis távolságot.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Click="0" advTm="5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3" grpId="2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Szövegbeosztás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i="1" dirty="0" smtClean="0">
                <a:solidFill>
                  <a:srgbClr val="FF0000"/>
                </a:solidFill>
              </a:rPr>
              <a:t>fattyú- és árvasorok:</a:t>
            </a:r>
            <a:r>
              <a:rPr lang="hu-HU" dirty="0" smtClean="0">
                <a:solidFill>
                  <a:srgbClr val="FF0000"/>
                </a:solidFill>
              </a:rPr>
              <a:t> beállításával azt lehet elkerülni, hogy a bekezdés első sora egy oldal utolsó sorában szerepeljen </a:t>
            </a:r>
            <a:r>
              <a:rPr lang="hu-HU" b="1" i="1" dirty="0" smtClean="0">
                <a:solidFill>
                  <a:srgbClr val="FF0000"/>
                </a:solidFill>
              </a:rPr>
              <a:t>(árvasor)</a:t>
            </a:r>
            <a:r>
              <a:rPr lang="hu-HU" dirty="0" smtClean="0">
                <a:solidFill>
                  <a:srgbClr val="FF0000"/>
                </a:solidFill>
              </a:rPr>
              <a:t>, ill. hogy az utolsó sor átkerüljön egy új oldal elejére </a:t>
            </a:r>
            <a:r>
              <a:rPr lang="hu-HU" b="1" i="1" dirty="0" smtClean="0">
                <a:solidFill>
                  <a:srgbClr val="FF0000"/>
                </a:solidFill>
              </a:rPr>
              <a:t>(fattyúsor)</a:t>
            </a:r>
            <a:r>
              <a:rPr lang="hu-HU" dirty="0" smtClean="0">
                <a:solidFill>
                  <a:srgbClr val="FF0000"/>
                </a:solidFill>
              </a:rPr>
              <a:t>. </a:t>
            </a:r>
            <a:br>
              <a:rPr lang="hu-HU" dirty="0" smtClean="0">
                <a:solidFill>
                  <a:srgbClr val="FF0000"/>
                </a:solidFill>
              </a:rPr>
            </a:br>
            <a:r>
              <a:rPr lang="hu-HU" dirty="0" smtClean="0">
                <a:solidFill>
                  <a:srgbClr val="FF0000"/>
                </a:solidFill>
              </a:rPr>
              <a:t>       </a:t>
            </a:r>
            <a:r>
              <a:rPr lang="hu-HU" b="1" i="1" dirty="0" smtClean="0">
                <a:solidFill>
                  <a:srgbClr val="FF0000"/>
                </a:solidFill>
              </a:rPr>
              <a:t>Együtt a következővel:</a:t>
            </a:r>
            <a:r>
              <a:rPr lang="hu-HU" dirty="0" smtClean="0">
                <a:solidFill>
                  <a:srgbClr val="FF0000"/>
                </a:solidFill>
              </a:rPr>
              <a:t> az aktuális és a következő bekezdés egy oldalon marad (pl.: címeknél alkalmazzuk) </a:t>
            </a:r>
            <a:br>
              <a:rPr lang="hu-HU" dirty="0" smtClean="0">
                <a:solidFill>
                  <a:srgbClr val="FF0000"/>
                </a:solidFill>
              </a:rPr>
            </a:br>
            <a:r>
              <a:rPr lang="hu-HU" dirty="0" smtClean="0">
                <a:solidFill>
                  <a:srgbClr val="FF0000"/>
                </a:solidFill>
              </a:rPr>
              <a:t>       </a:t>
            </a:r>
            <a:r>
              <a:rPr lang="hu-HU" b="1" i="1" dirty="0" smtClean="0">
                <a:solidFill>
                  <a:srgbClr val="FF0000"/>
                </a:solidFill>
              </a:rPr>
              <a:t>új oldalra:</a:t>
            </a:r>
            <a:r>
              <a:rPr lang="hu-HU" dirty="0" smtClean="0">
                <a:solidFill>
                  <a:srgbClr val="FF0000"/>
                </a:solidFill>
              </a:rPr>
              <a:t> az adott bekezdés mindig új oldal tetején fog kezdődni.</a:t>
            </a:r>
          </a:p>
          <a:p>
            <a:endParaRPr lang="hu-HU" dirty="0"/>
          </a:p>
        </p:txBody>
      </p:sp>
    </p:spTree>
  </p:cSld>
  <p:clrMapOvr>
    <a:masterClrMapping/>
  </p:clrMapOvr>
  <p:transition spd="slow" advClick="0" advTm="5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800"/>
                            </p:stCondLst>
                            <p:childTnLst>
                              <p:par>
                                <p:cTn id="24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hu-HU" dirty="0">
                <a:solidFill>
                  <a:srgbClr val="FFC000"/>
                </a:solidFill>
              </a:rPr>
              <a:t>A bevezetéseket formázó eszköztárral vagy a menüből, azaz szegély és mintázat segítségével lehet bekeretezni. </a:t>
            </a:r>
            <a:endParaRPr lang="hu-HU" dirty="0" smtClean="0">
              <a:solidFill>
                <a:srgbClr val="FFC000"/>
              </a:solidFill>
            </a:endParaRPr>
          </a:p>
          <a:p>
            <a:r>
              <a:rPr lang="hu-HU" dirty="0" smtClean="0">
                <a:solidFill>
                  <a:srgbClr val="FFC000"/>
                </a:solidFill>
              </a:rPr>
              <a:t>Bekezdésformázás </a:t>
            </a:r>
            <a:r>
              <a:rPr lang="hu-HU" dirty="0">
                <a:solidFill>
                  <a:srgbClr val="FFC000"/>
                </a:solidFill>
              </a:rPr>
              <a:t>másolás a mintabekezdés kijelölése után lehet, a Standard eszköztár formátumfestő gombjával, </a:t>
            </a:r>
            <a:r>
              <a:rPr lang="hu-HU" dirty="0" smtClean="0">
                <a:solidFill>
                  <a:srgbClr val="FFC000"/>
                </a:solidFill>
              </a:rPr>
              <a:t>billentyűzettel</a:t>
            </a:r>
          </a:p>
          <a:p>
            <a:r>
              <a:rPr lang="hu-HU" dirty="0" smtClean="0">
                <a:solidFill>
                  <a:srgbClr val="FFC000"/>
                </a:solidFill>
              </a:rPr>
              <a:t> </a:t>
            </a:r>
            <a:r>
              <a:rPr lang="hu-HU" dirty="0">
                <a:solidFill>
                  <a:srgbClr val="FFC000"/>
                </a:solidFill>
              </a:rPr>
              <a:t>(</a:t>
            </a:r>
            <a:r>
              <a:rPr lang="hu-HU" b="1" i="1" dirty="0">
                <a:solidFill>
                  <a:srgbClr val="FFC000"/>
                </a:solidFill>
              </a:rPr>
              <a:t>Ctrl</a:t>
            </a:r>
            <a:r>
              <a:rPr lang="hu-HU" dirty="0">
                <a:solidFill>
                  <a:srgbClr val="FFC000"/>
                </a:solidFill>
              </a:rPr>
              <a:t> + </a:t>
            </a:r>
            <a:r>
              <a:rPr lang="hu-HU" b="1" i="1" dirty="0">
                <a:solidFill>
                  <a:srgbClr val="FFC000"/>
                </a:solidFill>
              </a:rPr>
              <a:t>Shift</a:t>
            </a:r>
            <a:r>
              <a:rPr lang="hu-HU" dirty="0">
                <a:solidFill>
                  <a:srgbClr val="FFC000"/>
                </a:solidFill>
              </a:rPr>
              <a:t> + </a:t>
            </a:r>
            <a:r>
              <a:rPr lang="hu-HU" b="1" i="1" dirty="0">
                <a:solidFill>
                  <a:srgbClr val="FFC000"/>
                </a:solidFill>
              </a:rPr>
              <a:t>C</a:t>
            </a:r>
            <a:r>
              <a:rPr lang="hu-HU" dirty="0">
                <a:solidFill>
                  <a:srgbClr val="FFC000"/>
                </a:solidFill>
              </a:rPr>
              <a:t>, majd </a:t>
            </a:r>
            <a:r>
              <a:rPr lang="hu-HU" b="1" i="1" dirty="0">
                <a:solidFill>
                  <a:srgbClr val="FFC000"/>
                </a:solidFill>
              </a:rPr>
              <a:t>Ctrl</a:t>
            </a:r>
            <a:r>
              <a:rPr lang="hu-HU" dirty="0">
                <a:solidFill>
                  <a:srgbClr val="FFC000"/>
                </a:solidFill>
              </a:rPr>
              <a:t> + </a:t>
            </a:r>
            <a:r>
              <a:rPr lang="hu-HU" b="1" i="1" dirty="0">
                <a:solidFill>
                  <a:srgbClr val="FFC000"/>
                </a:solidFill>
              </a:rPr>
              <a:t>Shift</a:t>
            </a:r>
            <a:r>
              <a:rPr lang="hu-HU" dirty="0">
                <a:solidFill>
                  <a:srgbClr val="FFC000"/>
                </a:solidFill>
              </a:rPr>
              <a:t> + </a:t>
            </a:r>
            <a:r>
              <a:rPr lang="hu-HU" b="1" i="1" dirty="0">
                <a:solidFill>
                  <a:srgbClr val="FFC000"/>
                </a:solidFill>
              </a:rPr>
              <a:t>V</a:t>
            </a:r>
            <a:r>
              <a:rPr lang="hu-HU" dirty="0">
                <a:solidFill>
                  <a:srgbClr val="FFC000"/>
                </a:solidFill>
              </a:rPr>
              <a:t>) </a:t>
            </a:r>
          </a:p>
          <a:p>
            <a:endParaRPr lang="hu-HU" dirty="0"/>
          </a:p>
        </p:txBody>
      </p:sp>
    </p:spTree>
  </p:cSld>
  <p:clrMapOvr>
    <a:masterClrMapping/>
  </p:clrMapOvr>
  <p:transition spd="slow" advClick="0" advTm="5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8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600"/>
                            </p:stCondLst>
                            <p:childTnLst>
                              <p:par>
                                <p:cTn id="2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100"/>
                            </p:stCondLst>
                            <p:childTnLst>
                              <p:par>
                                <p:cTn id="28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500"/>
                            </p:stCondLst>
                            <p:childTnLst>
                              <p:par>
                                <p:cTn id="3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1900"/>
                            </p:stCondLst>
                            <p:childTnLst>
                              <p:par>
                                <p:cTn id="38" presetID="5" presetClass="exit" presetSubtype="1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400"/>
                            </p:stCondLst>
                            <p:childTnLst>
                              <p:par>
                                <p:cTn id="42" presetID="5" presetClass="exit" presetSubtype="1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900"/>
                            </p:stCondLst>
                            <p:childTnLst>
                              <p:par>
                                <p:cTn id="46" presetID="5" presetClass="exit" presetSubtype="10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hu-HU" dirty="0" smtClean="0">
                <a:ln w="6350" cmpd="thickThin">
                  <a:solidFill>
                    <a:srgbClr val="FFFF00"/>
                  </a:solidFill>
                  <a:prstDash val="dashDot"/>
                </a:ln>
                <a:gradFill flip="none" rotWithShape="1">
                  <a:gsLst>
                    <a:gs pos="0">
                      <a:srgbClr val="00B0F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a:rPr>
              <a:t/>
            </a:r>
            <a:br>
              <a:rPr lang="hu-HU" dirty="0" smtClean="0">
                <a:ln w="6350" cmpd="thickThin">
                  <a:solidFill>
                    <a:srgbClr val="FFFF00"/>
                  </a:solidFill>
                  <a:prstDash val="dashDot"/>
                </a:ln>
                <a:gradFill flip="none" rotWithShape="1">
                  <a:gsLst>
                    <a:gs pos="0">
                      <a:srgbClr val="00B0F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a:rPr>
            </a:br>
            <a:r>
              <a:rPr lang="hu-HU" dirty="0" smtClean="0">
                <a:ln w="6350" cmpd="thickThin">
                  <a:solidFill>
                    <a:srgbClr val="FFFF00"/>
                  </a:solidFill>
                  <a:prstDash val="dashDot"/>
                </a:ln>
                <a:gradFill flip="none" rotWithShape="1">
                  <a:gsLst>
                    <a:gs pos="0">
                      <a:srgbClr val="00B0F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effectLst>
                  <a:innerShdw blurRad="63500" dist="50800" dir="16200000">
                    <a:srgbClr val="7030A0">
                      <a:alpha val="50000"/>
                    </a:srgbClr>
                  </a:innerShdw>
                </a:effectLst>
              </a:rPr>
              <a:t>Bekezdések formázási sorrendek, illetve lehetőségek:</a:t>
            </a:r>
            <a:r>
              <a:rPr lang="hu-HU" dirty="0" smtClean="0">
                <a:ln w="6350" cmpd="thickThin">
                  <a:solidFill>
                    <a:srgbClr val="FFFF00"/>
                  </a:solidFill>
                  <a:prstDash val="dashDot"/>
                </a:ln>
                <a:gradFill flip="none" rotWithShape="1">
                  <a:gsLst>
                    <a:gs pos="0">
                      <a:srgbClr val="00B0F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a:rPr>
              <a:t/>
            </a:r>
            <a:br>
              <a:rPr lang="hu-HU" dirty="0" smtClean="0">
                <a:ln w="6350" cmpd="thickThin">
                  <a:solidFill>
                    <a:srgbClr val="FFFF00"/>
                  </a:solidFill>
                  <a:prstDash val="dashDot"/>
                </a:ln>
                <a:gradFill flip="none" rotWithShape="1">
                  <a:gsLst>
                    <a:gs pos="0">
                      <a:srgbClr val="00B0F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a:rPr>
            </a:br>
            <a:endParaRPr lang="hu-HU" dirty="0">
              <a:ln w="6350" cmpd="thickThin">
                <a:solidFill>
                  <a:srgbClr val="FFFF00"/>
                </a:solidFill>
                <a:prstDash val="dashDot"/>
              </a:ln>
              <a:gradFill flip="none" rotWithShape="1">
                <a:gsLst>
                  <a:gs pos="0">
                    <a:srgbClr val="00B0F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path path="shap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rgbClr val="99FF99"/>
                </a:solidFill>
              </a:rPr>
              <a:t>1</a:t>
            </a:r>
            <a:r>
              <a:rPr lang="hu-HU" b="1" dirty="0">
                <a:solidFill>
                  <a:srgbClr val="99FF99"/>
                </a:solidFill>
              </a:rPr>
              <a:t>. Igazítások:</a:t>
            </a:r>
            <a:r>
              <a:rPr lang="hu-HU" dirty="0">
                <a:solidFill>
                  <a:srgbClr val="99FF99"/>
                </a:solidFill>
              </a:rPr>
              <a:t> Balra, Jobbra, Középre, Sorkizárt</a:t>
            </a:r>
            <a:r>
              <a:rPr lang="hu-HU" b="1" dirty="0">
                <a:solidFill>
                  <a:srgbClr val="99FF99"/>
                </a:solidFill>
              </a:rPr>
              <a:t/>
            </a:r>
            <a:br>
              <a:rPr lang="hu-HU" b="1" dirty="0">
                <a:solidFill>
                  <a:srgbClr val="99FF99"/>
                </a:solidFill>
              </a:rPr>
            </a:br>
            <a:r>
              <a:rPr lang="hu-HU" b="1" dirty="0" smtClean="0">
                <a:solidFill>
                  <a:srgbClr val="99FF99"/>
                </a:solidFill>
              </a:rPr>
              <a:t>2. Térköz állítása </a:t>
            </a:r>
            <a:br>
              <a:rPr lang="hu-HU" b="1" dirty="0" smtClean="0">
                <a:solidFill>
                  <a:srgbClr val="99FF99"/>
                </a:solidFill>
              </a:rPr>
            </a:br>
            <a:r>
              <a:rPr lang="hu-HU" b="1" dirty="0" smtClean="0">
                <a:solidFill>
                  <a:srgbClr val="99FF99"/>
                </a:solidFill>
              </a:rPr>
              <a:t>3. Sorköz állítása </a:t>
            </a:r>
            <a:br>
              <a:rPr lang="hu-HU" b="1" dirty="0" smtClean="0">
                <a:solidFill>
                  <a:srgbClr val="99FF99"/>
                </a:solidFill>
              </a:rPr>
            </a:br>
            <a:r>
              <a:rPr lang="hu-HU" b="1" dirty="0" smtClean="0">
                <a:solidFill>
                  <a:srgbClr val="99FF99"/>
                </a:solidFill>
              </a:rPr>
              <a:t>4. Behúzások:</a:t>
            </a:r>
            <a:r>
              <a:rPr lang="hu-HU" dirty="0" smtClean="0">
                <a:solidFill>
                  <a:srgbClr val="99FF99"/>
                </a:solidFill>
              </a:rPr>
              <a:t> Függő, Első sor behúzás </a:t>
            </a:r>
            <a:r>
              <a:rPr lang="hu-HU" b="1" dirty="0" smtClean="0">
                <a:solidFill>
                  <a:srgbClr val="99FF99"/>
                </a:solidFill>
              </a:rPr>
              <a:t/>
            </a:r>
            <a:br>
              <a:rPr lang="hu-HU" b="1" dirty="0" smtClean="0">
                <a:solidFill>
                  <a:srgbClr val="99FF99"/>
                </a:solidFill>
              </a:rPr>
            </a:br>
            <a:r>
              <a:rPr lang="hu-HU" b="1" dirty="0" smtClean="0">
                <a:solidFill>
                  <a:srgbClr val="99FF99"/>
                </a:solidFill>
              </a:rPr>
              <a:t>5. Felsorolás és számozás </a:t>
            </a:r>
            <a:br>
              <a:rPr lang="hu-HU" b="1" dirty="0" smtClean="0">
                <a:solidFill>
                  <a:srgbClr val="99FF99"/>
                </a:solidFill>
              </a:rPr>
            </a:br>
            <a:r>
              <a:rPr lang="hu-HU" b="1" dirty="0" smtClean="0">
                <a:solidFill>
                  <a:srgbClr val="99FF99"/>
                </a:solidFill>
              </a:rPr>
              <a:t>6. Tabulátor beállítások </a:t>
            </a:r>
            <a:br>
              <a:rPr lang="hu-HU" b="1" dirty="0" smtClean="0">
                <a:solidFill>
                  <a:srgbClr val="99FF99"/>
                </a:solidFill>
              </a:rPr>
            </a:br>
            <a:r>
              <a:rPr lang="hu-HU" b="1" dirty="0" smtClean="0">
                <a:solidFill>
                  <a:srgbClr val="99FF99"/>
                </a:solidFill>
              </a:rPr>
              <a:t>7. Szegély és mintázat </a:t>
            </a:r>
            <a:r>
              <a:rPr lang="hu-HU" b="1" dirty="0">
                <a:solidFill>
                  <a:srgbClr val="99FF99"/>
                </a:solidFill>
              </a:rPr>
              <a:t>  </a:t>
            </a:r>
            <a:endParaRPr lang="hu-HU" dirty="0">
              <a:solidFill>
                <a:srgbClr val="99FF99"/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  <p:transition spd="slow" advClick="0" advTm="5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8700"/>
                            </p:stCondLst>
                            <p:childTnLst>
                              <p:par>
                                <p:cTn id="18" presetID="58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8150"/>
                            </p:stCondLst>
                            <p:childTnLst>
                              <p:par>
                                <p:cTn id="26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2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4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6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473</Words>
  <Application>Microsoft Office PowerPoint</Application>
  <PresentationFormat>Diavetítés a képernyőre (4:3 oldalarány)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 Bekezdésformázás </vt:lpstr>
      <vt:lpstr>Bevezetés</vt:lpstr>
      <vt:lpstr>Bekezdésformázás menü(tömören)</vt:lpstr>
      <vt:lpstr>Igazítás</vt:lpstr>
      <vt:lpstr>Behúzás</vt:lpstr>
      <vt:lpstr>Térköz és sorköz</vt:lpstr>
      <vt:lpstr>Szövegbeosztás</vt:lpstr>
      <vt:lpstr>8. dia</vt:lpstr>
      <vt:lpstr> Bekezdések formázási sorrendek, illetve lehetőségek: </vt:lpstr>
      <vt:lpstr>Bekezdésformátumok beállítása</vt:lpstr>
      <vt:lpstr>11. dia</vt:lpstr>
      <vt:lpstr>12. dia</vt:lpstr>
      <vt:lpstr>Források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Bekezdésformázás</dc:title>
  <dc:creator>ATTILA</dc:creator>
  <cp:lastModifiedBy>ATTILA</cp:lastModifiedBy>
  <cp:revision>44</cp:revision>
  <dcterms:created xsi:type="dcterms:W3CDTF">2011-02-26T09:58:47Z</dcterms:created>
  <dcterms:modified xsi:type="dcterms:W3CDTF">2011-02-28T19:14:34Z</dcterms:modified>
</cp:coreProperties>
</file>