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57" r:id="rId6"/>
    <p:sldId id="258" r:id="rId7"/>
    <p:sldId id="259" r:id="rId8"/>
    <p:sldId id="260" r:id="rId9"/>
    <p:sldId id="261" r:id="rId10"/>
    <p:sldId id="267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7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73E3-222A-4D07-8E9B-BE9DB560136C}" type="datetimeFigureOut">
              <a:rPr lang="hu-HU" smtClean="0"/>
              <a:pPr/>
              <a:t>2011.02.22.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4ED1-A4C6-490A-96EA-C8C67C2115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advTm="3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73E3-222A-4D07-8E9B-BE9DB560136C}" type="datetimeFigureOut">
              <a:rPr lang="hu-HU" smtClean="0"/>
              <a:pPr/>
              <a:t>2011.02.22.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4ED1-A4C6-490A-96EA-C8C67C2115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advTm="3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73E3-222A-4D07-8E9B-BE9DB560136C}" type="datetimeFigureOut">
              <a:rPr lang="hu-HU" smtClean="0"/>
              <a:pPr/>
              <a:t>2011.02.22.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4ED1-A4C6-490A-96EA-C8C67C2115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advTm="3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73E3-222A-4D07-8E9B-BE9DB560136C}" type="datetimeFigureOut">
              <a:rPr lang="hu-HU" smtClean="0"/>
              <a:pPr/>
              <a:t>2011.02.22.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4ED1-A4C6-490A-96EA-C8C67C2115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advTm="3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73E3-222A-4D07-8E9B-BE9DB560136C}" type="datetimeFigureOut">
              <a:rPr lang="hu-HU" smtClean="0"/>
              <a:pPr/>
              <a:t>2011.02.22.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4ED1-A4C6-490A-96EA-C8C67C2115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advTm="3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73E3-222A-4D07-8E9B-BE9DB560136C}" type="datetimeFigureOut">
              <a:rPr lang="hu-HU" smtClean="0"/>
              <a:pPr/>
              <a:t>2011.02.22.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4ED1-A4C6-490A-96EA-C8C67C2115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advTm="3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73E3-222A-4D07-8E9B-BE9DB560136C}" type="datetimeFigureOut">
              <a:rPr lang="hu-HU" smtClean="0"/>
              <a:pPr/>
              <a:t>2011.02.22.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4ED1-A4C6-490A-96EA-C8C67C2115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advTm="3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73E3-222A-4D07-8E9B-BE9DB560136C}" type="datetimeFigureOut">
              <a:rPr lang="hu-HU" smtClean="0"/>
              <a:pPr/>
              <a:t>2011.02.22.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4ED1-A4C6-490A-96EA-C8C67C2115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advTm="3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73E3-222A-4D07-8E9B-BE9DB560136C}" type="datetimeFigureOut">
              <a:rPr lang="hu-HU" smtClean="0"/>
              <a:pPr/>
              <a:t>2011.02.22.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4ED1-A4C6-490A-96EA-C8C67C2115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advTm="3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73E3-222A-4D07-8E9B-BE9DB560136C}" type="datetimeFigureOut">
              <a:rPr lang="hu-HU" smtClean="0"/>
              <a:pPr/>
              <a:t>2011.02.22.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4ED1-A4C6-490A-96EA-C8C67C2115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advTm="3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73E3-222A-4D07-8E9B-BE9DB560136C}" type="datetimeFigureOut">
              <a:rPr lang="hu-HU" smtClean="0"/>
              <a:pPr/>
              <a:t>2011.02.22.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4ED1-A4C6-490A-96EA-C8C67C2115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advTm="3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173E3-222A-4D07-8E9B-BE9DB560136C}" type="datetimeFigureOut">
              <a:rPr lang="hu-HU" smtClean="0"/>
              <a:pPr/>
              <a:t>2011.02.22.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04ED1-A4C6-490A-96EA-C8C67C211500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3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85720" y="1285860"/>
            <a:ext cx="857252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Zöld Híd Hulladékgazdálkodási </a:t>
            </a:r>
          </a:p>
          <a:p>
            <a:pPr algn="ctr"/>
            <a:r>
              <a:rPr lang="hu-H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Program</a:t>
            </a:r>
          </a:p>
          <a:p>
            <a:pPr algn="ctr"/>
            <a:endParaRPr lang="hu-H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699792" y="6021288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„A legjobb és legolcsóbb hulladék az, amelyet meg sem termelünk!”</a:t>
            </a:r>
            <a:endParaRPr lang="hu-HU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hu-HU" sz="4600" b="1" i="1" u="sng" dirty="0" smtClean="0">
                <a:solidFill>
                  <a:schemeClr val="bg1"/>
                </a:solidFill>
              </a:rPr>
              <a:t>Műanyag</a:t>
            </a:r>
            <a:endParaRPr lang="hu-HU" sz="4600" i="1" u="sng" dirty="0" smtClean="0">
              <a:solidFill>
                <a:schemeClr val="bg1"/>
              </a:solidFill>
            </a:endParaRPr>
          </a:p>
          <a:p>
            <a:endParaRPr lang="hu-HU" sz="4100" b="1" i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hu-HU" sz="41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Mi tartozik ide?</a:t>
            </a:r>
            <a:r>
              <a:rPr lang="hu-HU" sz="41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 Üdítős, ásványvizes, összetaposott PET palackokat, egyéb tiszta előéletű műanyag dobozokat, műanyag zacskókat, és fóliákat, műanyag poharakat, tasakokat, kiöblített háztartási flakonokat, és azok lecsavart kupakjait (samponos, habfürdős stb.).</a:t>
            </a:r>
          </a:p>
          <a:p>
            <a:r>
              <a:rPr lang="hu-HU" sz="41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Mi nem tartozik ide?</a:t>
            </a:r>
            <a:r>
              <a:rPr lang="hu-HU" sz="41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 Ne dobjunk a műanyagok közé zsíros, olajos, szennyezett flakont, élelmiszer-maradványt tartalmazó műanyagot, hungarocellt, CD lemezt, nejlonharisnyát, fogkefét, műanyag autó-, és háztartási gépalkatrészeket.</a:t>
            </a:r>
          </a:p>
          <a:p>
            <a:endParaRPr lang="hu-HU" dirty="0"/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Alakulás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>
                <a:solidFill>
                  <a:schemeClr val="bg1"/>
                </a:solidFill>
              </a:rPr>
              <a:t>2004-ben 106 település Önkormányzata hozta létre az Észak - Kelet Pest és Nógrád megyei Regionális Hulladékgazdálkodási és Környezetvédelmi Önkormányzati Társulást, mely egy komplex hulladékgazdálkodási rendszer megépítésére adott be pályázatot az Európai Unió illetékes szervéhez. A pályázat sikerrel járt, így 2005-ben elindult a térséget érintő hulladékkezelési szerkezet tervezése. 2006-ban megkezdődtek az egyes hulladékkezelő létesítmények építési és környezetvédelmi engedélyezési eljárásai, majd 2008-ban közbeszerzési eljárás keretei között kerültek kiválasztásra a kivitelezők. Az építkezés 2010 tavaszán befejeződött, jelenleg a létesítmények folyamatos üzembe helyezése történik.</a:t>
            </a:r>
          </a:p>
          <a:p>
            <a:endParaRPr lang="hu-HU" dirty="0"/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626121"/>
          </a:xfrm>
        </p:spPr>
        <p:txBody>
          <a:bodyPr>
            <a:normAutofit fontScale="92500"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Az Észak - Kelet Pest és Nógrád megyei Regionális Hulladékgazdálkodási és Környezetvédelmi Önkormányzati Társulás 2010. június 7-én 100 %-os társulási tulajdonnal hozta létre a Zöld Híd Régió Környezetvédelmi és Hulladékgazdálkodási Kft-t. A közös cél, hogy az Európai Unió, a Magyar Állam, valamint a Települési Önkormányzatok pénzügyi forrásaiból megépült hulladékgazdálkodási rendszer a vonatkozó jogszabályoknak, a támogatási szerződés előírásainak megfelelve, költséghatékonyan működjön.</a:t>
            </a:r>
          </a:p>
          <a:p>
            <a:endParaRPr lang="hu-HU" dirty="0"/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4525963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A Zöld Híd Régió Kft., mint a rendszer üzemeltetője, a 100 %-os önkormányzati társulási tulajdonnak köszönhetően a Társulás teljes kontrollja mellett látja el feladatai, és használja a Társulás tulajdonát képző eszközöket a tagönkormányzatok lakosainak javára.</a:t>
            </a: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hu-HU" dirty="0" smtClean="0">
                <a:effectLst>
                  <a:reflection blurRad="6350" stA="55000" endA="300" endPos="45500" dir="5400000" sy="-100000" algn="bl" rotWithShape="0"/>
                </a:effectLst>
              </a:rPr>
              <a:t>9hulladékudvar (ebből 2 épült meg)</a:t>
            </a:r>
          </a:p>
          <a:p>
            <a:r>
              <a:rPr lang="hu-HU" dirty="0" smtClean="0">
                <a:effectLst>
                  <a:reflection blurRad="6350" stA="55000" endA="300" endPos="45500" dir="5400000" sy="-100000" algn="bl" rotWithShape="0"/>
                </a:effectLst>
              </a:rPr>
              <a:t>2009-ben a térség közel 40 régi lerakóját végérvényesen be kellett zárni, sorsuk a felszámolás vagy a rekultiváció. Ma csak a fenti két helyen helyezkednek el a hulladékot.</a:t>
            </a:r>
          </a:p>
          <a:p>
            <a:r>
              <a:rPr lang="hu-HU" dirty="0" smtClean="0">
                <a:effectLst>
                  <a:reflection blurRad="6350" stA="55000" endA="300" endPos="45500" dir="5400000" sy="-100000" algn="bl" rotWithShape="0"/>
                </a:effectLst>
              </a:rPr>
              <a:t>A programban közel 110 település vesz részt.</a:t>
            </a:r>
          </a:p>
          <a:p>
            <a:pPr>
              <a:buNone/>
            </a:pPr>
            <a:endParaRPr lang="hu-HU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Hulladék beszállítása a telepre</a:t>
            </a:r>
            <a:endParaRPr lang="hu-HU" dirty="0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323528" y="5445224"/>
            <a:ext cx="8229600" cy="1180728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hu-HU" b="1" spc="100" dirty="0" smtClean="0">
                <a:ln w="180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Elektronikus hídmérleg, elektronikus számlázás, nyilvántartás.</a:t>
            </a:r>
            <a:endParaRPr lang="hu-HU" b="1" spc="100" dirty="0">
              <a:ln w="180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A HULLADÉK HASZNOSÍTÁSA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u="sng" dirty="0"/>
              <a:t>Fém hasznosítása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  <a:p>
            <a:r>
              <a:rPr lang="hu-HU" b="1" u="sng" dirty="0"/>
              <a:t>Üveg hasznosítása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  <a:p>
            <a:r>
              <a:rPr lang="hu-HU" b="1" u="sng" dirty="0"/>
              <a:t>Műanyag hasznosítása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  <a:p>
            <a:r>
              <a:rPr lang="hu-HU" b="1" u="sng" dirty="0"/>
              <a:t>Papír hasznosítása</a:t>
            </a:r>
            <a:endParaRPr lang="hu-HU" dirty="0"/>
          </a:p>
          <a:p>
            <a:endParaRPr lang="hu-HU" dirty="0"/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Mit gyűjtsünk?</a:t>
            </a:r>
            <a:br>
              <a:rPr lang="hu-HU" b="1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u-HU" sz="5100" b="1" i="1" u="sng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rPr>
              <a:t>Papír</a:t>
            </a:r>
          </a:p>
          <a:p>
            <a:r>
              <a:rPr lang="hu-HU" sz="36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rPr>
              <a:t>Mi tartozik ide?</a:t>
            </a:r>
            <a:r>
              <a:rPr lang="hu-HU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rPr>
              <a:t> Újság, papír, kartondoboz, füzet, könyv, szórólap, fénymásolópapír, csomagolópapír, kombinált csomagoló doboz (tejes doboz, rostos üdítőitalos doboz). A kombinált dobozok többféle alapanyagból épülnek fel, de 75 % papírt tartalmaznak.</a:t>
            </a:r>
          </a:p>
          <a:p>
            <a:r>
              <a:rPr lang="hu-HU" sz="36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rPr>
              <a:t>Mi nem tartozik ide?</a:t>
            </a:r>
            <a:r>
              <a:rPr lang="hu-HU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rPr>
              <a:t> A feldolgozás legfontosabb feltétele, hogy a papír ne legyen szennyezett, tehát a használt szalvétákat, papír zsebkendőket, az ételmaradékkal szennyezett papírokat, fax papírt, indigót, ne gyűjtsük egybe a fent felsoroltakkal. </a:t>
            </a:r>
          </a:p>
          <a:p>
            <a:endParaRPr lang="hu-HU" dirty="0"/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6437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4600" b="1" i="1" u="sng" dirty="0">
                <a:solidFill>
                  <a:schemeClr val="bg1"/>
                </a:solidFill>
              </a:rPr>
              <a:t>Üveg</a:t>
            </a:r>
          </a:p>
          <a:p>
            <a:endParaRPr lang="hu-HU" sz="2200" b="1" i="1" dirty="0" smtClean="0">
              <a:solidFill>
                <a:schemeClr val="bg1"/>
              </a:solidFill>
            </a:endParaRPr>
          </a:p>
          <a:p>
            <a:r>
              <a:rPr lang="hu-HU" sz="2900" b="1" i="1" dirty="0" smtClean="0">
                <a:solidFill>
                  <a:schemeClr val="bg1"/>
                </a:solidFill>
              </a:rPr>
              <a:t>Mi </a:t>
            </a:r>
            <a:r>
              <a:rPr lang="hu-HU" sz="2900" b="1" i="1" dirty="0">
                <a:solidFill>
                  <a:schemeClr val="bg1"/>
                </a:solidFill>
              </a:rPr>
              <a:t>tartozik ide?</a:t>
            </a:r>
            <a:r>
              <a:rPr lang="hu-HU" sz="2900" dirty="0">
                <a:solidFill>
                  <a:schemeClr val="bg1"/>
                </a:solidFill>
              </a:rPr>
              <a:t> Nem használható befőttesüvegek, vissza nem váltható üvegpalackok, bébiételes, lekváros </a:t>
            </a:r>
            <a:r>
              <a:rPr lang="hu-HU" sz="2900" dirty="0" smtClean="0">
                <a:solidFill>
                  <a:schemeClr val="bg1"/>
                </a:solidFill>
              </a:rPr>
              <a:t>üvegek.</a:t>
            </a:r>
          </a:p>
          <a:p>
            <a:endParaRPr lang="hu-HU" sz="2900" b="1" i="1" dirty="0">
              <a:solidFill>
                <a:schemeClr val="bg1"/>
              </a:solidFill>
            </a:endParaRPr>
          </a:p>
          <a:p>
            <a:r>
              <a:rPr lang="hu-HU" sz="2900" b="1" i="1" dirty="0" smtClean="0">
                <a:solidFill>
                  <a:schemeClr val="bg1"/>
                </a:solidFill>
              </a:rPr>
              <a:t>Mi </a:t>
            </a:r>
            <a:r>
              <a:rPr lang="hu-HU" sz="2900" b="1" i="1" dirty="0">
                <a:solidFill>
                  <a:schemeClr val="bg1"/>
                </a:solidFill>
              </a:rPr>
              <a:t>nem tartozik ide?</a:t>
            </a:r>
            <a:r>
              <a:rPr lang="hu-HU" sz="2900" dirty="0">
                <a:solidFill>
                  <a:schemeClr val="bg1"/>
                </a:solidFill>
              </a:rPr>
              <a:t> Ablaküveg, autóüveg, neoncső, drótszövetes üveg, porcelán, kerámia, tükör, villanykörte, szemüveg, orvosságos üveg, nagyító.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295</Words>
  <Application>Microsoft Office PowerPoint</Application>
  <PresentationFormat>Diavetítés a képernyőre (4:3 oldalarány)</PresentationFormat>
  <Paragraphs>30</Paragraphs>
  <Slides>10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Office-téma</vt:lpstr>
      <vt:lpstr>1. dia</vt:lpstr>
      <vt:lpstr>Alakulás </vt:lpstr>
      <vt:lpstr>3. dia</vt:lpstr>
      <vt:lpstr>4. dia</vt:lpstr>
      <vt:lpstr>5. dia</vt:lpstr>
      <vt:lpstr>Hulladék beszállítása a telepre</vt:lpstr>
      <vt:lpstr>A HULLADÉK HASZNOSÍTÁSA </vt:lpstr>
      <vt:lpstr>Mit gyűjtsünk? </vt:lpstr>
      <vt:lpstr>9. dia</vt:lpstr>
      <vt:lpstr>10. dia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Geri</dc:creator>
  <cp:lastModifiedBy>Tanar</cp:lastModifiedBy>
  <cp:revision>7</cp:revision>
  <dcterms:created xsi:type="dcterms:W3CDTF">2011-02-01T18:21:10Z</dcterms:created>
  <dcterms:modified xsi:type="dcterms:W3CDTF">2011-02-22T14:10:36Z</dcterms:modified>
</cp:coreProperties>
</file>