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1" r:id="rId3"/>
    <p:sldId id="263" r:id="rId4"/>
    <p:sldId id="262" r:id="rId5"/>
    <p:sldId id="257" r:id="rId6"/>
    <p:sldId id="258" r:id="rId7"/>
    <p:sldId id="260" r:id="rId8"/>
    <p:sldId id="283" r:id="rId9"/>
    <p:sldId id="284" r:id="rId10"/>
    <p:sldId id="268" r:id="rId11"/>
    <p:sldId id="277" r:id="rId12"/>
    <p:sldId id="276" r:id="rId13"/>
    <p:sldId id="280" r:id="rId14"/>
    <p:sldId id="281" r:id="rId15"/>
    <p:sldId id="282" r:id="rId16"/>
    <p:sldId id="265" r:id="rId17"/>
  </p:sldIdLst>
  <p:sldSz cx="9144000" cy="6858000" type="screen4x3"/>
  <p:notesSz cx="6799263" cy="99329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EC8D0-0C6F-4B4C-B765-ED0F38D7E39F}" type="datetimeFigureOut">
              <a:rPr lang="hu-HU" smtClean="0"/>
              <a:pPr/>
              <a:t>2011.02.22.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927" y="4718169"/>
            <a:ext cx="5439410" cy="4469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6347" cy="496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1342" y="9434615"/>
            <a:ext cx="2946347" cy="496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B4FE-9284-440B-BD23-ED30D39CBDE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582F87-CDFF-4F74-B621-2152EFD60E7F}" type="datetimeFigureOut">
              <a:rPr lang="hu-HU" smtClean="0"/>
              <a:pPr/>
              <a:t>2011.02.22.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ED8A4-0A8B-412F-95C1-B81F149BF40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880319"/>
          </a:xfrm>
        </p:spPr>
        <p:txBody>
          <a:bodyPr>
            <a:noAutofit/>
          </a:bodyPr>
          <a:lstStyle/>
          <a:p>
            <a:pPr algn="ctr"/>
            <a:r>
              <a:rPr lang="hu-HU" sz="9600" b="0" dirty="0" smtClean="0">
                <a:effectLst/>
              </a:rPr>
              <a:t>Vízerőmű</a:t>
            </a:r>
            <a:endParaRPr lang="hu-HU" sz="9600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57515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400" dirty="0" smtClean="0">
                <a:solidFill>
                  <a:schemeClr val="bg2">
                    <a:lumMod val="50000"/>
                  </a:schemeClr>
                </a:solidFill>
              </a:rPr>
              <a:t>Svájc villamos energia  termelésének 50%-át adja a vízenergia. Külön kiemelhető, hogy csak Ausztriában és Svájcban több mint 11000 MW </a:t>
            </a:r>
            <a:r>
              <a:rPr lang="hu-HU" sz="5600" dirty="0" smtClean="0">
                <a:solidFill>
                  <a:schemeClr val="bg2">
                    <a:lumMod val="50000"/>
                  </a:schemeClr>
                </a:solidFill>
              </a:rPr>
              <a:t>szivattyús</a:t>
            </a:r>
            <a:r>
              <a:rPr lang="hu-HU" sz="5400" dirty="0" smtClean="0">
                <a:solidFill>
                  <a:schemeClr val="bg2">
                    <a:lumMod val="50000"/>
                  </a:schemeClr>
                </a:solidFill>
              </a:rPr>
              <a:t> energiatározó áll építés és előkészítés alatt.</a:t>
            </a:r>
            <a:br>
              <a:rPr lang="hu-HU" sz="5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hu-H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Vízenergia előnyei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389120"/>
          </a:xfrm>
        </p:spPr>
        <p:txBody>
          <a:bodyPr/>
          <a:lstStyle/>
          <a:p>
            <a:r>
              <a:rPr lang="hu-HU" dirty="0" smtClean="0"/>
              <a:t>nincs káros anyag kibocsátás</a:t>
            </a:r>
          </a:p>
          <a:p>
            <a:r>
              <a:rPr lang="hu-HU" dirty="0" smtClean="0"/>
              <a:t> tudatos vízgazdálkodásra ad lehetőséget</a:t>
            </a:r>
          </a:p>
          <a:p>
            <a:r>
              <a:rPr lang="hu-HU" dirty="0" smtClean="0"/>
              <a:t> nincs fűtőanyag költség</a:t>
            </a:r>
          </a:p>
          <a:p>
            <a:r>
              <a:rPr lang="hu-HU" dirty="0" smtClean="0"/>
              <a:t> kevés szakember elegendő működtetéséhez</a:t>
            </a:r>
          </a:p>
          <a:p>
            <a:r>
              <a:rPr lang="hu-HU" dirty="0" smtClean="0"/>
              <a:t> jobb hajózhatósági körülmények</a:t>
            </a:r>
          </a:p>
          <a:p>
            <a:r>
              <a:rPr lang="hu-HU" dirty="0" smtClean="0"/>
              <a:t> növekvő árvízvédelem</a:t>
            </a:r>
          </a:p>
          <a:p>
            <a:r>
              <a:rPr lang="hu-HU" dirty="0" smtClean="0"/>
              <a:t> elektromos rendszerek működtetését segíti elő</a:t>
            </a:r>
          </a:p>
          <a:p>
            <a:r>
              <a:rPr lang="hu-HU" dirty="0" smtClean="0"/>
              <a:t> vonzza a turistákat</a:t>
            </a:r>
          </a:p>
          <a:p>
            <a:r>
              <a:rPr lang="hu-HU" dirty="0" smtClean="0"/>
              <a:t> nincs tájrombolás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Vízenergia hátrányai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költséges, hosszas beruházás</a:t>
            </a:r>
          </a:p>
          <a:p>
            <a:r>
              <a:rPr lang="hu-HU" dirty="0" smtClean="0"/>
              <a:t> tömeges kitelepítések</a:t>
            </a:r>
          </a:p>
          <a:p>
            <a:r>
              <a:rPr lang="hu-HU" dirty="0" smtClean="0"/>
              <a:t> óriási területek elárasztása</a:t>
            </a:r>
          </a:p>
          <a:p>
            <a:r>
              <a:rPr lang="hu-HU" dirty="0" smtClean="0"/>
              <a:t> esztétikai szerep</a:t>
            </a:r>
          </a:p>
          <a:p>
            <a:r>
              <a:rPr lang="hu-HU" dirty="0" smtClean="0"/>
              <a:t> populációk </a:t>
            </a:r>
            <a:r>
              <a:rPr lang="hu-HU" dirty="0" err="1" smtClean="0"/>
              <a:t>fragmentálódása</a:t>
            </a:r>
            <a:endParaRPr lang="hu-HU" dirty="0" smtClean="0"/>
          </a:p>
          <a:p>
            <a:r>
              <a:rPr lang="hu-HU" dirty="0" smtClean="0"/>
              <a:t> vízminőség romlása</a:t>
            </a:r>
          </a:p>
          <a:p>
            <a:r>
              <a:rPr lang="nb-NO" dirty="0" smtClean="0"/>
              <a:t> a tározó rengeteg vizet elpárologtat</a:t>
            </a:r>
          </a:p>
          <a:p>
            <a:r>
              <a:rPr lang="hu-HU" dirty="0" smtClean="0"/>
              <a:t> a tározó </a:t>
            </a:r>
            <a:r>
              <a:rPr lang="hu-HU" dirty="0" err="1" smtClean="0"/>
              <a:t>eutrofizálódása</a:t>
            </a:r>
            <a:endParaRPr lang="hu-HU" dirty="0" smtClean="0"/>
          </a:p>
          <a:p>
            <a:r>
              <a:rPr lang="hu-HU" dirty="0" smtClean="0"/>
              <a:t> a folyómeder illetve partok eróziója nő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Három-szurdok</a:t>
            </a:r>
            <a:br>
              <a:rPr lang="hu-HU" b="1" dirty="0" smtClean="0"/>
            </a:br>
            <a:r>
              <a:rPr lang="hu-HU" dirty="0" smtClean="0"/>
              <a:t>(A világ legnagyobb vízerőműve)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785926"/>
            <a:ext cx="5524508" cy="444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285720" y="1714488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>
                <a:solidFill>
                  <a:srgbClr val="FF0000"/>
                </a:solidFill>
              </a:rPr>
              <a:t>1,5 km szélesen íveli át a Jangce folyót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-185 m magas</a:t>
            </a:r>
          </a:p>
          <a:p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14324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elfelé nyíl 6"/>
          <p:cNvSpPr/>
          <p:nvPr/>
        </p:nvSpPr>
        <p:spPr>
          <a:xfrm>
            <a:off x="928662" y="5000636"/>
            <a:ext cx="785818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714348" y="578645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Vízerőmű turbinája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16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elé nyíl 6"/>
          <p:cNvSpPr/>
          <p:nvPr/>
        </p:nvSpPr>
        <p:spPr>
          <a:xfrm>
            <a:off x="0" y="1285860"/>
            <a:ext cx="1571636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ZSILIP</a:t>
            </a:r>
          </a:p>
          <a:p>
            <a:pPr algn="ctr"/>
            <a:r>
              <a:rPr lang="hu-HU" dirty="0" smtClean="0">
                <a:solidFill>
                  <a:srgbClr val="FF0000"/>
                </a:solidFill>
              </a:rPr>
              <a:t>KAPU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8" name="Jobbra nyíl feliratnak 7"/>
          <p:cNvSpPr/>
          <p:nvPr/>
        </p:nvSpPr>
        <p:spPr>
          <a:xfrm rot="20558847">
            <a:off x="1848610" y="4702803"/>
            <a:ext cx="3000396" cy="135729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Turbina Lapátok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9" name="Lefelé nyíl feliratnak 8"/>
          <p:cNvSpPr/>
          <p:nvPr/>
        </p:nvSpPr>
        <p:spPr>
          <a:xfrm>
            <a:off x="4143372" y="1428736"/>
            <a:ext cx="1643074" cy="20002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Generátor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Felfelé nyíl feliratnak 9"/>
          <p:cNvSpPr/>
          <p:nvPr/>
        </p:nvSpPr>
        <p:spPr>
          <a:xfrm>
            <a:off x="7000892" y="3714752"/>
            <a:ext cx="1928826" cy="200026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Transzformátor</a:t>
            </a:r>
          </a:p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Turbina és a generátor működési 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</a:t>
            </a:r>
            <a:endParaRPr lang="hu-HU" dirty="0"/>
          </a:p>
        </p:txBody>
      </p:sp>
      <p:pic>
        <p:nvPicPr>
          <p:cNvPr id="5" name="Kép 4" descr="260px-Vízturb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071678"/>
            <a:ext cx="3302000" cy="34417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851920" y="2852936"/>
            <a:ext cx="4104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>
                <a:solidFill>
                  <a:srgbClr val="FF0000"/>
                </a:solidFill>
              </a:rPr>
              <a:t>A járaton áthaladó víz meghajtja a Generátor-turbina tengelyt és ennek a forgómozgásnak köszönhetően a generátor áramot termel</a:t>
            </a:r>
            <a:endParaRPr lang="hu-HU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772400" cy="1509712"/>
          </a:xfrm>
        </p:spPr>
        <p:txBody>
          <a:bodyPr>
            <a:noAutofit/>
          </a:bodyPr>
          <a:lstStyle/>
          <a:p>
            <a:r>
              <a:rPr lang="hu-HU" sz="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END</a:t>
            </a:r>
            <a:endParaRPr lang="hu-HU" sz="25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Vízerőművek három kategóriája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Célszerű teljesítőképesség </a:t>
            </a:r>
            <a:r>
              <a:rPr lang="hu-HU" dirty="0"/>
              <a:t>szerint sorolni az erőműveket, illetve a lehetőségeket, és így 3 kategóriát különböztethetünk meg:</a:t>
            </a:r>
          </a:p>
          <a:p>
            <a:r>
              <a:rPr lang="hu-HU" dirty="0"/>
              <a:t>I. kategóriába sorolhatók az 500 kW fölötti erőművek</a:t>
            </a:r>
          </a:p>
          <a:p>
            <a:r>
              <a:rPr lang="hu-HU" dirty="0"/>
              <a:t>II. kategóriába sorolhatók a 100-500 kW teljesítménytartományba eső erőművek </a:t>
            </a:r>
          </a:p>
          <a:p>
            <a:r>
              <a:rPr lang="hu-HU" dirty="0"/>
              <a:t>III. kategóriába a 100 kW alatti lehetőségeket soroljuk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vízerőművek egységei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vízerőművek tipikusan nagyméretű, a környezetet jelentősen átalakító létesítmények. Főbb egységei a következők lehetnek: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Gát, ami lehet földből, </a:t>
            </a:r>
            <a:r>
              <a:rPr lang="hu-HU" dirty="0" smtClean="0"/>
              <a:t>kőből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Árapasztó kapuk / </a:t>
            </a:r>
            <a:r>
              <a:rPr lang="hu-HU" dirty="0" smtClean="0"/>
              <a:t>túlfolyó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Duzzasztott tó (vagy tároló tó</a:t>
            </a:r>
            <a:r>
              <a:rPr lang="hu-HU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Üzemvízcsatorna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Alvízcsatorna</a:t>
            </a:r>
            <a:endParaRPr lang="hu-HU" dirty="0"/>
          </a:p>
          <a:p>
            <a:pPr>
              <a:buFont typeface="Courier New" pitchFamily="49" charset="0"/>
              <a:buChar char="o"/>
            </a:pPr>
            <a:r>
              <a:rPr lang="hu-HU" dirty="0"/>
              <a:t>Vízerőtelep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Hajózózsilip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Nyomócső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Az erőmű üzemmódja </a:t>
            </a:r>
            <a:r>
              <a:rPr lang="hu-HU" dirty="0" smtClean="0"/>
              <a:t>lehet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Folyamatos </a:t>
            </a:r>
            <a:r>
              <a:rPr lang="hu-HU" dirty="0" smtClean="0"/>
              <a:t>(tipikusan </a:t>
            </a:r>
            <a:r>
              <a:rPr lang="hu-HU" dirty="0"/>
              <a:t>minimum 50% és 100% között, mert a nagyobb folyót nem szokták elzárni)</a:t>
            </a:r>
          </a:p>
          <a:p>
            <a:pPr lvl="0"/>
            <a:r>
              <a:rPr lang="hu-HU" dirty="0"/>
              <a:t>Csúcserőmű – szakaszos termelés (0%, de néha 100%)</a:t>
            </a:r>
          </a:p>
          <a:p>
            <a:pPr lvl="0"/>
            <a:r>
              <a:rPr lang="hu-HU" dirty="0"/>
              <a:t>Szivattyús tározós erőmű (teljesítménye a -100% és +100% között változik, de a hatásfok csak 70% és a töltési ill. ürítési teljesítmény nem feltétlen egyezik meg)</a:t>
            </a:r>
          </a:p>
          <a:p>
            <a:pPr lvl="0"/>
            <a:r>
              <a:rPr lang="hu-HU" dirty="0"/>
              <a:t>Üzemszünet alacsony víz esetén (0%)</a:t>
            </a:r>
          </a:p>
          <a:p>
            <a:pPr lvl="0"/>
            <a:r>
              <a:rPr lang="hu-HU" dirty="0"/>
              <a:t>Üzemszünet árvíz esetén (0%)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1124744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Vízenergia hasznosítás Magyarországon</a:t>
            </a:r>
            <a:endParaRPr lang="hu-HU" sz="4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Hazánkban a vízenergia-felhasználás a múlt század végéig az egyik alapvető energiatermelési mód </a:t>
            </a:r>
            <a:r>
              <a:rPr lang="hu-HU" dirty="0" smtClean="0"/>
              <a:t>volt.</a:t>
            </a:r>
          </a:p>
          <a:p>
            <a:r>
              <a:rPr lang="hu-HU" dirty="0"/>
              <a:t>A századfordulón néhány vízimalmot törpe vízerőműre </a:t>
            </a:r>
            <a:r>
              <a:rPr lang="hu-HU" dirty="0" smtClean="0"/>
              <a:t>alakítottak.</a:t>
            </a:r>
          </a:p>
          <a:p>
            <a:r>
              <a:rPr lang="hu-HU" dirty="0"/>
              <a:t>Az 1958-as nagy áramszünetek következményeként minden lehetséges energiaforrást fel kellett kutatni. Ekkor kerültek ismét </a:t>
            </a:r>
            <a:r>
              <a:rPr lang="hu-HU" dirty="0" smtClean="0"/>
              <a:t>előtérbe az </a:t>
            </a:r>
            <a:r>
              <a:rPr lang="hu-HU" dirty="0"/>
              <a:t>v</a:t>
            </a:r>
            <a:r>
              <a:rPr lang="hu-HU" dirty="0" smtClean="0"/>
              <a:t>ízerőművek.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dirty="0" smtClean="0"/>
              <a:t>Vízerő-potenciál Magyarországon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Magyarország műszakilag hasznosítható víz-erőpotenciálja kb. 1000 MW, amely természetesen jóval több a valóban villamosenergia-termelésre hasznosított vagy hasznosítható vízerő-potenciálnál. A százalékos megoszlás durván az alábbi: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Duna </a:t>
            </a:r>
            <a:r>
              <a:rPr lang="hu-HU" dirty="0"/>
              <a:t>72%,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Tisza 10%,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Dráva 9%,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Rába, Hernád 5%,</a:t>
            </a:r>
          </a:p>
          <a:p>
            <a:pPr>
              <a:buFont typeface="Courier New" pitchFamily="49" charset="0"/>
              <a:buChar char="o"/>
            </a:pPr>
            <a:r>
              <a:rPr lang="hu-HU" dirty="0"/>
              <a:t>egyéb 4%.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Vízerőművek Magyarországon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Van Vízerőmű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u-HU" dirty="0" smtClean="0"/>
              <a:t>Nincs Vízerőmű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7544" y="2420888"/>
            <a:ext cx="4040188" cy="3951288"/>
          </a:xfrm>
        </p:spPr>
        <p:txBody>
          <a:bodyPr/>
          <a:lstStyle/>
          <a:p>
            <a:r>
              <a:rPr lang="hu-HU" dirty="0" smtClean="0"/>
              <a:t>Tiszán</a:t>
            </a:r>
          </a:p>
          <a:p>
            <a:r>
              <a:rPr lang="hu-HU" dirty="0"/>
              <a:t>Rábán </a:t>
            </a:r>
            <a:endParaRPr lang="hu-HU" dirty="0" smtClean="0"/>
          </a:p>
          <a:p>
            <a:r>
              <a:rPr lang="hu-HU" dirty="0" smtClean="0"/>
              <a:t>Hernádon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Dunán nincs – és várhatóan a közeljövőben nem is lesz </a:t>
            </a:r>
          </a:p>
          <a:p>
            <a:r>
              <a:rPr lang="hu-HU" dirty="0"/>
              <a:t>Dráván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A világ vízenergia kincse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   A világ hasznosítható vízenergia kincsét 5 millió MW-ra becsülik.</a:t>
            </a:r>
          </a:p>
          <a:p>
            <a:r>
              <a:rPr lang="hu-HU" dirty="0" smtClean="0"/>
              <a:t> Ennek megoszlása: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40%-a Afrikában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22%-a Ázsiában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11%-a Európában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15%-a Észak-Amerikában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10%-a Dél-Amerikában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Ausztrália és Óceánia pedig 2% marad</a:t>
            </a:r>
          </a:p>
          <a:p>
            <a:r>
              <a:rPr lang="hu-HU" dirty="0" smtClean="0"/>
              <a:t>A folyóvizek energiakészlete a vízhozamukkal és esési szintkülönbségükkel áll arányban, de a hasznosíthatóságot természetesen nagyon sok más tényező is befolyásolja.</a:t>
            </a:r>
          </a:p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Vízenergia hasznosítása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vízenergia jelenlegi kihasználtsága kb. 7-8%-os. </a:t>
            </a:r>
          </a:p>
          <a:p>
            <a:r>
              <a:rPr lang="hu-HU" dirty="0" smtClean="0"/>
              <a:t>Kihasználtsága: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Európában 30%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Észak-Amerikában 27% 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Ázsiában 9%, 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Dél-Amerikában 5%. </a:t>
            </a:r>
          </a:p>
          <a:p>
            <a:r>
              <a:rPr lang="hu-HU" dirty="0" smtClean="0"/>
              <a:t>Vannak azonban országok (Norvégia, Svájc, Svédország, Ausztria, Spanyolország, Olaszország), ahol a vízierő elsőrendű szerepet tölt be (mintegy 90-95%).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525</Words>
  <Application>Microsoft Office PowerPoint</Application>
  <PresentationFormat>Diavetítés a képernyőre (4:3 oldalarány)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Áramlás</vt:lpstr>
      <vt:lpstr>Vízerőmű</vt:lpstr>
      <vt:lpstr>Vízerőművek három kategóriája</vt:lpstr>
      <vt:lpstr>A vízerőművek egységei</vt:lpstr>
      <vt:lpstr>Az erőmű üzemmódja lehet</vt:lpstr>
      <vt:lpstr>Vízenergia hasznosítás Magyarországon</vt:lpstr>
      <vt:lpstr>Vízerő-potenciál Magyarországon</vt:lpstr>
      <vt:lpstr>Vízerőművek Magyarországon</vt:lpstr>
      <vt:lpstr>A világ vízenergia kincse</vt:lpstr>
      <vt:lpstr>Vízenergia hasznosítása</vt:lpstr>
      <vt:lpstr>Svájc villamos energia  termelésének 50%-át adja a vízenergia. Külön kiemelhető, hogy csak Ausztriában és Svájcban több mint 11000 MW szivattyús energiatározó áll építés és előkészítés alatt. </vt:lpstr>
      <vt:lpstr>Vízenergia előnyei</vt:lpstr>
      <vt:lpstr>Vízenergia hátrányai</vt:lpstr>
      <vt:lpstr>Három-szurdok (A világ legnagyobb vízerőműve)</vt:lpstr>
      <vt:lpstr> </vt:lpstr>
      <vt:lpstr>Turbina és a generátor működési elve</vt:lpstr>
      <vt:lpstr>16. dia</vt:lpstr>
    </vt:vector>
  </TitlesOfParts>
  <Company>Egressy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Vízerőmű</dc:title>
  <dc:creator>Tanulo</dc:creator>
  <cp:lastModifiedBy>Tanar</cp:lastModifiedBy>
  <cp:revision>37</cp:revision>
  <dcterms:created xsi:type="dcterms:W3CDTF">2011-01-25T12:17:48Z</dcterms:created>
  <dcterms:modified xsi:type="dcterms:W3CDTF">2011-02-22T12:19:05Z</dcterms:modified>
</cp:coreProperties>
</file>